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63" r:id="rId2"/>
    <p:sldId id="281" r:id="rId3"/>
    <p:sldId id="260" r:id="rId4"/>
    <p:sldId id="480" r:id="rId5"/>
    <p:sldId id="262" r:id="rId6"/>
    <p:sldId id="472" r:id="rId7"/>
    <p:sldId id="453" r:id="rId8"/>
    <p:sldId id="476" r:id="rId9"/>
    <p:sldId id="482" r:id="rId10"/>
    <p:sldId id="479" r:id="rId11"/>
    <p:sldId id="483" r:id="rId12"/>
    <p:sldId id="265" r:id="rId13"/>
    <p:sldId id="264" r:id="rId14"/>
    <p:sldId id="332" r:id="rId15"/>
    <p:sldId id="474" r:id="rId16"/>
    <p:sldId id="268" r:id="rId17"/>
    <p:sldId id="269" r:id="rId18"/>
    <p:sldId id="288" r:id="rId19"/>
    <p:sldId id="477" r:id="rId20"/>
    <p:sldId id="271" r:id="rId21"/>
    <p:sldId id="377" r:id="rId22"/>
    <p:sldId id="275" r:id="rId23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3698" autoAdjust="0"/>
  </p:normalViewPr>
  <p:slideViewPr>
    <p:cSldViewPr showGuides="1">
      <p:cViewPr varScale="1">
        <p:scale>
          <a:sx n="79" d="100"/>
          <a:sy n="79" d="100"/>
        </p:scale>
        <p:origin x="3950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2024-03-25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79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79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5620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7278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21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371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375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972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902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614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121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499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613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48" lvl="1" indent="0">
              <a:buFont typeface="Arial" panose="020B0604020202020204" pitchFamily="34" charset="0"/>
              <a:buNone/>
            </a:pPr>
            <a:endParaRPr lang="sv-SE" dirty="0">
              <a:sym typeface="Wingdings" panose="05000000000000000000" pitchFamily="2" charset="2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1988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838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6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85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48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68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259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85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36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6ADA9-17E7-4D26-5638-4C66AA4B0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08003D-44BC-7864-2ACC-46A802D5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EB064D-271A-10DD-3244-17FA7D87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D5FF-0A7C-4BB5-8BF8-B08181EC874F}" type="datetimeFigureOut">
              <a:rPr lang="sv-SE" smtClean="0"/>
              <a:t>2024-03-25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17478B-4E0D-9354-A374-A6523D8B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D74C62-FC90-94FF-1B6B-FA85F0F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E4867-D30F-49EF-9974-C057A44CD4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38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83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49" r:id="rId5"/>
    <p:sldLayoutId id="2147483666" r:id="rId6"/>
    <p:sldLayoutId id="2147483667" r:id="rId7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yggnad, utomhus, stad, reflektion&#10;&#10;Automatiskt genererad beskrivning">
            <a:extLst>
              <a:ext uri="{FF2B5EF4-FFF2-40B4-BE49-F238E27FC236}">
                <a16:creationId xmlns:a16="http://schemas.microsoft.com/office/drawing/2014/main" id="{7B097D1A-D0BE-5C73-B1F3-09F0993BA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AD48081-CD90-5B44-4C2C-CA69CBC1217C}"/>
              </a:ext>
            </a:extLst>
          </p:cNvPr>
          <p:cNvSpPr txBox="1"/>
          <p:nvPr/>
        </p:nvSpPr>
        <p:spPr>
          <a:xfrm>
            <a:off x="503001" y="715220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Konjunkturläget mars 2024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323F79F-20AD-0BA6-9373-BD6B0EC65AE7}"/>
              </a:ext>
            </a:extLst>
          </p:cNvPr>
          <p:cNvSpPr txBox="1"/>
          <p:nvPr/>
        </p:nvSpPr>
        <p:spPr>
          <a:xfrm>
            <a:off x="503002" y="1190172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Lågkonjunkturen bottnar i år</a:t>
            </a:r>
            <a:endParaRPr lang="sv-SE" i="1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B46F1FD-4123-27E8-EF9C-0CDB79AC06C8}"/>
              </a:ext>
            </a:extLst>
          </p:cNvPr>
          <p:cNvSpPr txBox="1"/>
          <p:nvPr/>
        </p:nvSpPr>
        <p:spPr>
          <a:xfrm>
            <a:off x="503003" y="5773448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Ylva Hedén Westerdahl, 26 mars 2024 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3" name="Bildobjekt 2" descr="En bild som visar symbol, Teckensnitt, logotyp, cirkel&#10;&#10;Automatiskt genererad beskrivning">
            <a:extLst>
              <a:ext uri="{FF2B5EF4-FFF2-40B4-BE49-F238E27FC236}">
                <a16:creationId xmlns:a16="http://schemas.microsoft.com/office/drawing/2014/main" id="{4C8F179C-45DF-C99E-2BCB-F05E7A61A4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74" y="4867408"/>
            <a:ext cx="1463428" cy="15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F3FFBB9-1A64-4644-D2A8-36823AB269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5" y="1542232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005F35-B692-C54D-66CB-79932B244E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392" y="854944"/>
            <a:ext cx="5382000" cy="504056"/>
          </a:xfrm>
        </p:spPr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3285C2-59C1-6777-688C-C0FB26A114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66" y="297736"/>
            <a:ext cx="9930430" cy="504000"/>
          </a:xfrm>
        </p:spPr>
        <p:txBody>
          <a:bodyPr/>
          <a:lstStyle/>
          <a:p>
            <a:r>
              <a:rPr lang="sv-SE" dirty="0"/>
              <a:t>Exportorderna har fallit och exporten har utvecklats relativt starkt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9CC41F-5B85-0B56-47DE-EDB342C36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094" y="5896157"/>
            <a:ext cx="5382000" cy="594296"/>
          </a:xfrm>
        </p:spPr>
        <p:txBody>
          <a:bodyPr/>
          <a:lstStyle/>
          <a:p>
            <a:r>
              <a:rPr lang="sv-SE" dirty="0"/>
              <a:t>Standardiserade avvikelser från medelvärde, säsongsrensade månadsvärden
Källa: Konjunkturinstitutet.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4700" y="913016"/>
            <a:ext cx="5382000" cy="50405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Export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04698" y="5877272"/>
            <a:ext cx="5382000" cy="59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Miljarder kronor, fasta priser respektive procentuell förändring, säsongsrensade kvartalsvärden.</a:t>
            </a:r>
            <a:r>
              <a:rPr lang="sv-SE" dirty="0"/>
              <a:t> Tillväxten var -16,3 </a:t>
            </a:r>
            <a:r>
              <a:rPr lang="sv-SE" dirty="0" err="1"/>
              <a:t>resp</a:t>
            </a:r>
            <a:r>
              <a:rPr lang="sv-SE" dirty="0"/>
              <a:t> 13,5 procent det 2a och 3e kvartalet 2020.</a:t>
            </a:r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Källor: SCB och Konjunkturinstitutet.</a:t>
            </a:r>
          </a:p>
        </p:txBody>
      </p:sp>
      <p:pic>
        <p:nvPicPr>
          <p:cNvPr id="6" name="Platshållare för innehåll 10">
            <a:extLst>
              <a:ext uri="{FF2B5EF4-FFF2-40B4-BE49-F238E27FC236}">
                <a16:creationId xmlns:a16="http://schemas.microsoft.com/office/drawing/2014/main" id="{ED104BBB-6093-FB14-ED2A-1081AAE288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98" y="1542956"/>
            <a:ext cx="5381625" cy="37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9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81F7D8-6288-8D7B-D3ED-C75D3913ED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5360" y="854944"/>
            <a:ext cx="5382000" cy="504056"/>
          </a:xfrm>
        </p:spPr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A9918E-D705-AA60-C28A-805B7D9C3C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034" y="297736"/>
            <a:ext cx="11082557" cy="504000"/>
          </a:xfrm>
        </p:spPr>
        <p:txBody>
          <a:bodyPr/>
          <a:lstStyle/>
          <a:p>
            <a:r>
              <a:rPr lang="sv-SE" dirty="0"/>
              <a:t>Tvärnit för bostadsbyggarna, men investeringar i infrastruktur och försvar stiger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B9CD48-CE7D-B286-5C84-3DC1841058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6062" y="5949528"/>
            <a:ext cx="5382000" cy="594296"/>
          </a:xfrm>
        </p:spPr>
        <p:txBody>
          <a:bodyPr/>
          <a:lstStyle/>
          <a:p>
            <a:r>
              <a:rPr lang="sv-SE" dirty="0"/>
              <a:t>Miljarder kronor, fasta priser, säsongsrensade kvartalsvärden
Källor: SCB och Konjunkturinstitutet.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81D15543-6D98-225B-B570-64372E3EC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1986" y="859808"/>
            <a:ext cx="5382000" cy="504056"/>
          </a:xfrm>
        </p:spPr>
        <p:txBody>
          <a:bodyPr/>
          <a:lstStyle/>
          <a:p>
            <a:r>
              <a:rPr lang="sv-SE"/>
              <a:t>Offentliga investeringar</a:t>
            </a:r>
          </a:p>
        </p:txBody>
      </p:sp>
      <p:sp>
        <p:nvSpPr>
          <p:cNvPr id="21" name="Underrubrik 4">
            <a:extLst>
              <a:ext uri="{FF2B5EF4-FFF2-40B4-BE49-F238E27FC236}">
                <a16:creationId xmlns:a16="http://schemas.microsoft.com/office/drawing/2014/main" id="{1E5BFAC5-C4A7-9375-0131-552D2A9D4FE4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951984" y="5955493"/>
            <a:ext cx="5382000" cy="594000"/>
          </a:xfrm>
        </p:spPr>
        <p:txBody>
          <a:bodyPr/>
          <a:lstStyle/>
          <a:p>
            <a:r>
              <a:rPr lang="sv-SE" dirty="0"/>
              <a:t>Miljarder kronor, fasta priser, säsongsrensade kvartalsvärden
Källor: SCB och Konjunkturinstitutet.</a:t>
            </a:r>
          </a:p>
        </p:txBody>
      </p:sp>
      <p:pic>
        <p:nvPicPr>
          <p:cNvPr id="11" name="Platshållare för innehåll 12">
            <a:extLst>
              <a:ext uri="{FF2B5EF4-FFF2-40B4-BE49-F238E27FC236}">
                <a16:creationId xmlns:a16="http://schemas.microsoft.com/office/drawing/2014/main" id="{CEB51C1A-80AA-20AC-B91F-F8D2BB919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99" y="1524000"/>
            <a:ext cx="5400000" cy="3574579"/>
          </a:xfrm>
          <a:prstGeom prst="rect">
            <a:avLst/>
          </a:prstGeom>
        </p:spPr>
      </p:pic>
      <p:pic>
        <p:nvPicPr>
          <p:cNvPr id="12" name="Platshållare för innehåll 10">
            <a:extLst>
              <a:ext uri="{FF2B5EF4-FFF2-40B4-BE49-F238E27FC236}">
                <a16:creationId xmlns:a16="http://schemas.microsoft.com/office/drawing/2014/main" id="{F1634CDA-EACF-95FA-4EF4-0C3591B71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9" y="1524000"/>
            <a:ext cx="5400000" cy="3574579"/>
          </a:xfrm>
        </p:spPr>
      </p:pic>
    </p:spTree>
    <p:extLst>
      <p:ext uri="{BB962C8B-B14F-4D97-AF65-F5344CB8AC3E}">
        <p14:creationId xmlns:p14="http://schemas.microsoft.com/office/powerpoint/2010/main" val="2954698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96584B-98E2-E057-9145-3F5E56E9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 men positiv tillväxt i år och snabbare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A19564-6B1F-7AD7-421F-9C749BEE9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9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494E18-B380-B8EE-ED0B-96F7178F7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Importjusterat bidrag till BNP-tillväxten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0322FE-8D37-B984-9EB5-86A28D0C56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 respektive procentenheter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100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4E814D-B022-4CE0-69E8-1DBEE893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Lågkonjunkturen bottnar i år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150CBA-B936-B30E-F5EC-C5D9CCF7B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31E483-4943-7597-D246-5B8EDE3488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BNP-tillväxt och BNP-gap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1BE499-C45D-1823-26DF-90CC1A9FBB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Säsongsrensade kvartalsvärden</a:t>
            </a:r>
          </a:p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99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0228B-4BB9-515E-15DE-78F085CC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Lågkonjunkturen avspeglas i ett negativt finansiell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E3EC39-59FB-5F6B-274F-8D87E73B4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BEABD6-4E57-DD28-B4F3-4082F6DA6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Offentliga sektorns finansiella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2AA45F-4C51-E966-7357-4DEBF27B7F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BNP respektive potentiell BNP
Källor: SCB och Konjunkturinstitutet.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5066D5C-90C9-0B92-BA3E-7FE68D96B165}"/>
              </a:ext>
            </a:extLst>
          </p:cNvPr>
          <p:cNvSpPr/>
          <p:nvPr/>
        </p:nvSpPr>
        <p:spPr>
          <a:xfrm>
            <a:off x="6384032" y="2996952"/>
            <a:ext cx="1152128" cy="11586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06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C2D01-A5F1-4B37-AE48-55BFDA77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5615922" cy="504000"/>
          </a:xfrm>
        </p:spPr>
        <p:txBody>
          <a:bodyPr/>
          <a:lstStyle/>
          <a:p>
            <a:r>
              <a:rPr lang="sv-SE" dirty="0"/>
              <a:t>Budgetutrymme 2025-2028 ca 130 mdkr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6F37AD-210E-8FDF-50CF-7AEE8CF6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40 mdkr i BP2025</a:t>
            </a:r>
          </a:p>
          <a:p>
            <a:endParaRPr lang="sv-SE" dirty="0"/>
          </a:p>
          <a:p>
            <a:r>
              <a:rPr lang="sv-SE" dirty="0"/>
              <a:t>Antar att hela budgetutrymmet används</a:t>
            </a:r>
          </a:p>
          <a:p>
            <a:endParaRPr lang="sv-SE" dirty="0"/>
          </a:p>
          <a:p>
            <a:r>
              <a:rPr lang="sv-SE"/>
              <a:t>Ökning av </a:t>
            </a:r>
            <a:r>
              <a:rPr lang="sv-SE" dirty="0"/>
              <a:t>s</a:t>
            </a:r>
            <a:r>
              <a:rPr lang="sv-SE"/>
              <a:t>tatsbidrag </a:t>
            </a:r>
            <a:r>
              <a:rPr lang="sv-SE" dirty="0"/>
              <a:t>ca 13 mdkr per år </a:t>
            </a:r>
          </a:p>
          <a:p>
            <a:pPr lvl="1"/>
            <a:r>
              <a:rPr lang="sv-SE" dirty="0"/>
              <a:t>baserad på historisk utveckling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4625ED6D-0E7D-99C0-E67F-52AE38E272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240016" y="1645838"/>
            <a:ext cx="5184576" cy="5184576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54BA70-B8DD-2113-E49E-083E3C2E84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1600" dirty="0"/>
              <a:t>Inkomster i kommunsektorn ca 1370 mdkr per år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249D52D-7245-A208-E94A-7BDA4F136563}"/>
              </a:ext>
            </a:extLst>
          </p:cNvPr>
          <p:cNvSpPr txBox="1"/>
          <p:nvPr/>
        </p:nvSpPr>
        <p:spPr>
          <a:xfrm>
            <a:off x="8805800" y="305966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920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E72DE94-4648-22F0-CD00-8A8B8B53B29A}"/>
              </a:ext>
            </a:extLst>
          </p:cNvPr>
          <p:cNvSpPr txBox="1"/>
          <p:nvPr/>
        </p:nvSpPr>
        <p:spPr>
          <a:xfrm>
            <a:off x="7032104" y="305966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300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597315D-707E-94E8-C328-75D6B6C12907}"/>
              </a:ext>
            </a:extLst>
          </p:cNvPr>
          <p:cNvSpPr txBox="1"/>
          <p:nvPr/>
        </p:nvSpPr>
        <p:spPr>
          <a:xfrm>
            <a:off x="7574640" y="214066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C9975EDB-165E-59A6-0681-A774955E2E38}"/>
              </a:ext>
            </a:extLst>
          </p:cNvPr>
          <p:cNvSpPr txBox="1">
            <a:spLocks/>
          </p:cNvSpPr>
          <p:nvPr/>
        </p:nvSpPr>
        <p:spPr>
          <a:xfrm>
            <a:off x="5879976" y="6147072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Mdkr år 2024
Källa: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97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752A4-63AA-D0A2-4DDB-C0EC851A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 BNP-tillväxt gör avtryck på arbetsmarknaden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1E57D41-A2A5-929A-2FF3-73AE05F30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AE5EAA-DBAF-6274-25A0-ADEEDEC00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93AC0D-9D1F-DC31-21CB-173C15A4CD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Nettotal, säsongsrensade månadsvärden
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558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DF6C3F-1C90-1EDE-24AF-08C39F04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Sysselsättningen har fallit inom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FB182A-30F8-C9AC-6B5B-C2FE338AD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4" y="1398915"/>
            <a:ext cx="8640000" cy="490876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FBD592-357A-7348-2898-CE94D30A7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1" y="790226"/>
            <a:ext cx="8658000" cy="504000"/>
          </a:xfrm>
        </p:spPr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8810E7-5250-8ADE-2719-C97B9003C890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1" y="6120394"/>
            <a:ext cx="8658000" cy="624731"/>
          </a:xfrm>
        </p:spPr>
        <p:txBody>
          <a:bodyPr/>
          <a:lstStyle/>
          <a:p>
            <a:r>
              <a:rPr lang="sv-SE" dirty="0"/>
              <a:t>Procentuell förändring respektive procentenheter, kvartalsvärden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537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CEB9F0-7504-ED56-0D69-2DBAFF7E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Arbetsmarknaden försvagas – arbetslösheten stiger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83AE01-6A66-0340-980A-F811EF757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Arbetslöshet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BE6B0C-5534-4BA2-0493-00442E1C09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Procent arbetskraft 15–74 år respektive potentiell arbetskraft 15-74 år, säsongsrensade kvartalsvärden</a:t>
            </a:r>
          </a:p>
          <a:p>
            <a:r>
              <a:rPr lang="sv-SE" dirty="0"/>
              <a:t>Källor: SCB och Konjunkturinstitutet.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BA71D4ED-1C39-1DBD-60B3-2FCB02957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76943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0E49EA-BF38-202E-EAAE-76A9D297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Relativt höga löneökningar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0C27C9-1DC9-D2FF-2E3B-7D28A68EC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Reallön, nominell lön och real disponibel inkomst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E65C62-BE3D-5F5F-2A1A-57656745AB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Procentuell förändring</a:t>
            </a:r>
          </a:p>
          <a:p>
            <a:r>
              <a:rPr lang="sv-SE" dirty="0"/>
              <a:t>Källor: Medlingsinstitutet, SCB och Konjunkturinstitutet.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E2B2F06E-3BD8-E9D0-997E-C6BB22331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20209"/>
            <a:ext cx="8658225" cy="4477982"/>
          </a:xfrm>
        </p:spPr>
      </p:pic>
    </p:spTree>
    <p:extLst>
      <p:ext uri="{BB962C8B-B14F-4D97-AF65-F5344CB8AC3E}">
        <p14:creationId xmlns:p14="http://schemas.microsoft.com/office/powerpoint/2010/main" val="26233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Publikation, Bokomslag, bok&#10;&#10;Automatiskt genererad beskrivning">
            <a:extLst>
              <a:ext uri="{FF2B5EF4-FFF2-40B4-BE49-F238E27FC236}">
                <a16:creationId xmlns:a16="http://schemas.microsoft.com/office/drawing/2014/main" id="{B0212940-9330-31BB-420B-A08A6F76B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80" y="0"/>
            <a:ext cx="3175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91456B-4699-3984-D4D3-7A2DB7C1D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Lågkonjunkturen bottnar i år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DC57F8-8EC5-F849-C017-49DB8CE6B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2737"/>
            <a:ext cx="8658000" cy="5040564"/>
          </a:xfrm>
        </p:spPr>
        <p:txBody>
          <a:bodyPr/>
          <a:lstStyle/>
          <a:p>
            <a:r>
              <a:rPr lang="sv-SE" dirty="0"/>
              <a:t>Konsumtionen blir en viktig drivkraft i återhämtningen</a:t>
            </a:r>
          </a:p>
          <a:p>
            <a:endParaRPr lang="sv-SE" dirty="0"/>
          </a:p>
          <a:p>
            <a:r>
              <a:rPr lang="sv-SE" dirty="0"/>
              <a:t>Inflationen har fallit snabbt och fortsätter ner under 2024</a:t>
            </a:r>
          </a:p>
          <a:p>
            <a:endParaRPr lang="sv-SE" dirty="0"/>
          </a:p>
          <a:p>
            <a:r>
              <a:rPr lang="sv-SE" dirty="0"/>
              <a:t>Arbetslösheten stiger från 8,0 procent till 8,4 i år</a:t>
            </a:r>
          </a:p>
          <a:p>
            <a:endParaRPr lang="sv-SE" dirty="0"/>
          </a:p>
          <a:p>
            <a:r>
              <a:rPr lang="sv-SE" dirty="0"/>
              <a:t>Riksbanken inleder en serie räntesänkningar i juni och sänker ner till               2,25 procent nästa år</a:t>
            </a:r>
          </a:p>
          <a:p>
            <a:endParaRPr lang="sv-SE" dirty="0"/>
          </a:p>
          <a:p>
            <a:r>
              <a:rPr lang="sv-SE" dirty="0"/>
              <a:t>Budgetutrymmet för åren 2025-2028 är ca 130 mdkr</a:t>
            </a:r>
          </a:p>
        </p:txBody>
      </p:sp>
    </p:spTree>
    <p:extLst>
      <p:ext uri="{BB962C8B-B14F-4D97-AF65-F5344CB8AC3E}">
        <p14:creationId xmlns:p14="http://schemas.microsoft.com/office/powerpoint/2010/main" val="24548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5BD2A2-7D16-6AD8-0A59-BCC96D48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1160539" cy="504000"/>
          </a:xfrm>
        </p:spPr>
        <p:txBody>
          <a:bodyPr/>
          <a:lstStyle/>
          <a:p>
            <a:r>
              <a:rPr lang="sv-SE" dirty="0"/>
              <a:t>Styrräntan sänks fyra gånger från i sommar och vidare ner till 2,25 procent nästa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C71175-DF66-A022-DAAF-3F1E6D9B1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E57479-7DC9-1821-F27F-E3344DC7DA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Styrränta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0AB352-2C2C-2278-1070-C58317076A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Procent, månads- respektive kvartalsvärden
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1437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11" descr="Åskmoln vid solnedgång">
            <a:extLst>
              <a:ext uri="{FF2B5EF4-FFF2-40B4-BE49-F238E27FC236}">
                <a16:creationId xmlns:a16="http://schemas.microsoft.com/office/drawing/2014/main" id="{AC9BC6CA-4602-69E8-CFC2-2B03FE4930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511824" y="-27384"/>
            <a:ext cx="7733268" cy="688538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7AAA953-483C-E1CA-84AF-47CD54109E85}"/>
              </a:ext>
            </a:extLst>
          </p:cNvPr>
          <p:cNvSpPr/>
          <p:nvPr/>
        </p:nvSpPr>
        <p:spPr>
          <a:xfrm>
            <a:off x="2639616" y="-1107504"/>
            <a:ext cx="3169865" cy="10369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711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F50E46DC-AF6E-0F00-1C67-2ED44D0F1144}"/>
              </a:ext>
            </a:extLst>
          </p:cNvPr>
          <p:cNvSpPr txBox="1">
            <a:spLocks/>
          </p:cNvSpPr>
          <p:nvPr/>
        </p:nvSpPr>
        <p:spPr>
          <a:xfrm>
            <a:off x="435126" y="1412776"/>
            <a:ext cx="5183872" cy="3384376"/>
          </a:xfrm>
          <a:prstGeom prst="rect">
            <a:avLst/>
          </a:prstGeom>
        </p:spPr>
        <p:txBody>
          <a:bodyPr anchor="t"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dirty="0"/>
              <a:t>Inflationens utveckling</a:t>
            </a:r>
          </a:p>
          <a:p>
            <a:pPr marL="639771" lvl="2" indent="-285750"/>
            <a:r>
              <a:rPr lang="sv-SE" dirty="0"/>
              <a:t>Alternativt scenario</a:t>
            </a:r>
          </a:p>
          <a:p>
            <a:endParaRPr lang="sv-SE" dirty="0"/>
          </a:p>
          <a:p>
            <a:pPr marL="285750" indent="-285750"/>
            <a:r>
              <a:rPr lang="sv-SE" dirty="0"/>
              <a:t>Penningpolitikens effekter</a:t>
            </a:r>
          </a:p>
          <a:p>
            <a:endParaRPr lang="sv-SE" dirty="0"/>
          </a:p>
          <a:p>
            <a:pPr marL="285750" indent="-285750"/>
            <a:r>
              <a:rPr lang="sv-SE" dirty="0"/>
              <a:t>Hushållens konsumtion</a:t>
            </a:r>
          </a:p>
          <a:p>
            <a:pPr marL="639771" lvl="2" indent="-285750"/>
            <a:r>
              <a:rPr lang="sv-SE" dirty="0"/>
              <a:t>Alternativt scenario</a:t>
            </a:r>
          </a:p>
          <a:p>
            <a:pPr marL="0" indent="0">
              <a:buNone/>
            </a:pPr>
            <a:endParaRPr lang="sv-SE" dirty="0"/>
          </a:p>
          <a:p>
            <a:pPr marL="285750" indent="-285750"/>
            <a:r>
              <a:rPr lang="sv-SE" dirty="0"/>
              <a:t>Geopolitisk utveckling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3" name="Rubrik 9">
            <a:extLst>
              <a:ext uri="{FF2B5EF4-FFF2-40B4-BE49-F238E27FC236}">
                <a16:creationId xmlns:a16="http://schemas.microsoft.com/office/drawing/2014/main" id="{4D475342-4EBB-84AD-5A0F-8D2C5C5E8167}"/>
              </a:ext>
            </a:extLst>
          </p:cNvPr>
          <p:cNvSpPr txBox="1">
            <a:spLocks/>
          </p:cNvSpPr>
          <p:nvPr/>
        </p:nvSpPr>
        <p:spPr>
          <a:xfrm>
            <a:off x="336062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dirty="0">
                <a:solidFill>
                  <a:schemeClr val="tx1"/>
                </a:solidFill>
              </a:rPr>
              <a:t>Risker till prognosen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EF095E-0914-3DFB-B7A7-3CACEC875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4592" y="6093296"/>
            <a:ext cx="639498" cy="6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0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ocka, Väggklocka&#10;&#10;Automatiskt genererad beskrivning">
            <a:extLst>
              <a:ext uri="{FF2B5EF4-FFF2-40B4-BE49-F238E27FC236}">
                <a16:creationId xmlns:a16="http://schemas.microsoft.com/office/drawing/2014/main" id="{C5D48ECF-E023-06A4-E80E-B5FA4483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D632FAD-617D-99DD-26C5-B47C6395B9D4}"/>
              </a:ext>
            </a:extLst>
          </p:cNvPr>
          <p:cNvSpPr txBox="1">
            <a:spLocks/>
          </p:cNvSpPr>
          <p:nvPr/>
        </p:nvSpPr>
        <p:spPr>
          <a:xfrm>
            <a:off x="335360" y="1319217"/>
            <a:ext cx="8640960" cy="4774083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703FE09-8076-DA9C-07AF-83F8A5C2F33A}"/>
              </a:ext>
            </a:extLst>
          </p:cNvPr>
          <p:cNvSpPr txBox="1">
            <a:spLocks/>
          </p:cNvSpPr>
          <p:nvPr/>
        </p:nvSpPr>
        <p:spPr>
          <a:xfrm>
            <a:off x="219178" y="5725503"/>
            <a:ext cx="846911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Konjunkturlöner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6087C29-FE87-045C-148D-ABD5DBECE2AF}"/>
              </a:ext>
            </a:extLst>
          </p:cNvPr>
          <p:cNvSpPr txBox="1">
            <a:spLocks/>
          </p:cNvSpPr>
          <p:nvPr/>
        </p:nvSpPr>
        <p:spPr>
          <a:xfrm>
            <a:off x="336061" y="274639"/>
            <a:ext cx="8658000" cy="504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Prognosen i sammandrag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9CD45C2-CD14-1CBE-CD97-45C15F576BD3}"/>
              </a:ext>
            </a:extLst>
          </p:cNvPr>
          <p:cNvSpPr txBox="1">
            <a:spLocks/>
          </p:cNvSpPr>
          <p:nvPr/>
        </p:nvSpPr>
        <p:spPr>
          <a:xfrm>
            <a:off x="336060" y="1049917"/>
            <a:ext cx="8658000" cy="504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Årlig procentuell förändring respektive procent </a:t>
            </a:r>
            <a:r>
              <a:rPr lang="sv-SE" sz="1400" i="1" dirty="0"/>
              <a:t>(KL december)</a:t>
            </a:r>
            <a:endParaRPr lang="sv-SE" sz="1400" dirty="0">
              <a:solidFill>
                <a:srgbClr val="FF0000"/>
              </a:solidFill>
            </a:endParaRPr>
          </a:p>
        </p:txBody>
      </p:sp>
      <p:graphicFrame>
        <p:nvGraphicFramePr>
          <p:cNvPr id="7" name="Platshållare för innehåll 17">
            <a:extLst>
              <a:ext uri="{FF2B5EF4-FFF2-40B4-BE49-F238E27FC236}">
                <a16:creationId xmlns:a16="http://schemas.microsoft.com/office/drawing/2014/main" id="{4A20A7B1-7191-F0F8-F141-33DDA6A4D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541256"/>
              </p:ext>
            </p:extLst>
          </p:nvPr>
        </p:nvGraphicFramePr>
        <p:xfrm>
          <a:off x="336061" y="1484784"/>
          <a:ext cx="7992187" cy="412366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39459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7217563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656065257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784951239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70560927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(1994-2021)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3,6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3,5 </a:t>
                      </a:r>
                      <a:r>
                        <a:rPr lang="sv-SE" sz="1400" b="0" i="1" dirty="0"/>
                        <a:t>(3,5)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3,2 </a:t>
                      </a:r>
                      <a:r>
                        <a:rPr lang="sv-SE" sz="1400" b="0" i="1" dirty="0"/>
                        <a:t>(3,0)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2,9 </a:t>
                      </a:r>
                      <a:r>
                        <a:rPr lang="sv-SE" sz="1400" b="0" i="1" dirty="0"/>
                        <a:t>(2,7)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3,0</a:t>
                      </a:r>
                      <a:r>
                        <a:rPr lang="sv-SE" sz="1400" b="0" i="1" dirty="0"/>
                        <a:t> (2,9)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BNP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2,5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2,7 </a:t>
                      </a:r>
                      <a:r>
                        <a:rPr lang="sv-SE" sz="1400" b="0" i="1" dirty="0"/>
                        <a:t>(2,9)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-0,2 </a:t>
                      </a:r>
                      <a:r>
                        <a:rPr lang="sv-SE" sz="1400" b="0" i="1" dirty="0"/>
                        <a:t>(-0,2)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0,8 </a:t>
                      </a:r>
                      <a:r>
                        <a:rPr lang="sv-SE" sz="1400" b="0" i="1" dirty="0"/>
                        <a:t>(1,0)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2,5</a:t>
                      </a:r>
                      <a:r>
                        <a:rPr lang="sv-SE" sz="1400" b="0" i="1" dirty="0"/>
                        <a:t> (2,6)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Arbetslöshet</a:t>
                      </a:r>
                      <a:r>
                        <a:rPr lang="sv-SE" sz="1400" b="0" baseline="30000" dirty="0"/>
                        <a:t>1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8,0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7,5 </a:t>
                      </a:r>
                      <a:r>
                        <a:rPr lang="sv-SE" sz="1400" b="0" i="1" dirty="0"/>
                        <a:t>(7,5)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7,7 </a:t>
                      </a:r>
                      <a:r>
                        <a:rPr lang="sv-SE" sz="1400" b="0" i="1" dirty="0"/>
                        <a:t>(7,7)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8,3 </a:t>
                      </a:r>
                      <a:r>
                        <a:rPr lang="sv-SE" sz="1400" b="0" i="1" dirty="0"/>
                        <a:t>(8,4)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8,2</a:t>
                      </a:r>
                      <a:r>
                        <a:rPr lang="sv-SE" sz="1400" b="0" i="1" dirty="0"/>
                        <a:t> (8,3)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KPIF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1,6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7,7 </a:t>
                      </a:r>
                      <a:r>
                        <a:rPr lang="sv-SE" sz="1400" b="0" i="1" dirty="0"/>
                        <a:t>(7,7)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6,0 </a:t>
                      </a:r>
                      <a:r>
                        <a:rPr lang="sv-SE" sz="1400" b="0" i="1" dirty="0"/>
                        <a:t>(6,0)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1,9 </a:t>
                      </a:r>
                      <a:r>
                        <a:rPr lang="sv-SE" sz="1400" b="0" i="1" dirty="0"/>
                        <a:t>(1,7)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1,5</a:t>
                      </a:r>
                      <a:r>
                        <a:rPr lang="sv-SE" sz="1400" b="0" i="1" dirty="0"/>
                        <a:t> (1,7)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Timlön</a:t>
                      </a:r>
                      <a:r>
                        <a:rPr lang="sv-SE" sz="1400" b="0" baseline="30000" dirty="0"/>
                        <a:t>2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3,2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2,7</a:t>
                      </a:r>
                      <a:r>
                        <a:rPr lang="sv-SE" sz="1400" b="0" i="1" dirty="0"/>
                        <a:t> (2,7)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3,8</a:t>
                      </a:r>
                      <a:r>
                        <a:rPr lang="sv-SE" sz="1400" b="0" i="1" dirty="0"/>
                        <a:t> (3,8)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3,9 </a:t>
                      </a:r>
                      <a:r>
                        <a:rPr lang="sv-SE" sz="1400" b="0" i="1" dirty="0"/>
                        <a:t>(3,7)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3,6 </a:t>
                      </a:r>
                      <a:r>
                        <a:rPr lang="sv-SE" sz="1400" b="0" i="1" dirty="0"/>
                        <a:t>(3,5)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71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Styrränta</a:t>
                      </a:r>
                      <a:r>
                        <a:rPr lang="sv-SE" sz="1400" b="0" baseline="30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2,2</a:t>
                      </a:r>
                      <a:endParaRPr lang="sv-SE" sz="1400" b="0" i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2,5 </a:t>
                      </a:r>
                      <a:r>
                        <a:rPr lang="sv-SE" sz="1400" b="0" i="1" dirty="0"/>
                        <a:t>(2,5)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/>
                        <a:t>4,0 </a:t>
                      </a:r>
                      <a:r>
                        <a:rPr lang="sv-SE" sz="1400" b="0" i="1" dirty="0"/>
                        <a:t>(4,0)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3,0 </a:t>
                      </a:r>
                      <a:r>
                        <a:rPr lang="sv-SE" sz="1400" b="0" i="1" dirty="0"/>
                        <a:t>(3,25)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/>
                        <a:t>2,25</a:t>
                      </a:r>
                      <a:r>
                        <a:rPr lang="sv-SE" sz="1400" b="0" i="1" dirty="0"/>
                        <a:t> (2,25)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Strukturellt sparande</a:t>
                      </a:r>
                      <a:r>
                        <a:rPr lang="sv-SE" sz="1400" b="0" baseline="30000" dirty="0"/>
                        <a:t>4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-0,1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0,1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(0,3)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0,5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(1,0)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0,6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(0,9)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-0,2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 (-0,1)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BNP-gap</a:t>
                      </a:r>
                      <a:r>
                        <a:rPr lang="sv-SE" sz="1400" b="0" baseline="30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-1,2</a:t>
                      </a:r>
                      <a:endParaRPr lang="sv-SE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1,8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(1,5)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-0,7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(-1,1)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-1,6 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(-1,8)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-1,0</a:t>
                      </a:r>
                      <a:r>
                        <a:rPr lang="sv-SE" sz="1400" b="0" i="1" dirty="0">
                          <a:solidFill>
                            <a:schemeClr val="tx1"/>
                          </a:solidFill>
                        </a:rPr>
                        <a:t> (-1,0)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4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6E9320-9564-CE8F-77F5-7C002591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Konsumtionen blir en viktig drivkraft i återhämtningen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3AB0D5-5E2A-7364-BEEA-C693A06E2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EFA70F-62DB-E874-8A3F-F56A78535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Hushållens konfidensindikator och hushållens konsumtion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0C22A9-8589-8FFE-5B2A-E2F9A21AE2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Index medelvärde=100, säsongsrensade månadsvärden respektive procentuell förändring, säsongsrensade kvartalsvärde. Tillväxten var -9,0 </a:t>
            </a:r>
            <a:r>
              <a:rPr lang="sv-SE" dirty="0" err="1"/>
              <a:t>resp</a:t>
            </a:r>
            <a:r>
              <a:rPr lang="sv-SE" dirty="0"/>
              <a:t> 5,7 procent det 2a och 3e kvartalet 2020.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47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D3E094-EF7E-B9DD-5EC1-4C62DF6C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8784274" cy="504000"/>
          </a:xfrm>
        </p:spPr>
        <p:txBody>
          <a:bodyPr/>
          <a:lstStyle/>
          <a:p>
            <a:r>
              <a:rPr lang="sv-SE" dirty="0"/>
              <a:t>Inflationen har fallit snabbt och fortsätter ner under 2024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B7561924-8282-C7E3-2A6B-68690951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064" y="836712"/>
            <a:ext cx="5382000" cy="504056"/>
          </a:xfrm>
        </p:spPr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sp>
        <p:nvSpPr>
          <p:cNvPr id="13" name="Underrubrik 4">
            <a:extLst>
              <a:ext uri="{FF2B5EF4-FFF2-40B4-BE49-F238E27FC236}">
                <a16:creationId xmlns:a16="http://schemas.microsoft.com/office/drawing/2014/main" id="{D8924B3C-5713-DCAD-1989-4E3F6A03A8D3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5360" y="6012000"/>
            <a:ext cx="5382000" cy="720000"/>
          </a:xfrm>
        </p:spPr>
        <p:txBody>
          <a:bodyPr/>
          <a:lstStyle/>
          <a:p>
            <a:r>
              <a:rPr lang="sv-SE"/>
              <a:t>Procentenheter respektive årlig procentuell förändring, kvartalsvärden
Källor: SCB och Konjunkturinstitutet.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F60BCBFD-90F2-A4DF-F5CB-2B13FF9FD31C}"/>
              </a:ext>
            </a:extLst>
          </p:cNvPr>
          <p:cNvSpPr txBox="1">
            <a:spLocks/>
          </p:cNvSpPr>
          <p:nvPr/>
        </p:nvSpPr>
        <p:spPr>
          <a:xfrm>
            <a:off x="5951984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  <p:pic>
        <p:nvPicPr>
          <p:cNvPr id="18" name="Platshållare för innehåll 10">
            <a:extLst>
              <a:ext uri="{FF2B5EF4-FFF2-40B4-BE49-F238E27FC236}">
                <a16:creationId xmlns:a16="http://schemas.microsoft.com/office/drawing/2014/main" id="{7E41E51E-02CC-B6E2-DACD-62CA5488E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82" y="1554774"/>
            <a:ext cx="5381625" cy="3786570"/>
          </a:xfrm>
          <a:prstGeom prst="rect">
            <a:avLst/>
          </a:prstGeom>
        </p:spPr>
      </p:pic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84C6B0FC-2017-2E15-4051-0524BE25DF7C}"/>
              </a:ext>
            </a:extLst>
          </p:cNvPr>
          <p:cNvSpPr txBox="1">
            <a:spLocks/>
          </p:cNvSpPr>
          <p:nvPr/>
        </p:nvSpPr>
        <p:spPr>
          <a:xfrm>
            <a:off x="5951986" y="836712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Varu- och tjänsteprisindex i KPI</a:t>
            </a:r>
          </a:p>
        </p:txBody>
      </p:sp>
      <p:sp>
        <p:nvSpPr>
          <p:cNvPr id="20" name="Underrubrik 4">
            <a:extLst>
              <a:ext uri="{FF2B5EF4-FFF2-40B4-BE49-F238E27FC236}">
                <a16:creationId xmlns:a16="http://schemas.microsoft.com/office/drawing/2014/main" id="{71BD6384-B24F-1BD6-1107-47CE3006DAD2}"/>
              </a:ext>
            </a:extLst>
          </p:cNvPr>
          <p:cNvSpPr txBox="1">
            <a:spLocks/>
          </p:cNvSpPr>
          <p:nvPr/>
        </p:nvSpPr>
        <p:spPr>
          <a:xfrm>
            <a:off x="5951282" y="6148173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Index 2019=100, säsongsrensade månadsvärden</a:t>
            </a:r>
          </a:p>
          <a:p>
            <a:r>
              <a:rPr lang="sv-SE" dirty="0"/>
              <a:t>Källor: SCB och Konjunkturinstitutet.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3CE84C22-D32B-7E69-3C36-9148C165B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1"/>
            <a:ext cx="5400000" cy="42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FE324-183C-AF58-16AA-9DA62029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prisplaner på mer normala nivåer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478C51-4EA8-183B-1010-AC6A7B486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DEDB81-3A04-D70C-0833-B92C58F7C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Företagens prisplaner (3 månaders sikt)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B3EFAE-69C2-D9B8-CDDD-D65BF35BCA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Standardiserat med medelvärde 0 och standardavvikelse 1</a:t>
            </a:r>
          </a:p>
          <a:p>
            <a:r>
              <a:rPr lang="sv-SE" dirty="0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290775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2C58C-F7FF-4101-5254-26A076CF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 har förstärkts under hösten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B2CB79-038F-5E97-4AD8-9709F212A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Växelkurser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0681AD-937F-D14C-E673-725CED3FC5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Kronor per valutaenhet, månadsvärden</a:t>
            </a:r>
          </a:p>
          <a:p>
            <a:r>
              <a:rPr lang="sv-SE" dirty="0"/>
              <a:t>Källor: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6CB237BF-A2FB-A08C-3E2E-A4221318F152}"/>
              </a:ext>
            </a:extLst>
          </p:cNvPr>
          <p:cNvGrpSpPr/>
          <p:nvPr/>
        </p:nvGrpSpPr>
        <p:grpSpPr>
          <a:xfrm>
            <a:off x="8688288" y="1988840"/>
            <a:ext cx="820892" cy="1922717"/>
            <a:chOff x="10100122" y="1669049"/>
            <a:chExt cx="820892" cy="1982397"/>
          </a:xfrm>
        </p:grpSpPr>
        <p:pic>
          <p:nvPicPr>
            <p:cNvPr id="7" name="Picture 4" descr="USA">
              <a:extLst>
                <a:ext uri="{FF2B5EF4-FFF2-40B4-BE49-F238E27FC236}">
                  <a16:creationId xmlns:a16="http://schemas.microsoft.com/office/drawing/2014/main" id="{07B7E1BB-92A9-92C6-EF22-CC48B2068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0122" y="3159062"/>
              <a:ext cx="820891" cy="4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Europeiska flaggan">
              <a:extLst>
                <a:ext uri="{FF2B5EF4-FFF2-40B4-BE49-F238E27FC236}">
                  <a16:creationId xmlns:a16="http://schemas.microsoft.com/office/drawing/2014/main" id="{C4A3FEE0-291C-8E3A-5476-F2361BCFB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0123" y="1669049"/>
              <a:ext cx="820891" cy="4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latshållare för innehåll 6">
            <a:extLst>
              <a:ext uri="{FF2B5EF4-FFF2-40B4-BE49-F238E27FC236}">
                <a16:creationId xmlns:a16="http://schemas.microsoft.com/office/drawing/2014/main" id="{7C13D01E-75AF-1A42-95D5-B189D799EA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8" y="1528661"/>
            <a:ext cx="8658225" cy="4477982"/>
          </a:xfrm>
          <a:prstGeom prst="rect">
            <a:avLst/>
          </a:prstGeom>
        </p:spPr>
      </p:pic>
      <p:sp>
        <p:nvSpPr>
          <p:cNvPr id="6" name="Pil: uppåt 5">
            <a:extLst>
              <a:ext uri="{FF2B5EF4-FFF2-40B4-BE49-F238E27FC236}">
                <a16:creationId xmlns:a16="http://schemas.microsoft.com/office/drawing/2014/main" id="{5CBCEE57-2245-9EBE-60B5-2CED01516947}"/>
              </a:ext>
            </a:extLst>
          </p:cNvPr>
          <p:cNvSpPr/>
          <p:nvPr/>
        </p:nvSpPr>
        <p:spPr>
          <a:xfrm>
            <a:off x="5303912" y="3422353"/>
            <a:ext cx="72008" cy="48920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1811EE2-6D6E-C9AA-CE20-2336344979E7}"/>
              </a:ext>
            </a:extLst>
          </p:cNvPr>
          <p:cNvSpPr txBox="1"/>
          <p:nvPr/>
        </p:nvSpPr>
        <p:spPr>
          <a:xfrm>
            <a:off x="5360422" y="3613695"/>
            <a:ext cx="112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00B050"/>
                </a:solidFill>
              </a:rPr>
              <a:t>Försvagning</a:t>
            </a:r>
          </a:p>
        </p:txBody>
      </p:sp>
    </p:spTree>
    <p:extLst>
      <p:ext uri="{BB962C8B-B14F-4D97-AF65-F5344CB8AC3E}">
        <p14:creationId xmlns:p14="http://schemas.microsoft.com/office/powerpoint/2010/main" val="272622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D77897-7E6F-5074-FE57-833D5CD442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13092" y="1034237"/>
            <a:ext cx="5382000" cy="504056"/>
          </a:xfrm>
        </p:spPr>
        <p:txBody>
          <a:bodyPr/>
          <a:lstStyle/>
          <a:p>
            <a:r>
              <a:rPr lang="sv-SE" dirty="0"/>
              <a:t>Styrräntor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F6B660-2C69-EA3B-E3A4-546D3C7D2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368" y="292501"/>
            <a:ext cx="10650509" cy="504000"/>
          </a:xfrm>
        </p:spPr>
        <p:txBody>
          <a:bodyPr/>
          <a:lstStyle/>
          <a:p>
            <a:r>
              <a:rPr lang="sv-SE" dirty="0"/>
              <a:t>Inflationen sjunker även i omvärlden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AE1502-3C84-89AD-E21C-C451CAF09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0038" y="6104807"/>
            <a:ext cx="5382000" cy="594296"/>
          </a:xfrm>
        </p:spPr>
        <p:txBody>
          <a:bodyPr/>
          <a:lstStyle/>
          <a:p>
            <a:r>
              <a:rPr lang="sv-SE" dirty="0"/>
              <a:t>Procent, månads- respektive dagsvärden (euroområdet – </a:t>
            </a:r>
            <a:r>
              <a:rPr lang="sv-SE" dirty="0" err="1"/>
              <a:t>estr</a:t>
            </a:r>
            <a:r>
              <a:rPr lang="sv-SE" dirty="0"/>
              <a:t>)</a:t>
            </a:r>
          </a:p>
          <a:p>
            <a:r>
              <a:rPr lang="en-US" dirty="0" err="1"/>
              <a:t>Källor</a:t>
            </a:r>
            <a:r>
              <a:rPr lang="en-US" dirty="0"/>
              <a:t>: </a:t>
            </a:r>
            <a:r>
              <a:rPr lang="sv-SE" dirty="0"/>
              <a:t>ECB, Federal </a:t>
            </a:r>
            <a:r>
              <a:rPr lang="sv-SE" dirty="0" err="1"/>
              <a:t>Reserve</a:t>
            </a:r>
            <a:r>
              <a:rPr lang="sv-SE" dirty="0"/>
              <a:t>, Riksbanken,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  <a:p>
            <a:endParaRPr lang="sv-SE" dirty="0"/>
          </a:p>
        </p:txBody>
      </p:sp>
      <p:sp>
        <p:nvSpPr>
          <p:cNvPr id="31" name="Platshållare för text 6">
            <a:extLst>
              <a:ext uri="{FF2B5EF4-FFF2-40B4-BE49-F238E27FC236}">
                <a16:creationId xmlns:a16="http://schemas.microsoft.com/office/drawing/2014/main" id="{4AD9B4FD-2CFF-5283-169C-CD5A6F82203A}"/>
              </a:ext>
            </a:extLst>
          </p:cNvPr>
          <p:cNvSpPr txBox="1">
            <a:spLocks/>
          </p:cNvSpPr>
          <p:nvPr/>
        </p:nvSpPr>
        <p:spPr>
          <a:xfrm>
            <a:off x="400693" y="1048529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Konsumentpriser i valda länder och regioner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2" name="Platshållare för text 7">
            <a:extLst>
              <a:ext uri="{FF2B5EF4-FFF2-40B4-BE49-F238E27FC236}">
                <a16:creationId xmlns:a16="http://schemas.microsoft.com/office/drawing/2014/main" id="{2ED33A95-904E-4618-108C-AA5A6C3D2443}"/>
              </a:ext>
            </a:extLst>
          </p:cNvPr>
          <p:cNvSpPr txBox="1">
            <a:spLocks/>
          </p:cNvSpPr>
          <p:nvPr/>
        </p:nvSpPr>
        <p:spPr>
          <a:xfrm>
            <a:off x="407368" y="308089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3" name="Platshållare för text 8">
            <a:extLst>
              <a:ext uri="{FF2B5EF4-FFF2-40B4-BE49-F238E27FC236}">
                <a16:creationId xmlns:a16="http://schemas.microsoft.com/office/drawing/2014/main" id="{5C4736F5-5F77-44FA-7C9A-3559F1C84F50}"/>
              </a:ext>
            </a:extLst>
          </p:cNvPr>
          <p:cNvSpPr txBox="1">
            <a:spLocks/>
          </p:cNvSpPr>
          <p:nvPr/>
        </p:nvSpPr>
        <p:spPr>
          <a:xfrm>
            <a:off x="400693" y="6104807"/>
            <a:ext cx="5382000" cy="59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Årlig procentuell förändring, månadsvärden</a:t>
            </a:r>
          </a:p>
          <a:p>
            <a:r>
              <a:rPr lang="sv-SE" dirty="0"/>
              <a:t>Källor: Eurostat,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, SCB,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3" name="Platshållare för innehåll 12">
            <a:extLst>
              <a:ext uri="{FF2B5EF4-FFF2-40B4-BE49-F238E27FC236}">
                <a16:creationId xmlns:a16="http://schemas.microsoft.com/office/drawing/2014/main" id="{842385DD-3198-F923-61FB-FF933ACFCA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" y="1700808"/>
            <a:ext cx="5400000" cy="3799499"/>
          </a:xfrm>
        </p:spPr>
      </p:pic>
      <p:pic>
        <p:nvPicPr>
          <p:cNvPr id="6" name="Platshållare för innehåll 10">
            <a:extLst>
              <a:ext uri="{FF2B5EF4-FFF2-40B4-BE49-F238E27FC236}">
                <a16:creationId xmlns:a16="http://schemas.microsoft.com/office/drawing/2014/main" id="{B6D35635-0E3B-D8D7-4D27-3059213CE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22" y="1707272"/>
            <a:ext cx="5381625" cy="378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2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3052B-C0B1-A9DF-28F6-079BB85C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 inflation och räntehöjningar dämpade den globala 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BCE7CC-8F19-0A86-63DB-7D0A070F3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804358-5460-90AF-40AC-0C8750684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Global varuhandel och industriproduktion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ACC15C-EFCA-8844-30DA-88F5983D26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2019=100, säsongsrensade månadsvärden
Källor: CPB Netherlands Bureau for Economic Policy Analysis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9069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1D982-B998-CC96-BC66-BAACD26D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Negativa hushåll och 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23DFD3-BB5B-68D8-CDE8-B31E002D6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2578D1-A96D-4D31-A681-7BCF745D9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4CF5D2-4F83-2174-7023-9A7121B16A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Standardiserade avvikelser från medelvärde, månadsvärden
Källor: DG Ecfin, Conference Board och Macrobond. 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98B61E-4E3C-5B09-45E5-6DBF1A89BF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464CEB-1D5A-1F56-04FA-23A9F1C2FD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Sammanvägt inköpschefsindex (PMI) i valda länder och regioner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EE8213-E5D2-AD43-CE2E-81DDCB93B5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Index, månadsvärden
Källa: S&amp;P Global, J.P. Morgan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16362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Stor.potx" id="{AA5E01B9-B8F9-42DA-8D47-093FDC3F7C23}" vid="{A5B83F2E-1719-450E-8CC0-489ACDD2D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ExternaPresentationer1</Template>
  <TotalTime>0</TotalTime>
  <Words>903</Words>
  <Application>Microsoft Office PowerPoint</Application>
  <PresentationFormat>Bredbild</PresentationFormat>
  <Paragraphs>190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Arial Unicode MS</vt:lpstr>
      <vt:lpstr>Calibri</vt:lpstr>
      <vt:lpstr>Verdana</vt:lpstr>
      <vt:lpstr>Wingdings</vt:lpstr>
      <vt:lpstr>ExternaPresentationer2</vt:lpstr>
      <vt:lpstr>PowerPoint-presentation</vt:lpstr>
      <vt:lpstr>Lågkonjunkturen bottnar i år</vt:lpstr>
      <vt:lpstr>Konsumtionen blir en viktig drivkraft i återhämtningen</vt:lpstr>
      <vt:lpstr>Inflationen har fallit snabbt och fortsätter ner under 2024</vt:lpstr>
      <vt:lpstr>Företagens prisplaner på mer normala nivåer</vt:lpstr>
      <vt:lpstr>Kronan har förstärkts under hösten</vt:lpstr>
      <vt:lpstr>PowerPoint-presentation</vt:lpstr>
      <vt:lpstr>Hög inflation och räntehöjningar dämpade den globala tillväxten</vt:lpstr>
      <vt:lpstr>Negativa hushåll och företag</vt:lpstr>
      <vt:lpstr>PowerPoint-presentation</vt:lpstr>
      <vt:lpstr>PowerPoint-presentation</vt:lpstr>
      <vt:lpstr>Svag men positiv tillväxt i år och snabbare nästa år</vt:lpstr>
      <vt:lpstr>Lågkonjunkturen bottnar i år </vt:lpstr>
      <vt:lpstr>Lågkonjunkturen avspeglas i ett negativt finansiell sparande</vt:lpstr>
      <vt:lpstr>Budgetutrymme 2025-2028 ca 130 mdkr </vt:lpstr>
      <vt:lpstr>Svag BNP-tillväxt gör avtryck på arbetsmarknaden</vt:lpstr>
      <vt:lpstr>Sysselsättningen har fallit inom tjänstebranscherna</vt:lpstr>
      <vt:lpstr>Arbetsmarknaden försvagas – arbetslösheten stiger</vt:lpstr>
      <vt:lpstr>Relativt höga löneökningar</vt:lpstr>
      <vt:lpstr>Styrräntan sänks fyra gånger från i sommar och vidare ner till 2,25 procent nästa år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2024-03-25T15:04:23Z</dcterms:created>
  <dcterms:modified xsi:type="dcterms:W3CDTF">2024-03-25T15:13:38Z</dcterms:modified>
</cp:coreProperties>
</file>