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5" r:id="rId2"/>
    <p:sldId id="346" r:id="rId3"/>
    <p:sldId id="347" r:id="rId4"/>
    <p:sldId id="348" r:id="rId5"/>
    <p:sldId id="349" r:id="rId6"/>
    <p:sldId id="350" r:id="rId7"/>
    <p:sldId id="351" r:id="rId8"/>
    <p:sldId id="352" r:id="rId9"/>
    <p:sldId id="353" r:id="rId10"/>
    <p:sldId id="354" r:id="rId11"/>
    <p:sldId id="355" r:id="rId12"/>
    <p:sldId id="356" r:id="rId13"/>
    <p:sldId id="357" r:id="rId14"/>
    <p:sldId id="358" r:id="rId15"/>
    <p:sldId id="359" r:id="rId16"/>
    <p:sldId id="360" r:id="rId17"/>
    <p:sldId id="361" r:id="rId18"/>
    <p:sldId id="362" r:id="rId19"/>
    <p:sldId id="363" r:id="rId20"/>
    <p:sldId id="364" r:id="rId21"/>
    <p:sldId id="365" r:id="rId22"/>
    <p:sldId id="366" r:id="rId23"/>
    <p:sldId id="367" r:id="rId24"/>
    <p:sldId id="368" r:id="rId25"/>
    <p:sldId id="369" r:id="rId26"/>
    <p:sldId id="370" r:id="rId27"/>
    <p:sldId id="371" r:id="rId28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674" y="-690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2016-06-21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2016-06-21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2016-06-21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2016-06-21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2016-06-21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2016-06-21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524628"/>
            <a:chOff x="4544" y="0"/>
            <a:chExt cx="1696" cy="4110"/>
          </a:xfrm>
        </p:grpSpPr>
        <p:pic>
          <p:nvPicPr>
            <p:cNvPr id="19" name="Picture 8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69" y="3556"/>
              <a:ext cx="526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2016-06-21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Offentliga sektorns finansiella sparande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Miljarder kronor respektive 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4768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Personer i Migrationsverkets mottagningssystem och asylsökande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Tusental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3523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Offentliga konsumtionsutgifter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Procentuell förändring, löpande priser respektive procent av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3244503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Befolkningen i olika åldersgrupper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5722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Statliga och kommunala investeringar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4696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Transfereringar till hushåll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0184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Etableringsersättning och dagersättning till asylsökande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 lnSpcReduction="10000"/>
          </a:bodyPr>
          <a:lstStyle/>
          <a:p>
            <a:endParaRPr lang="sv-SE" dirty="0" smtClean="0"/>
          </a:p>
          <a:p>
            <a:r>
              <a:rPr lang="sv-SE" dirty="0" smtClean="0"/>
              <a:t>Miljarder kronor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14252256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Sjukpenningdagar 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Antal dagar per försäkrad respektive miljoner dagar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464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Utgifter för assistansersättning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Miljarder kronor respektive 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67432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Marginal till utgiftstaket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Miljarder kronor respektive procent av takbegränsade utgifter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38323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Offentliga utgifter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Miljarder kronor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8704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Offentliga sektorns faktiska och strukturella finansiella sparande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 av BNP respektive potentiell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11405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Offentlig konsumtion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Miljarder kronor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05524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Transfereringar till hushållen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Miljarder kronor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58607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Skattekvot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76522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Genomsnittlig kommunalskattesats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927776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Viktiga skattebaser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18192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Punktskatter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Miljarder kronor respektive 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99624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Hushållens kapitalskatter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10461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Statens aktieutdelningar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Miljarder kronor respektive 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105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Inkomster och utgifter i offentlig sektor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8006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Förändring i Maastrichtskuld som andel av BNP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Procentenheter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578352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Finansiellt och strukturellt sparande i offentlig sektor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 av BNP respektive potentiell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3967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Strukturella inkomster i offentlig sektor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potentiell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8041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Strukturella utgifter i offentlig sektor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potentiell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4503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Offentliga utgifter för migration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Miljarder kronor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5756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Strukturellt sparande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potentiell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30192772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514</TotalTime>
  <Words>199</Words>
  <Application>Microsoft Office PowerPoint</Application>
  <PresentationFormat>A4 (210 x 297 mm)</PresentationFormat>
  <Paragraphs>58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27</vt:i4>
      </vt:variant>
    </vt:vector>
  </HeadingPairs>
  <TitlesOfParts>
    <vt:vector size="28" baseType="lpstr">
      <vt:lpstr>Office-tema</vt:lpstr>
      <vt:lpstr>Offentliga sektorns finansiella sparande</vt:lpstr>
      <vt:lpstr>Offentliga sektorns faktiska och strukturella finansiella sparande</vt:lpstr>
      <vt:lpstr>Inkomster och utgifter i offentlig sektor</vt:lpstr>
      <vt:lpstr>Förändring i Maastrichtskuld som andel av BNP</vt:lpstr>
      <vt:lpstr>Finansiellt och strukturellt sparande i offentlig sektor</vt:lpstr>
      <vt:lpstr>Strukturella inkomster i offentlig sektor</vt:lpstr>
      <vt:lpstr>Strukturella utgifter i offentlig sektor</vt:lpstr>
      <vt:lpstr>Offentliga utgifter för migration</vt:lpstr>
      <vt:lpstr>Strukturellt sparande</vt:lpstr>
      <vt:lpstr>Personer i Migrationsverkets mottagningssystem och asylsökande</vt:lpstr>
      <vt:lpstr>Offentliga konsumtionsutgifter</vt:lpstr>
      <vt:lpstr>Befolkningen i olika åldersgrupper</vt:lpstr>
      <vt:lpstr>Statliga och kommunala investeringar</vt:lpstr>
      <vt:lpstr>Transfereringar till hushåll</vt:lpstr>
      <vt:lpstr>Etableringsersättning och dagersättning till asylsökande</vt:lpstr>
      <vt:lpstr>Sjukpenningdagar </vt:lpstr>
      <vt:lpstr>Utgifter för assistansersättning</vt:lpstr>
      <vt:lpstr>Marginal till utgiftstaket</vt:lpstr>
      <vt:lpstr>Offentliga utgifter</vt:lpstr>
      <vt:lpstr>Offentlig konsumtion</vt:lpstr>
      <vt:lpstr>Transfereringar till hushållen</vt:lpstr>
      <vt:lpstr>Skattekvot</vt:lpstr>
      <vt:lpstr>Genomsnittlig kommunalskattesats</vt:lpstr>
      <vt:lpstr>Viktiga skattebaser</vt:lpstr>
      <vt:lpstr>Punktskatter</vt:lpstr>
      <vt:lpstr>Hushållens kapitalskatter</vt:lpstr>
      <vt:lpstr>Statens aktieutdelningar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Konjunkturinstitutet</dc:creator>
  <cp:lastModifiedBy>Rosmarie Andersson</cp:lastModifiedBy>
  <cp:revision>42</cp:revision>
  <dcterms:created xsi:type="dcterms:W3CDTF">2013-02-22T10:31:08Z</dcterms:created>
  <dcterms:modified xsi:type="dcterms:W3CDTF">2016-06-21T07:12:34Z</dcterms:modified>
</cp:coreProperties>
</file>