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409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86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2029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61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75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2001=100,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56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9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kvartals-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96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02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9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97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7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Arbetskostnader </a:t>
            </a:r>
            <a:r>
              <a:rPr lang="sv-SE" dirty="0" err="1" smtClean="0"/>
              <a:t>Rot-arbeten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Total arbetskostnad baserat på utbetalt </a:t>
            </a:r>
            <a:r>
              <a:rPr lang="sv-SE" dirty="0" err="1" smtClean="0"/>
              <a:t>rot-avdrag</a:t>
            </a:r>
            <a:r>
              <a:rPr lang="sv-SE" dirty="0" smtClean="0"/>
              <a:t>, miljarder kronor,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8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potentiell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2210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30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96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58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95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0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844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15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löneavtal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03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</a:t>
            </a:r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9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093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19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046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55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819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0104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239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 i KPI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19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Lönsamhetsomdöme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58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inflationsförväntningar på ett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493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 i KPI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51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6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personer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65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motorfordonsindustrin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Säsongsrensade månadsvärden enligt industriproduktionsindex, index 2010=100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964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 och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2007=100,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72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9807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5587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378</Words>
  <Application>Microsoft Office PowerPoint</Application>
  <PresentationFormat>A4 (210 x 297 mm)</PresentationFormat>
  <Paragraphs>83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0" baseType="lpstr">
      <vt:lpstr>Office-tema</vt:lpstr>
      <vt:lpstr>Barometerindikatorn och BNP</vt:lpstr>
      <vt:lpstr>Arbetskostnader Rot-arbeten</vt:lpstr>
      <vt:lpstr>Fasta bruttoinvesteringar</vt:lpstr>
      <vt:lpstr>Hushållens konsumtion, real disponibel inkomst och sparkvot</vt:lpstr>
      <vt:lpstr>Befolkning</vt:lpstr>
      <vt:lpstr>Produktion i motorfordonsindustrin</vt:lpstr>
      <vt:lpstr>Export av varor och tjänster</vt:lpstr>
      <vt:lpstr>Konfidensindikatorer för tjänstebranscher</vt:lpstr>
      <vt:lpstr>Bostadspriser</vt:lpstr>
      <vt:lpstr>Påbörjade lägenheter</vt:lpstr>
      <vt:lpstr>Offentliga myndigheters investeringar</vt:lpstr>
      <vt:lpstr>Asylsökande</vt:lpstr>
      <vt:lpstr>Sysselsatta och arbetade timmar</vt:lpstr>
      <vt:lpstr>Anställningsplaner i näringslivet</vt:lpstr>
      <vt:lpstr>Lediga jobb och varsel om uppsägning</vt:lpstr>
      <vt:lpstr>Bidrag till sysselsättningstillväxten </vt:lpstr>
      <vt:lpstr>Sysselsättningsgrad</vt:lpstr>
      <vt:lpstr>Arbetskraft</vt:lpstr>
      <vt:lpstr>Arbetskraftsdeltagande</vt:lpstr>
      <vt:lpstr>Arbetslöshet</vt:lpstr>
      <vt:lpstr>Arbetslöshet bland inrikes och utrikes födda</vt:lpstr>
      <vt:lpstr>BNP-gap och PCA-indikatorn</vt:lpstr>
      <vt:lpstr>Brist på arbetskraft i olika delar av näringslivet</vt:lpstr>
      <vt:lpstr>Brist på arbetskraft</vt:lpstr>
      <vt:lpstr>Faktisk och potentiell produktivitet i näringslivet</vt:lpstr>
      <vt:lpstr>Andel arbetsställen som högst kan öka produktionen med 10 procent utan att nyrekrytera</vt:lpstr>
      <vt:lpstr>Industrins kapacitetsutnyttjande</vt:lpstr>
      <vt:lpstr>Centrala löneavtal i hela ekonomin</vt:lpstr>
      <vt:lpstr>Arbetsmarknadsgap och timlön i näringslivet</vt:lpstr>
      <vt:lpstr>Timlön i näringsliv, kommunal sektor och statlig sektor</vt:lpstr>
      <vt:lpstr>Timlön och arbetskostnad per timme i näringslivet</vt:lpstr>
      <vt:lpstr>Arbetsgivaravgifter i näringslivet uppdelade efter lagstadgade och avtalade avgifter</vt:lpstr>
      <vt:lpstr>Enhetsarbetskostnad i näringslivet</vt:lpstr>
      <vt:lpstr>Lönsamhet i näringslivet</vt:lpstr>
      <vt:lpstr>Konsumentpriser</vt:lpstr>
      <vt:lpstr>Energipriser i KPI</vt:lpstr>
      <vt:lpstr>Lönsamhetsomdöme i handeln</vt:lpstr>
      <vt:lpstr>Företagens inflationsförväntningar på ett års sikt</vt:lpstr>
      <vt:lpstr>Boendekostnader i KPI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2016-06-21T07:09:46Z</dcterms:modified>
</cp:coreProperties>
</file>