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262" r:id="rId3"/>
    <p:sldId id="261" r:id="rId4"/>
    <p:sldId id="263" r:id="rId5"/>
    <p:sldId id="268" r:id="rId6"/>
    <p:sldId id="311" r:id="rId7"/>
    <p:sldId id="312" r:id="rId8"/>
    <p:sldId id="266" r:id="rId9"/>
    <p:sldId id="301" r:id="rId10"/>
    <p:sldId id="271" r:id="rId11"/>
    <p:sldId id="306" r:id="rId12"/>
    <p:sldId id="323" r:id="rId13"/>
    <p:sldId id="305" r:id="rId14"/>
    <p:sldId id="304" r:id="rId15"/>
    <p:sldId id="320" r:id="rId16"/>
    <p:sldId id="272" r:id="rId17"/>
    <p:sldId id="273" r:id="rId18"/>
    <p:sldId id="274" r:id="rId19"/>
    <p:sldId id="307" r:id="rId20"/>
    <p:sldId id="280" r:id="rId21"/>
    <p:sldId id="279" r:id="rId22"/>
    <p:sldId id="308" r:id="rId23"/>
    <p:sldId id="294" r:id="rId24"/>
    <p:sldId id="289" r:id="rId25"/>
    <p:sldId id="290" r:id="rId26"/>
    <p:sldId id="291" r:id="rId27"/>
    <p:sldId id="292" r:id="rId28"/>
    <p:sldId id="293" r:id="rId29"/>
    <p:sldId id="296" r:id="rId30"/>
    <p:sldId id="313" r:id="rId31"/>
    <p:sldId id="319" r:id="rId32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4D1"/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73E6-6F51-4750-A835-FB843F6DFB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6541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BB3D0-A1B6-4D57-982D-626D12C701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9970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2016-08-31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31 augusti 2016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augusti 2016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2433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Sverige: Tydlig dämpning av BNP-tillväxten första halvåret i linje med barometerindikatorn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9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Optimistiska företag, men pessimistiska hushåll i barometern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0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Högre anställningsplaner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4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Exporten har bromsat in – ökar snabbare nästa år i linje med efterfrågan i omvärlden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9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Försiktiga hushåll sparar mycket, men konsumtionen ändå viktig drivkraft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Bostadsbyggandet ökar kraftigt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Påbörjade lägenheter, tusental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8169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Investeringar viktig förklaring till högkonjunkturen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 respektive BNP,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0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Stigande brist på arbetskraft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Andel företag med brist på arbetskraft enligt Konjunkturbarometern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1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Arbetslösheten faller till 2018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8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Tudelad arbetsmarknad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/>
              <a:t>Procent av befolkningen 15−74 år, säsongsrensade kvartalsvärden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624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Sverige går in i en högkonjunktur i år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BNP-tillväxten har mattats av, men det mesta tyder på fortsatt stark konjunktur</a:t>
            </a:r>
          </a:p>
          <a:p>
            <a:endParaRPr lang="sv-SE" dirty="0"/>
          </a:p>
          <a:p>
            <a:r>
              <a:rPr lang="sv-SE" dirty="0" smtClean="0"/>
              <a:t>Begränsade effekter av </a:t>
            </a:r>
            <a:r>
              <a:rPr lang="sv-SE" dirty="0" err="1" smtClean="0"/>
              <a:t>brexit</a:t>
            </a:r>
            <a:r>
              <a:rPr lang="sv-SE" dirty="0" smtClean="0"/>
              <a:t> på svensk ekonomi</a:t>
            </a:r>
          </a:p>
          <a:p>
            <a:endParaRPr lang="sv-SE" dirty="0"/>
          </a:p>
          <a:p>
            <a:r>
              <a:rPr lang="sv-SE" dirty="0" smtClean="0"/>
              <a:t>Arbetslösheten faller och det råder brist på arbetskraft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Finanspolitiken behöver stramas åt</a:t>
            </a:r>
          </a:p>
          <a:p>
            <a:pPr lvl="1"/>
            <a:r>
              <a:rPr lang="sv-SE" dirty="0" smtClean="0"/>
              <a:t>Lämpligt med åtminstone fullt finansierade reformer i budgeten för 2017</a:t>
            </a:r>
            <a:endParaRPr lang="sv-SE" dirty="0"/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493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Stramare arbetsmarknad bidrar till högre löneökningstakt framöver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Timlöner i näringslivet enligt konjunkturlönestatistiken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9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Inflationen har stigit, men fortfarande en bit kvar till 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9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Reporäntan börjar höjas i slutet av 2017 när KPIF-inflationen snart är uppe på 2 procent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67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Nytt överskottsmål för offentliga finanser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196753"/>
            <a:ext cx="6553424" cy="4896544"/>
          </a:xfrm>
        </p:spPr>
        <p:txBody>
          <a:bodyPr>
            <a:normAutofit/>
          </a:bodyPr>
          <a:lstStyle/>
          <a:p>
            <a:r>
              <a:rPr lang="sv-SE" dirty="0" smtClean="0"/>
              <a:t>Kommittén om översyn av målet för den offentliga sektorns finansiella presenterade överenskommelse i pressmeddelande 30 juni</a:t>
            </a:r>
          </a:p>
          <a:p>
            <a:pPr lvl="1"/>
            <a:r>
              <a:rPr lang="sv-SE" dirty="0" smtClean="0"/>
              <a:t>Ny </a:t>
            </a:r>
            <a:r>
              <a:rPr lang="sv-SE" dirty="0" err="1" smtClean="0"/>
              <a:t>målnivå</a:t>
            </a:r>
            <a:r>
              <a:rPr lang="sv-SE" dirty="0" smtClean="0"/>
              <a:t> 1/3 procent av BNP fr.o.m. 2019</a:t>
            </a:r>
          </a:p>
          <a:p>
            <a:pPr lvl="1"/>
            <a:r>
              <a:rPr lang="sv-SE" dirty="0" smtClean="0"/>
              <a:t>Skuldankare </a:t>
            </a:r>
            <a:r>
              <a:rPr lang="sv-SE" dirty="0" err="1" smtClean="0"/>
              <a:t>Maastrichskulden</a:t>
            </a:r>
            <a:r>
              <a:rPr lang="sv-SE" dirty="0" smtClean="0"/>
              <a:t> 35 procent av BNP</a:t>
            </a:r>
          </a:p>
          <a:p>
            <a:pPr lvl="1"/>
            <a:r>
              <a:rPr lang="sv-SE" dirty="0" smtClean="0"/>
              <a:t>Förstärkt uppföljning (tydligare  </a:t>
            </a:r>
            <a:r>
              <a:rPr lang="sv-SE" smtClean="0"/>
              <a:t>definition och </a:t>
            </a:r>
            <a:r>
              <a:rPr lang="sv-SE" dirty="0" smtClean="0"/>
              <a:t>hantering av avvikelser)</a:t>
            </a:r>
          </a:p>
          <a:p>
            <a:pPr lvl="1"/>
            <a:r>
              <a:rPr lang="sv-SE" dirty="0" smtClean="0"/>
              <a:t>Rutin för översyn av målet vart 8:e år</a:t>
            </a:r>
          </a:p>
          <a:p>
            <a:endParaRPr lang="sv-SE" dirty="0"/>
          </a:p>
          <a:p>
            <a:r>
              <a:rPr lang="sv-SE" dirty="0"/>
              <a:t>U</a:t>
            </a:r>
            <a:r>
              <a:rPr lang="sv-SE" dirty="0" smtClean="0"/>
              <a:t>ppgörelse i linje med de förslag KI presenterade i augusti 2015</a:t>
            </a:r>
          </a:p>
          <a:p>
            <a:pPr lvl="1"/>
            <a:r>
              <a:rPr lang="sv-SE" dirty="0" smtClean="0"/>
              <a:t>Tydligare koppling till grundläggande mål</a:t>
            </a:r>
          </a:p>
          <a:p>
            <a:pPr lvl="1"/>
            <a:r>
              <a:rPr lang="sv-SE" dirty="0" smtClean="0"/>
              <a:t>Inbyggd mekanism för framtida justeringar</a:t>
            </a:r>
          </a:p>
          <a:p>
            <a:pPr lvl="1"/>
            <a:r>
              <a:rPr lang="sv-SE" dirty="0" smtClean="0"/>
              <a:t>Stärkt uppföljning</a:t>
            </a:r>
            <a:endParaRPr lang="sv-SE" dirty="0"/>
          </a:p>
          <a:p>
            <a:pPr lvl="1"/>
            <a:r>
              <a:rPr lang="sv-SE" dirty="0" smtClean="0"/>
              <a:t>Bred </a:t>
            </a:r>
            <a:r>
              <a:rPr lang="sv-SE" dirty="0"/>
              <a:t>uppslutning – stärker </a:t>
            </a:r>
            <a:r>
              <a:rPr lang="sv-SE" dirty="0" smtClean="0"/>
              <a:t>trovärdighet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1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Konsekvensanalys av olika </a:t>
            </a:r>
            <a:r>
              <a:rPr lang="sv-SE" dirty="0" err="1" smtClean="0"/>
              <a:t>målnivåer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Finansiellt sparande i offentlig </a:t>
            </a:r>
            <a:r>
              <a:rPr lang="sv-SE" dirty="0" smtClean="0"/>
              <a:t>sektor,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4684018" y="1863874"/>
            <a:ext cx="1872208" cy="2880320"/>
          </a:xfrm>
          <a:prstGeom prst="rect">
            <a:avLst/>
          </a:prstGeom>
          <a:solidFill>
            <a:srgbClr val="99B4D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8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Sparande i ålderspensionssystemet och kommun-sektorn bestäms av andra regelverk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/>
              <a:t>Finansiellt sparande </a:t>
            </a:r>
            <a:r>
              <a:rPr lang="sv-SE" dirty="0" smtClean="0"/>
              <a:t>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4583435" y="1863874"/>
            <a:ext cx="1800200" cy="3077294"/>
          </a:xfrm>
          <a:prstGeom prst="rect">
            <a:avLst/>
          </a:prstGeom>
          <a:solidFill>
            <a:srgbClr val="99B4D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9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Sparandet i staten måste anpassas så att målet nås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Finansiellt sparande i </a:t>
            </a:r>
            <a:r>
              <a:rPr lang="sv-SE" dirty="0" smtClean="0"/>
              <a:t>staten,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4684018" y="1863874"/>
            <a:ext cx="1872208" cy="2880320"/>
          </a:xfrm>
          <a:prstGeom prst="rect">
            <a:avLst/>
          </a:prstGeom>
          <a:solidFill>
            <a:srgbClr val="99B4D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6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 nettoförmögenhet i offentlig sektor ökar svagt som andel av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4664968" y="1863874"/>
            <a:ext cx="1776958" cy="2880320"/>
          </a:xfrm>
          <a:prstGeom prst="rect">
            <a:avLst/>
          </a:prstGeom>
          <a:solidFill>
            <a:srgbClr val="99B4D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8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Maastrichtskuld faller till </a:t>
            </a:r>
            <a:r>
              <a:rPr lang="sv-SE" dirty="0" err="1" smtClean="0"/>
              <a:t>skuldankaret</a:t>
            </a:r>
            <a:r>
              <a:rPr lang="sv-SE" dirty="0" smtClean="0"/>
              <a:t>, vänder upp i slutet av 2020-talet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4731643" y="1863874"/>
            <a:ext cx="1781150" cy="2880320"/>
          </a:xfrm>
          <a:prstGeom prst="rect">
            <a:avLst/>
          </a:prstGeom>
          <a:solidFill>
            <a:srgbClr val="99B4D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3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Fallande strukturellt sparande 2016-2017 trots högkonjunktur – därefter antas politiken anpassas till det nya överskottsmålet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8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b="0" dirty="0" smtClean="0"/>
              <a:t>(juni 2016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876431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73" y="2949"/>
              <a:ext cx="103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-0,50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01" y="2949"/>
              <a:ext cx="111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2,0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(2,1)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2017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121021" y="4613276"/>
            <a:ext cx="1767519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4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-0,35</a:t>
            </a:r>
            <a:r>
              <a:rPr lang="en-GB" sz="1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-0,35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7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704286" cy="1066130"/>
          </a:xfrm>
        </p:spPr>
        <p:txBody>
          <a:bodyPr>
            <a:normAutofit/>
          </a:bodyPr>
          <a:lstStyle/>
          <a:p>
            <a:r>
              <a:rPr lang="sv-SE" dirty="0"/>
              <a:t>Fullt finansierade reformer i budgeten för 2017 </a:t>
            </a:r>
            <a:r>
              <a:rPr lang="sv-SE" dirty="0" smtClean="0"/>
              <a:t>skulle varit mer </a:t>
            </a:r>
            <a:r>
              <a:rPr lang="sv-SE" dirty="0"/>
              <a:t>ändamålsenligt – minskar behovet av åtstramning 2018-2019 då konjunkturen är mera </a:t>
            </a:r>
            <a:r>
              <a:rPr lang="sv-SE" dirty="0" smtClean="0"/>
              <a:t>osäker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1" y="1268761"/>
            <a:ext cx="6840760" cy="576064"/>
          </a:xfrm>
        </p:spPr>
        <p:txBody>
          <a:bodyPr>
            <a:normAutofit/>
          </a:bodyPr>
          <a:lstStyle/>
          <a:p>
            <a:r>
              <a:rPr lang="sv-SE" dirty="0" smtClean="0"/>
              <a:t>Sparande i offentlig sektor,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4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Sverige går in i en högkonjunktur i år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BNP-tillväxten har mattats av, men det mesta tyder på fortsatt stark konjunktur</a:t>
            </a:r>
          </a:p>
          <a:p>
            <a:endParaRPr lang="sv-SE" dirty="0"/>
          </a:p>
          <a:p>
            <a:r>
              <a:rPr lang="sv-SE" dirty="0" smtClean="0"/>
              <a:t>Begränsade effekter av </a:t>
            </a:r>
            <a:r>
              <a:rPr lang="sv-SE" dirty="0" err="1" smtClean="0"/>
              <a:t>brexit</a:t>
            </a:r>
            <a:r>
              <a:rPr lang="sv-SE" dirty="0" smtClean="0"/>
              <a:t> på svensk ekonomi</a:t>
            </a:r>
          </a:p>
          <a:p>
            <a:endParaRPr lang="sv-SE" dirty="0"/>
          </a:p>
          <a:p>
            <a:r>
              <a:rPr lang="sv-SE" dirty="0" smtClean="0"/>
              <a:t>Arbetslösheten faller och det råder brist på arbetskraft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Finanspolitiken behöver stramas åt</a:t>
            </a:r>
          </a:p>
          <a:p>
            <a:pPr lvl="1"/>
            <a:r>
              <a:rPr lang="sv-SE" dirty="0" smtClean="0"/>
              <a:t>Lämpligt med åtminstone fullt finansierade reformer i budgeten för 2017</a:t>
            </a:r>
            <a:endParaRPr lang="sv-SE" dirty="0"/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628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Ekonomisk ersättning vid </a:t>
            </a:r>
            <a:r>
              <a:rPr lang="sv-SE" dirty="0" smtClean="0"/>
              <a:t>arbetslöshet</a:t>
            </a:r>
          </a:p>
          <a:p>
            <a:endParaRPr lang="sv-SE" dirty="0"/>
          </a:p>
          <a:p>
            <a:r>
              <a:rPr lang="sv-SE" dirty="0"/>
              <a:t>Ett nytt överskottsmål	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44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BNP-tillväxten i OECD har dämpats första halvåret 2016, liksom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4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/>
              <a:t>Förtroendeindikatorer för tillverkningsindustrin tyder på högre tillväxt </a:t>
            </a:r>
            <a:r>
              <a:rPr lang="sv-SE" dirty="0" smtClean="0"/>
              <a:t>framöver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Index medelvärde=100, säsongsrensade månadsvärden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53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/>
              <a:t>Konsumentförtroende högre än normalt – britterna mer pessimistiska efter </a:t>
            </a:r>
            <a:r>
              <a:rPr lang="sv-SE" dirty="0" err="1"/>
              <a:t>brexit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268760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Index medelvärde=100, säsongsrensade månadsvärden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252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BNP-fallet dämpas och konfidensindikatorer stiger i Brasilien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7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Sammantaget talar indikatorerna för fortsatt global konjunkturåterhämtning i maklig takt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BNP,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6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1642</TotalTime>
  <Words>696</Words>
  <Application>Microsoft Office PowerPoint</Application>
  <PresentationFormat>A4 (210 x 297 mm)</PresentationFormat>
  <Paragraphs>125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2" baseType="lpstr">
      <vt:lpstr>blank</vt:lpstr>
      <vt:lpstr>KONJUNKTURINSTITUTET</vt:lpstr>
      <vt:lpstr>Sammanfattning</vt:lpstr>
      <vt:lpstr>Prognosen i sammandrag (juni 2016 inom parentes)</vt:lpstr>
      <vt:lpstr>Fördjupningar</vt:lpstr>
      <vt:lpstr>BNP-tillväxten i OECD har dämpats första halvåret 2016, liksom i Sverige</vt:lpstr>
      <vt:lpstr>Förtroendeindikatorer för tillverkningsindustrin tyder på högre tillväxt framöver</vt:lpstr>
      <vt:lpstr>Konsumentförtroende högre än normalt – britterna mer pessimistiska efter brexit</vt:lpstr>
      <vt:lpstr>BNP-fallet dämpas och konfidensindikatorer stiger i Brasilien </vt:lpstr>
      <vt:lpstr>Sammantaget talar indikatorerna för fortsatt global konjunkturåterhämtning i maklig takt</vt:lpstr>
      <vt:lpstr>Sverige: Tydlig dämpning av BNP-tillväxten första halvåret i linje med barometerindikatorn</vt:lpstr>
      <vt:lpstr>Optimistiska företag, men pessimistiska hushåll i barometern</vt:lpstr>
      <vt:lpstr>Högre anställningsplaner i näringslivet</vt:lpstr>
      <vt:lpstr>Exporten har bromsat in – ökar snabbare nästa år i linje med efterfrågan i omvärlden</vt:lpstr>
      <vt:lpstr>Försiktiga hushåll sparar mycket, men konsumtionen ändå viktig drivkraft</vt:lpstr>
      <vt:lpstr>Bostadsbyggandet ökar kraftigt</vt:lpstr>
      <vt:lpstr>Investeringar viktig förklaring till högkonjunkturen</vt:lpstr>
      <vt:lpstr>Stigande brist på arbetskraft i näringslivet</vt:lpstr>
      <vt:lpstr>Arbetslösheten faller till 2018</vt:lpstr>
      <vt:lpstr>Tudelad arbetsmarknad</vt:lpstr>
      <vt:lpstr>Stramare arbetsmarknad bidrar till högre löneökningstakt framöver</vt:lpstr>
      <vt:lpstr>Inflationen har stigit, men fortfarande en bit kvar till målet</vt:lpstr>
      <vt:lpstr>Reporäntan börjar höjas i slutet av 2017 när KPIF-inflationen snart är uppe på 2 procent</vt:lpstr>
      <vt:lpstr>Nytt överskottsmål för offentliga finanser</vt:lpstr>
      <vt:lpstr>Konsekvensanalys av olika målnivåer</vt:lpstr>
      <vt:lpstr>Sparande i ålderspensionssystemet och kommun-sektorn bestäms av andra regelverk</vt:lpstr>
      <vt:lpstr>Sparandet i staten måste anpassas så att målet nås</vt:lpstr>
      <vt:lpstr>Finansiell nettoförmögenhet i offentlig sektor ökar svagt som andel av BNP</vt:lpstr>
      <vt:lpstr>Maastrichtskuld faller till skuldankaret, vänder upp i slutet av 2020-talet</vt:lpstr>
      <vt:lpstr>Fallande strukturellt sparande 2016-2017 trots högkonjunktur – därefter antas politiken anpassas till det nya överskottsmålet</vt:lpstr>
      <vt:lpstr>Fullt finansierade reformer i budgeten för 2017 skulle varit mer ändamålsenligt – minskar behovet av åtstramning 2018-2019 då konjunkturen är mera osäker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Rosmarie Andersson</dc:creator>
  <cp:lastModifiedBy>Rosmarie Andersson</cp:lastModifiedBy>
  <cp:revision>30</cp:revision>
  <cp:lastPrinted>2016-08-31T06:43:17Z</cp:lastPrinted>
  <dcterms:created xsi:type="dcterms:W3CDTF">2016-08-27T08:29:59Z</dcterms:created>
  <dcterms:modified xsi:type="dcterms:W3CDTF">2016-08-31T09:40:33Z</dcterms:modified>
</cp:coreProperties>
</file>