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260" r:id="rId3"/>
    <p:sldId id="455" r:id="rId4"/>
    <p:sldId id="257" r:id="rId5"/>
    <p:sldId id="306" r:id="rId6"/>
    <p:sldId id="460" r:id="rId7"/>
    <p:sldId id="272" r:id="rId8"/>
    <p:sldId id="266" r:id="rId9"/>
    <p:sldId id="267" r:id="rId10"/>
    <p:sldId id="436" r:id="rId11"/>
    <p:sldId id="456" r:id="rId12"/>
    <p:sldId id="462" r:id="rId13"/>
    <p:sldId id="274" r:id="rId14"/>
    <p:sldId id="271" r:id="rId15"/>
    <p:sldId id="459" r:id="rId16"/>
    <p:sldId id="442" r:id="rId17"/>
    <p:sldId id="457" r:id="rId18"/>
    <p:sldId id="277" r:id="rId19"/>
    <p:sldId id="279" r:id="rId20"/>
    <p:sldId id="281" r:id="rId21"/>
    <p:sldId id="269" r:id="rId22"/>
    <p:sldId id="440" r:id="rId23"/>
    <p:sldId id="425" r:id="rId24"/>
    <p:sldId id="467" r:id="rId25"/>
  </p:sldIdLst>
  <p:sldSz cx="12192000" cy="6858000"/>
  <p:notesSz cx="6799263" cy="9929813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6" autoAdjust="0"/>
    <p:restoredTop sz="69095" autoAdjust="0"/>
  </p:normalViewPr>
  <p:slideViewPr>
    <p:cSldViewPr showGuides="1">
      <p:cViewPr varScale="1">
        <p:scale>
          <a:sx n="86" d="100"/>
          <a:sy n="86" d="100"/>
        </p:scale>
        <p:origin x="3662" y="6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>
      <p:cViewPr varScale="1">
        <p:scale>
          <a:sx n="87" d="100"/>
          <a:sy n="87" d="100"/>
        </p:scale>
        <p:origin x="635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7BACE6-3ED8-45A4-BDF8-FE34CE1FC5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886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11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146B-41F7-4F63-A6FA-DBE5AE299C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999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039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816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357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048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289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6186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39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231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2847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837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368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146B-41F7-4F63-A6FA-DBE5AE299C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165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15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598" lvl="1" indent="-171450">
              <a:buFont typeface="Arial" panose="020B0604020202020204" pitchFamily="34" charset="0"/>
              <a:buChar char="•"/>
            </a:pPr>
            <a:endParaRPr lang="sv-SE" dirty="0"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75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94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73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755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022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03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3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Erik Spector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KONJUNKTURINSTITUTET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21 juni 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i="1" dirty="0"/>
              <a:t>Konjunkturläget</a:t>
            </a:r>
            <a:r>
              <a:rPr lang="sv-SE" dirty="0"/>
              <a:t>, juni 2022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46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B220A-788D-4FFC-BD77-040A0056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39"/>
            <a:ext cx="10440459" cy="504000"/>
          </a:xfrm>
        </p:spPr>
        <p:txBody>
          <a:bodyPr/>
          <a:lstStyle/>
          <a:p>
            <a:r>
              <a:rPr lang="sv-SE" spc="50" dirty="0">
                <a:solidFill>
                  <a:schemeClr val="tx1"/>
                </a:solidFill>
                <a:latin typeface="Verdana" panose="020B0604030504040204" pitchFamily="34" charset="0"/>
              </a:rPr>
              <a:t>BNP-tillväxten i omvärlden mattas av</a:t>
            </a:r>
            <a:endParaRPr lang="sv-SE" dirty="0">
              <a:solidFill>
                <a:schemeClr val="tx1"/>
              </a:solidFill>
            </a:endParaRPr>
          </a:p>
        </p:txBody>
      </p:sp>
      <p:graphicFrame>
        <p:nvGraphicFramePr>
          <p:cNvPr id="10" name="Platshållare för innehåll 17">
            <a:extLst>
              <a:ext uri="{FF2B5EF4-FFF2-40B4-BE49-F238E27FC236}">
                <a16:creationId xmlns:a16="http://schemas.microsoft.com/office/drawing/2014/main" id="{3D9290C2-0C03-48D8-A681-75A896BFC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363552"/>
              </p:ext>
            </p:extLst>
          </p:nvPr>
        </p:nvGraphicFramePr>
        <p:xfrm>
          <a:off x="336060" y="1916832"/>
          <a:ext cx="8212914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914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16541714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963" marR="9996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marL="99963" marR="9996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9963" marR="9996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marL="99963" marR="9996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BNP i världen</a:t>
                      </a:r>
                    </a:p>
                  </a:txBody>
                  <a:tcPr marL="99963" marR="9996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 </a:t>
                      </a:r>
                      <a:r>
                        <a:rPr lang="sv-S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(5,9)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(3,4)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(3,3)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184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BNP i USA</a:t>
                      </a:r>
                    </a:p>
                  </a:txBody>
                  <a:tcPr marL="99963" marR="9996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(5,7)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(3,3)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(2,4)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BNP i euroområdet</a:t>
                      </a:r>
                    </a:p>
                  </a:txBody>
                  <a:tcPr marL="99963" marR="9996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(5,3)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(3,1)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(2,6)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l" defTabSz="914423" rtl="0" eaLnBrk="1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Svensk exportmarknad</a:t>
                      </a:r>
                    </a:p>
                  </a:txBody>
                  <a:tcPr marL="99963" marR="9996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(8,7)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5,2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(5,6)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 </a:t>
                      </a:r>
                      <a:r>
                        <a:rPr lang="sv-SE" sz="16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(4,1)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</a:tbl>
          </a:graphicData>
        </a:graphic>
      </p:graphicFrame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9BAE3892-0963-4DCE-B577-A991761011C1}"/>
              </a:ext>
            </a:extLst>
          </p:cNvPr>
          <p:cNvSpPr txBox="1">
            <a:spLocks/>
          </p:cNvSpPr>
          <p:nvPr/>
        </p:nvSpPr>
        <p:spPr>
          <a:xfrm>
            <a:off x="263352" y="1346501"/>
            <a:ext cx="8658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Årlig procentuell förändring, kalenderkorrigerad (</a:t>
            </a:r>
            <a:r>
              <a:rPr lang="sv-SE" i="1" dirty="0"/>
              <a:t>KL mars)</a:t>
            </a:r>
          </a:p>
        </p:txBody>
      </p:sp>
    </p:spTree>
    <p:extLst>
      <p:ext uri="{BB962C8B-B14F-4D97-AF65-F5344CB8AC3E}">
        <p14:creationId xmlns:p14="http://schemas.microsoft.com/office/powerpoint/2010/main" val="279780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A5CE9A11-715B-B89C-A64E-0D66997D89F4}"/>
              </a:ext>
            </a:extLst>
          </p:cNvPr>
          <p:cNvSpPr txBox="1">
            <a:spLocks/>
          </p:cNvSpPr>
          <p:nvPr/>
        </p:nvSpPr>
        <p:spPr>
          <a:xfrm>
            <a:off x="6457202" y="390141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Produktionsvolym i tillverkningsindustrin</a:t>
            </a:r>
            <a:br>
              <a:rPr lang="sv-SE"/>
            </a:br>
            <a:endParaRPr lang="sv-SE" dirty="0"/>
          </a:p>
        </p:txBody>
      </p:sp>
      <p:sp>
        <p:nvSpPr>
          <p:cNvPr id="11" name="Underrubrik 4">
            <a:extLst>
              <a:ext uri="{FF2B5EF4-FFF2-40B4-BE49-F238E27FC236}">
                <a16:creationId xmlns:a16="http://schemas.microsoft.com/office/drawing/2014/main" id="{4A9CCDAD-1971-FFCE-2569-37F9C7F3E884}"/>
              </a:ext>
            </a:extLst>
          </p:cNvPr>
          <p:cNvSpPr txBox="1">
            <a:spLocks/>
          </p:cNvSpPr>
          <p:nvPr/>
        </p:nvSpPr>
        <p:spPr>
          <a:xfrm>
            <a:off x="6456500" y="6263674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Konjunkturinstitutet.</a:t>
            </a:r>
          </a:p>
        </p:txBody>
      </p:sp>
      <p:pic>
        <p:nvPicPr>
          <p:cNvPr id="12" name="Platshållare för innehåll 10">
            <a:extLst>
              <a:ext uri="{FF2B5EF4-FFF2-40B4-BE49-F238E27FC236}">
                <a16:creationId xmlns:a16="http://schemas.microsoft.com/office/drawing/2014/main" id="{29676938-E82A-4D72-CA0F-B47CDD4D50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639" y="1525201"/>
            <a:ext cx="5400000" cy="3799499"/>
          </a:xfrm>
          <a:prstGeom prst="rect">
            <a:avLst/>
          </a:prstGeom>
        </p:spPr>
      </p:pic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25505D6-2F80-903B-C2A0-6FB37E244BF5}"/>
              </a:ext>
            </a:extLst>
          </p:cNvPr>
          <p:cNvSpPr txBox="1">
            <a:spLocks/>
          </p:cNvSpPr>
          <p:nvPr/>
        </p:nvSpPr>
        <p:spPr>
          <a:xfrm>
            <a:off x="6457204" y="837913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  <a:p>
            <a:r>
              <a:rPr lang="sv-SE"/>
              <a:t>Nettotal, säsongsrensade månadsvärden</a:t>
            </a:r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D9DF901D-9F39-C0FD-38C1-B775C7117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5382000" cy="504000"/>
          </a:xfrm>
        </p:spPr>
        <p:txBody>
          <a:bodyPr/>
          <a:lstStyle/>
          <a:p>
            <a:r>
              <a:rPr lang="sv-SE" dirty="0"/>
              <a:t>Industrins omdöme om exportorderstocken</a:t>
            </a:r>
            <a:br>
              <a:rPr lang="sv-SE" dirty="0"/>
            </a:br>
            <a:endParaRPr lang="sv-SE" dirty="0"/>
          </a:p>
        </p:txBody>
      </p:sp>
      <p:pic>
        <p:nvPicPr>
          <p:cNvPr id="17" name="Platshållare för innehåll 10">
            <a:extLst>
              <a:ext uri="{FF2B5EF4-FFF2-40B4-BE49-F238E27FC236}">
                <a16:creationId xmlns:a16="http://schemas.microsoft.com/office/drawing/2014/main" id="{929F3E87-3818-4B02-470C-F303C0F38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3573614"/>
          </a:xfrm>
        </p:spPr>
      </p:pic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3B8C2215-D4A9-DA3A-79AC-A5658D0DA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4" y="836712"/>
            <a:ext cx="5382000" cy="50405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Standardiserade avvikelser från medelvärde, säsongsrensade månadsvärden</a:t>
            </a:r>
          </a:p>
        </p:txBody>
      </p:sp>
      <p:sp>
        <p:nvSpPr>
          <p:cNvPr id="19" name="Underrubrik 4">
            <a:extLst>
              <a:ext uri="{FF2B5EF4-FFF2-40B4-BE49-F238E27FC236}">
                <a16:creationId xmlns:a16="http://schemas.microsoft.com/office/drawing/2014/main" id="{1BE64B8A-8955-7364-424F-0AE859A42A6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5360" y="6148173"/>
            <a:ext cx="5382000" cy="594000"/>
          </a:xfrm>
        </p:spPr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6379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AAB02-AF4C-B9F6-341A-2C2CF98A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Dystra hushåll trots låg risk för arbetslöshet 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9E0DF2-E72E-0DAB-195F-C3DDE3BF63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medelvärde=100 respektive 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8D9A7FD-E7B2-4949-5798-51F8970BA0E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6">
            <a:extLst>
              <a:ext uri="{FF2B5EF4-FFF2-40B4-BE49-F238E27FC236}">
                <a16:creationId xmlns:a16="http://schemas.microsoft.com/office/drawing/2014/main" id="{B988D1CB-5258-C844-CCEB-9B0FF2232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89663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8B12BB-1D66-841F-EE6A-EA9045B3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egen ekonomi om 12 månader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5E98C4-EB11-C6A0-300B-2DADB18BED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Uppdelning efter hushållens inkomst, månadsvärden, standardiserade avvikelser från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CC400D-B209-1D1D-35B4-E6C3855B62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A508B1C4-8F71-BAFB-3174-1EE358A6522E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3798534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00AE358-29E0-B2D1-7A48-F4FE7B8F0B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Uppdelning efter boendeform, månadsvärden, standardiserade avvikelser från medelvärde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6306CFF-0249-F7D7-75C0-DBC2630889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Hushållens egen ekonomi om 12 månader</a:t>
            </a:r>
          </a:p>
          <a:p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FA0B584-7EAF-6400-413F-F356D3D38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14" name="Platshållare för innehåll 10">
            <a:extLst>
              <a:ext uri="{FF2B5EF4-FFF2-40B4-BE49-F238E27FC236}">
                <a16:creationId xmlns:a16="http://schemas.microsoft.com/office/drawing/2014/main" id="{DFC15487-AB7C-31A7-F681-01B1CB84A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86700"/>
            <a:ext cx="5381625" cy="3995332"/>
          </a:xfrm>
        </p:spPr>
      </p:pic>
    </p:spTree>
    <p:extLst>
      <p:ext uri="{BB962C8B-B14F-4D97-AF65-F5344CB8AC3E}">
        <p14:creationId xmlns:p14="http://schemas.microsoft.com/office/powerpoint/2010/main" val="103250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latshållare för innehåll 12">
            <a:extLst>
              <a:ext uri="{FF2B5EF4-FFF2-40B4-BE49-F238E27FC236}">
                <a16:creationId xmlns:a16="http://schemas.microsoft.com/office/drawing/2014/main" id="{10675F17-5FCE-408E-3D3F-6A4DDD40B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8" y="1524000"/>
            <a:ext cx="5400000" cy="3799499"/>
          </a:xfrm>
          <a:prstGeom prst="rect">
            <a:avLst/>
          </a:prstGeom>
        </p:spPr>
      </p:pic>
      <p:sp>
        <p:nvSpPr>
          <p:cNvPr id="22" name="Platshållare för text 6">
            <a:extLst>
              <a:ext uri="{FF2B5EF4-FFF2-40B4-BE49-F238E27FC236}">
                <a16:creationId xmlns:a16="http://schemas.microsoft.com/office/drawing/2014/main" id="{FABF7ECA-9A65-A484-316B-E00F49CFEE0D}"/>
              </a:ext>
            </a:extLst>
          </p:cNvPr>
          <p:cNvSpPr txBox="1">
            <a:spLocks/>
          </p:cNvSpPr>
          <p:nvPr/>
        </p:nvSpPr>
        <p:spPr>
          <a:xfrm>
            <a:off x="361247" y="1019944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  <a:p>
            <a:r>
              <a:rPr lang="sv-SE"/>
              <a:t>Index medelvärde=100, säsongsrensade månadsvärden respektive procentuell förändring, säsongsrensade kvartalsvärden</a:t>
            </a:r>
            <a:endParaRPr lang="sv-SE" dirty="0"/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1D679E86-F45C-7402-CD33-AB2AC7F2A467}"/>
              </a:ext>
            </a:extLst>
          </p:cNvPr>
          <p:cNvSpPr txBox="1">
            <a:spLocks/>
          </p:cNvSpPr>
          <p:nvPr/>
        </p:nvSpPr>
        <p:spPr>
          <a:xfrm>
            <a:off x="361247" y="27950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Hushållens konfidensindikator och hushållens konsumtion</a:t>
            </a:r>
          </a:p>
          <a:p>
            <a:endParaRPr lang="sv-SE" dirty="0"/>
          </a:p>
        </p:txBody>
      </p:sp>
      <p:sp>
        <p:nvSpPr>
          <p:cNvPr id="24" name="Platshållare för text 8">
            <a:extLst>
              <a:ext uri="{FF2B5EF4-FFF2-40B4-BE49-F238E27FC236}">
                <a16:creationId xmlns:a16="http://schemas.microsoft.com/office/drawing/2014/main" id="{5E7761F7-E1CD-AF08-0C7E-322B76A42AF9}"/>
              </a:ext>
            </a:extLst>
          </p:cNvPr>
          <p:cNvSpPr txBox="1">
            <a:spLocks/>
          </p:cNvSpPr>
          <p:nvPr/>
        </p:nvSpPr>
        <p:spPr>
          <a:xfrm>
            <a:off x="354572" y="61470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  <p:pic>
        <p:nvPicPr>
          <p:cNvPr id="37" name="Platshållare för innehåll 12">
            <a:extLst>
              <a:ext uri="{FF2B5EF4-FFF2-40B4-BE49-F238E27FC236}">
                <a16:creationId xmlns:a16="http://schemas.microsoft.com/office/drawing/2014/main" id="{DF8B0E72-D2EA-B598-C156-73C0B51327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458686"/>
            <a:ext cx="5400000" cy="4451090"/>
          </a:xfrm>
          <a:prstGeom prst="rect">
            <a:avLst/>
          </a:prstGeom>
        </p:spPr>
      </p:pic>
      <p:sp>
        <p:nvSpPr>
          <p:cNvPr id="38" name="Platshållare för text 6">
            <a:extLst>
              <a:ext uri="{FF2B5EF4-FFF2-40B4-BE49-F238E27FC236}">
                <a16:creationId xmlns:a16="http://schemas.microsoft.com/office/drawing/2014/main" id="{49F7DED2-AB7B-E015-0116-EE22BE76DE7F}"/>
              </a:ext>
            </a:extLst>
          </p:cNvPr>
          <p:cNvSpPr txBox="1">
            <a:spLocks/>
          </p:cNvSpPr>
          <p:nvPr/>
        </p:nvSpPr>
        <p:spPr>
          <a:xfrm>
            <a:off x="5879976" y="771398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39" name="Platshållare för text 7">
            <a:extLst>
              <a:ext uri="{FF2B5EF4-FFF2-40B4-BE49-F238E27FC236}">
                <a16:creationId xmlns:a16="http://schemas.microsoft.com/office/drawing/2014/main" id="{15D05C32-9421-5F63-8C1E-5CF9F302F159}"/>
              </a:ext>
            </a:extLst>
          </p:cNvPr>
          <p:cNvSpPr txBox="1">
            <a:spLocks/>
          </p:cNvSpPr>
          <p:nvPr/>
        </p:nvSpPr>
        <p:spPr>
          <a:xfrm>
            <a:off x="5886651" y="214190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Hushållens konsumtion, real disponibel inkomst och sparande</a:t>
            </a:r>
          </a:p>
          <a:p>
            <a:endParaRPr lang="sv-SE" dirty="0"/>
          </a:p>
        </p:txBody>
      </p:sp>
      <p:sp>
        <p:nvSpPr>
          <p:cNvPr id="40" name="Platshållare för text 8">
            <a:extLst>
              <a:ext uri="{FF2B5EF4-FFF2-40B4-BE49-F238E27FC236}">
                <a16:creationId xmlns:a16="http://schemas.microsoft.com/office/drawing/2014/main" id="{49550AC0-DD7A-9134-672E-5171D3C6911A}"/>
              </a:ext>
            </a:extLst>
          </p:cNvPr>
          <p:cNvSpPr txBox="1">
            <a:spLocks/>
          </p:cNvSpPr>
          <p:nvPr/>
        </p:nvSpPr>
        <p:spPr>
          <a:xfrm>
            <a:off x="5879976" y="6081758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5535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C8228D-02D2-AE8F-DD92-B5D74E15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konsumtion dämpas i år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83A1B0-C083-6501-C2A6-CC399BDD7E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Miljarder kronor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BB8167-E91C-C59D-060A-AF88A42DA5B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CBCE208B-1071-26ED-057E-F92AE2A20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81869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A9D93C-A774-48AA-ADEE-36C1630B265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879976" y="783504"/>
            <a:ext cx="5359524" cy="5309792"/>
          </a:xfrm>
        </p:spPr>
        <p:txBody>
          <a:bodyPr>
            <a:normAutofit/>
          </a:bodyPr>
          <a:lstStyle/>
          <a:p>
            <a:r>
              <a:rPr lang="sv-SE" dirty="0"/>
              <a:t>Det finansiella sparandet förstärks i år.</a:t>
            </a:r>
          </a:p>
          <a:p>
            <a:pPr lvl="1"/>
            <a:r>
              <a:rPr lang="sv-SE" dirty="0"/>
              <a:t>Både inkomster och utgifter faller i förhållande till BNP men utgifterna faller mer.</a:t>
            </a:r>
          </a:p>
          <a:p>
            <a:endParaRPr lang="sv-SE" dirty="0"/>
          </a:p>
          <a:p>
            <a:r>
              <a:rPr lang="sv-SE" dirty="0"/>
              <a:t>Det finansiella sparandet blir 0,4 procent av BNP i år.</a:t>
            </a:r>
          </a:p>
          <a:p>
            <a:pPr lvl="1"/>
            <a:r>
              <a:rPr lang="sv-SE" dirty="0"/>
              <a:t>Strukturellt, konjunkturrensat sparande, 1,0 procent av potentiell BNP.</a:t>
            </a:r>
          </a:p>
          <a:p>
            <a:endParaRPr lang="sv-SE" dirty="0"/>
          </a:p>
          <a:p>
            <a:r>
              <a:rPr lang="sv-SE" dirty="0"/>
              <a:t>2023-2026</a:t>
            </a:r>
          </a:p>
          <a:p>
            <a:pPr lvl="1"/>
            <a:r>
              <a:rPr lang="sv-SE" dirty="0"/>
              <a:t>Budgetutrymmet är ca 120 mdkr.</a:t>
            </a:r>
            <a:endParaRPr lang="sv-SE" sz="1800" dirty="0"/>
          </a:p>
          <a:p>
            <a:pPr lvl="1"/>
            <a:r>
              <a:rPr lang="sv-SE" dirty="0"/>
              <a:t>Bibehållen personaltäthet 150 mdkr. </a:t>
            </a:r>
            <a:endParaRPr lang="sv-SE" sz="1800" dirty="0"/>
          </a:p>
          <a:p>
            <a:pPr lvl="1"/>
            <a:r>
              <a:rPr lang="sv-SE" dirty="0"/>
              <a:t>Finansieringsbehov på 30 mdkr.</a:t>
            </a:r>
          </a:p>
          <a:p>
            <a:endParaRPr lang="sv-SE" dirty="0"/>
          </a:p>
          <a:p>
            <a:endParaRPr lang="sv-SE" sz="2000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0C42FC8-30BC-47AC-B7BB-765604CA2E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Det offentliga sparandet stärks i år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7652C4F6-749E-4E75-BF12-FB89E37E629F}"/>
              </a:ext>
            </a:extLst>
          </p:cNvPr>
          <p:cNvSpPr txBox="1">
            <a:spLocks/>
          </p:cNvSpPr>
          <p:nvPr/>
        </p:nvSpPr>
        <p:spPr>
          <a:xfrm>
            <a:off x="497976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Procent av BNP respektive potentiell BNP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06AE817F-B5CA-4535-8E2D-EC620F622821}"/>
              </a:ext>
            </a:extLst>
          </p:cNvPr>
          <p:cNvSpPr txBox="1">
            <a:spLocks/>
          </p:cNvSpPr>
          <p:nvPr/>
        </p:nvSpPr>
        <p:spPr>
          <a:xfrm>
            <a:off x="504651" y="27950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Finansiellt och strukturellt sparande i offentlig sektor</a:t>
            </a:r>
            <a:endParaRPr lang="sv-SE" dirty="0"/>
          </a:p>
        </p:txBody>
      </p:sp>
      <p:sp>
        <p:nvSpPr>
          <p:cNvPr id="17" name="Platshållare för text 8">
            <a:extLst>
              <a:ext uri="{FF2B5EF4-FFF2-40B4-BE49-F238E27FC236}">
                <a16:creationId xmlns:a16="http://schemas.microsoft.com/office/drawing/2014/main" id="{E7EEBFA2-C617-47DF-9546-ED3BAF86A3FC}"/>
              </a:ext>
            </a:extLst>
          </p:cNvPr>
          <p:cNvSpPr txBox="1">
            <a:spLocks/>
          </p:cNvSpPr>
          <p:nvPr/>
        </p:nvSpPr>
        <p:spPr>
          <a:xfrm>
            <a:off x="497976" y="61470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  <p:pic>
        <p:nvPicPr>
          <p:cNvPr id="10" name="Platshållare för innehåll 12">
            <a:extLst>
              <a:ext uri="{FF2B5EF4-FFF2-40B4-BE49-F238E27FC236}">
                <a16:creationId xmlns:a16="http://schemas.microsoft.com/office/drawing/2014/main" id="{DD6E3429-CC7B-ABF9-DB7A-84371899D9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417667"/>
            <a:ext cx="5400000" cy="423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9CA2B-AA31-462F-A2B9-26BD6162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Tillväxten i BNP växlar ner i år och nästa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9116F1-5288-4457-BDAC-97F198AEAE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 respektive importjusterade bidrag till tillväxten i procentenheter och procent av potentiell BNP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3F2BD2-3969-4C49-90D9-77862EBB4A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4DEB229-9113-F7D2-CBBF-9231974BF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908760"/>
          </a:xfrm>
        </p:spPr>
      </p:pic>
    </p:spTree>
    <p:extLst>
      <p:ext uri="{BB962C8B-B14F-4D97-AF65-F5344CB8AC3E}">
        <p14:creationId xmlns:p14="http://schemas.microsoft.com/office/powerpoint/2010/main" val="3843792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47D321-4ED9-0178-FC19-01E7E4F3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</a:t>
            </a:r>
            <a:br>
              <a:rPr lang="sv-SE" dirty="0"/>
            </a:br>
            <a:endParaRPr lang="sv-SE" dirty="0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8BE7585B-0A0E-3859-62EA-7590189CC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445012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9FA8E7-4E4B-CC01-7ABB-E05A37E03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FAA8AB-0E0E-4F72-A696-A592C32D7F2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A95F6E9-3305-8C86-0F5F-82526B3C7C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ja-svar, säsongsrensade kvartalsvärden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D3622981-1A13-313D-582E-B56282001E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Brist på arbetskraft</a:t>
            </a:r>
          </a:p>
          <a:p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F8B2606-237A-5F81-4E2A-409B6F0300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90736" y="6021288"/>
            <a:ext cx="5382000" cy="594296"/>
          </a:xfrm>
        </p:spPr>
        <p:txBody>
          <a:bodyPr/>
          <a:lstStyle/>
          <a:p>
            <a:r>
              <a:rPr lang="sv-SE" dirty="0"/>
              <a:t>Anm. Serien för bygg- och anläggningsverksamhet innehåller ett tidsseriebrott. Frågan gjordes om till en flervalsfråga mellan det tredje och fjärde kvartalet 2021.</a:t>
            </a:r>
          </a:p>
          <a:p>
            <a:r>
              <a:rPr lang="sv-SE" dirty="0"/>
              <a:t>Källa: Konjunkturinstitutet.</a:t>
            </a:r>
          </a:p>
        </p:txBody>
      </p:sp>
      <p:pic>
        <p:nvPicPr>
          <p:cNvPr id="12" name="Platshållare för innehåll 16">
            <a:extLst>
              <a:ext uri="{FF2B5EF4-FFF2-40B4-BE49-F238E27FC236}">
                <a16:creationId xmlns:a16="http://schemas.microsoft.com/office/drawing/2014/main" id="{9F6D8EDB-8083-FEB0-01D7-A989DE1FA940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534878"/>
            <a:ext cx="5381625" cy="4435944"/>
          </a:xfrm>
        </p:spPr>
      </p:pic>
    </p:spTree>
    <p:extLst>
      <p:ext uri="{BB962C8B-B14F-4D97-AF65-F5344CB8AC3E}">
        <p14:creationId xmlns:p14="http://schemas.microsoft.com/office/powerpoint/2010/main" val="1480806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C47F55-4E73-4A88-E0DC-51ECAEF4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Sysselsatta och arbetade timmar</a:t>
            </a:r>
            <a:br>
              <a:rPr lang="sv-SE" dirty="0"/>
            </a:br>
            <a:endParaRPr lang="sv-SE" dirty="0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34980022-D282-DAFC-18E8-27F456B84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CE1EB1-8D79-895F-0934-636A3EC711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2001=100,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6A56CD2-F414-9BFB-4BEA-68235424D9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8" name="Platshållare för innehåll 12">
            <a:extLst>
              <a:ext uri="{FF2B5EF4-FFF2-40B4-BE49-F238E27FC236}">
                <a16:creationId xmlns:a16="http://schemas.microsoft.com/office/drawing/2014/main" id="{C42C7D07-A986-E714-D68C-42359C8CBC04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4008008"/>
          </a:xfrm>
        </p:spPr>
      </p:pic>
      <p:sp>
        <p:nvSpPr>
          <p:cNvPr id="19" name="Platshållare för text 6">
            <a:extLst>
              <a:ext uri="{FF2B5EF4-FFF2-40B4-BE49-F238E27FC236}">
                <a16:creationId xmlns:a16="http://schemas.microsoft.com/office/drawing/2014/main" id="{ED9AF0AA-C666-C0E5-91C9-714B5C11D8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9976" y="836712"/>
            <a:ext cx="5382000" cy="50405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Procent av AKU-befolkningen 15-74 år respektive arbetskraft 15–74 år, säsongsrensade kvartalsvärden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54971260-119E-598B-3B92-4EE8392B79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86651" y="279504"/>
            <a:ext cx="5382000" cy="504000"/>
          </a:xfrm>
        </p:spPr>
        <p:txBody>
          <a:bodyPr/>
          <a:lstStyle/>
          <a:p>
            <a:r>
              <a:rPr lang="sv-SE" dirty="0"/>
              <a:t>Arbetsmarknadssituation</a:t>
            </a:r>
          </a:p>
          <a:p>
            <a:endParaRPr lang="sv-SE" dirty="0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A7821FBB-5A2D-7076-C942-8AA9CF6141C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79976" y="6147072"/>
            <a:ext cx="5382000" cy="594296"/>
          </a:xfrm>
        </p:spPr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7125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9AB073-BD5E-41D4-BBB2-4016CC1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Skyhög inflation för in svensk ekonomi i en lågkonjunktur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01FC4-9623-4977-9DB8-D3A9590A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1" y="836710"/>
            <a:ext cx="10441160" cy="518458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Inflationen har stigit kraftigt och toppar på 7,6 procent det tredje kvartalet i år.</a:t>
            </a:r>
          </a:p>
          <a:p>
            <a:endParaRPr lang="sv-SE" dirty="0"/>
          </a:p>
          <a:p>
            <a:r>
              <a:rPr lang="sv-SE" dirty="0"/>
              <a:t>BNP-tillväxten växlar tydligt ned i år och nästa år och Sverige befinner sig i en lågkonjunktur. </a:t>
            </a:r>
          </a:p>
          <a:p>
            <a:endParaRPr lang="sv-SE" dirty="0"/>
          </a:p>
          <a:p>
            <a:r>
              <a:rPr lang="sv-SE" dirty="0"/>
              <a:t>Utsikterna på arbetsmarknaden är mer positiva. Arbetslösheten faller något men förblir relativt hög även nästa år.</a:t>
            </a:r>
          </a:p>
          <a:p>
            <a:endParaRPr lang="sv-SE" dirty="0"/>
          </a:p>
          <a:p>
            <a:r>
              <a:rPr lang="sv-SE" dirty="0"/>
              <a:t>Till följd av den höga inflationen höjer riksbanken styrräntan med 0,5 procentenheter i juli följt av ytterligare en höjning på 0,5 procentenheter i september.</a:t>
            </a:r>
          </a:p>
        </p:txBody>
      </p:sp>
    </p:spTree>
    <p:extLst>
      <p:ext uri="{BB962C8B-B14F-4D97-AF65-F5344CB8AC3E}">
        <p14:creationId xmlns:p14="http://schemas.microsoft.com/office/powerpoint/2010/main" val="3509687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79707A-4CD3-71B8-570D-0545380E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Reallön</a:t>
            </a:r>
            <a:br>
              <a:rPr lang="sv-SE" dirty="0"/>
            </a:br>
            <a:endParaRPr lang="sv-SE" dirty="0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984A69F2-05A2-4CC3-05A0-4D4103B44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357361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BC946D-3681-C620-D504-EDDD20BC6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Årlig procentuell förändring, månadsvärden, </a:t>
            </a:r>
            <a:r>
              <a:rPr lang="sv-SE" dirty="0" err="1"/>
              <a:t>deflaterad</a:t>
            </a:r>
            <a:r>
              <a:rPr lang="sv-SE" dirty="0"/>
              <a:t> med KPIF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692833B-C574-D254-5AD3-DCC2F4F6B1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Medlingsinstitutet,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531AD2EA-2092-ED5D-D3A1-BF3FD8916A62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4232928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04AA0B-4A07-04FD-A8AF-533E493FB3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DF1277FA-9440-735C-CDCA-8F2A92EB3C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Lönsamhet i näringslivet</a:t>
            </a:r>
          </a:p>
          <a:p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02B310E-0210-CB12-3CD7-2A3B1666F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97612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93701D-8D00-457B-92EF-436891DA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Reporäntan höjs igen i juli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F89EBA-31A2-4EC9-A779-2643C7F417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Styrränta. 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21CC94-8940-4452-9DB8-188066699B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  <p:pic>
        <p:nvPicPr>
          <p:cNvPr id="8" name="Platshållare för innehåll 6">
            <a:extLst>
              <a:ext uri="{FF2B5EF4-FFF2-40B4-BE49-F238E27FC236}">
                <a16:creationId xmlns:a16="http://schemas.microsoft.com/office/drawing/2014/main" id="{E524AF83-7018-B675-16D1-67B52F99D3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839945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4546F9A2-E788-40C1-BB3D-49FBC028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1"/>
            <a:ext cx="8658000" cy="490060"/>
          </a:xfrm>
        </p:spPr>
        <p:txBody>
          <a:bodyPr/>
          <a:lstStyle/>
          <a:p>
            <a:r>
              <a:rPr lang="sv-SE" dirty="0"/>
              <a:t>Betydande risker till prognosen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5E4B37FD-7EAB-4508-944F-0FD12858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64701"/>
            <a:ext cx="8658000" cy="5328599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Osäkerheten kring utvecklingen av inflation och räntor är stor.</a:t>
            </a:r>
          </a:p>
          <a:p>
            <a:endParaRPr lang="sv-SE" dirty="0"/>
          </a:p>
          <a:p>
            <a:r>
              <a:rPr lang="sv-SE" dirty="0"/>
              <a:t>En svår uppgift för centralbankerna att stävja inflationen utan att ta i för mycket.</a:t>
            </a:r>
          </a:p>
          <a:p>
            <a:endParaRPr lang="sv-SE" dirty="0"/>
          </a:p>
          <a:p>
            <a:r>
              <a:rPr lang="sv-SE" dirty="0"/>
              <a:t>Osäker utveckling av kriget i Ukraina och vilka sanktioner som införs.</a:t>
            </a:r>
          </a:p>
          <a:p>
            <a:endParaRPr lang="sv-SE" dirty="0"/>
          </a:p>
          <a:p>
            <a:r>
              <a:rPr lang="sv-SE" dirty="0"/>
              <a:t>Nedstängningar i Kina kan få större konsekvenser än väntat.</a:t>
            </a:r>
          </a:p>
          <a:p>
            <a:endParaRPr lang="sv-SE" dirty="0"/>
          </a:p>
          <a:p>
            <a:r>
              <a:rPr lang="sv-SE" dirty="0"/>
              <a:t>Fortsatt osäkerhet kring pandemin.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3401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Prognosen i sammandrag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Årlig procentuell förändring respektive procent </a:t>
            </a:r>
            <a:r>
              <a:rPr lang="sv-SE" sz="1400" b="0" dirty="0"/>
              <a:t>(</a:t>
            </a:r>
            <a:r>
              <a:rPr lang="sv-SE" sz="1400" b="0" i="1" dirty="0"/>
              <a:t>KL </a:t>
            </a:r>
            <a:r>
              <a:rPr lang="sv-SE" i="1" dirty="0"/>
              <a:t>mars</a:t>
            </a:r>
            <a:r>
              <a:rPr lang="sv-SE" sz="1400" b="0" dirty="0"/>
              <a:t>)</a:t>
            </a:r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1" y="5079158"/>
            <a:ext cx="8658000" cy="624731"/>
          </a:xfrm>
        </p:spPr>
        <p:txBody>
          <a:bodyPr/>
          <a:lstStyle/>
          <a:p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potentiell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7C9FA4-1D66-87A7-5E87-813FDB32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8" name="Platshållare för innehåll 17">
            <a:extLst>
              <a:ext uri="{FF2B5EF4-FFF2-40B4-BE49-F238E27FC236}">
                <a16:creationId xmlns:a16="http://schemas.microsoft.com/office/drawing/2014/main" id="{6E5799D0-C350-B1E3-B4F0-DE7C71A1D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481973"/>
              </p:ext>
            </p:extLst>
          </p:nvPr>
        </p:nvGraphicFramePr>
        <p:xfrm>
          <a:off x="336060" y="1484784"/>
          <a:ext cx="842423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352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777410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1838737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838737">
                  <a:extLst>
                    <a:ext uri="{9D8B030D-6E8A-4147-A177-3AD203B41FA5}">
                      <a16:colId xmlns:a16="http://schemas.microsoft.com/office/drawing/2014/main" val="3510259328"/>
                    </a:ext>
                  </a:extLst>
                </a:gridCol>
              </a:tblGrid>
              <a:tr h="441049"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ysClr val="windowText" lastClr="000000"/>
                          </a:solidFill>
                        </a:rPr>
                        <a:t>2021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ysClr val="windowText" lastClr="000000"/>
                          </a:solidFill>
                        </a:rPr>
                        <a:t>2022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ysClr val="windowText" lastClr="000000"/>
                          </a:solidFill>
                        </a:rPr>
                        <a:t>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 dirty="0"/>
                        <a:t>Världens BNP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6,1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(5,9)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3,0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(3,4)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 dirty="0"/>
                        <a:t>2,8 </a:t>
                      </a:r>
                      <a:r>
                        <a:rPr lang="sv-SE" sz="1600" b="0" i="1" dirty="0"/>
                        <a:t>(3,3)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18477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 dirty="0"/>
                        <a:t>BNP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5,1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(4,8)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1,9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(3,3)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 dirty="0"/>
                        <a:t>1,2 </a:t>
                      </a:r>
                      <a:r>
                        <a:rPr lang="sv-SE" sz="1600" b="0" i="1" dirty="0"/>
                        <a:t>(2,1)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Arbetslöshet</a:t>
                      </a:r>
                      <a:r>
                        <a:rPr lang="sv-SE" sz="1600" baseline="30000" dirty="0"/>
                        <a:t>1</a:t>
                      </a:r>
                      <a:endParaRPr lang="sv-SE" sz="1600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8,8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(8,8)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7,6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(7,3)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 dirty="0"/>
                        <a:t>7,4 </a:t>
                      </a:r>
                      <a:r>
                        <a:rPr lang="sv-SE" sz="1600" b="0" i="1" dirty="0"/>
                        <a:t>(6,7)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 dirty="0"/>
                        <a:t>KPIF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2,4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(2,4)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6,8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(5,2)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 dirty="0"/>
                        <a:t>3,2 </a:t>
                      </a:r>
                      <a:r>
                        <a:rPr lang="sv-SE" sz="1600" b="0" i="1" dirty="0"/>
                        <a:t>(2,8)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Svensk styrränta</a:t>
                      </a:r>
                      <a:r>
                        <a:rPr lang="sv-SE" sz="1600" baseline="30000" dirty="0"/>
                        <a:t>2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0,0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(0,0)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1,50</a:t>
                      </a:r>
                      <a:r>
                        <a:rPr lang="sv-SE" sz="1600" dirty="0"/>
                        <a:t> </a:t>
                      </a:r>
                      <a:r>
                        <a:rPr lang="sv-SE" sz="1600" i="1" dirty="0"/>
                        <a:t>(0,25)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1,50 </a:t>
                      </a:r>
                      <a:r>
                        <a:rPr lang="sv-SE" sz="1600" b="0" i="1" dirty="0"/>
                        <a:t>(0,75)</a:t>
                      </a:r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9279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Strukturellt sparande</a:t>
                      </a:r>
                      <a:r>
                        <a:rPr lang="sv-SE" sz="1600" baseline="30000" dirty="0"/>
                        <a:t>3</a:t>
                      </a:r>
                      <a:endParaRPr lang="sv-SE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-0,5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600" i="1" dirty="0">
                          <a:solidFill>
                            <a:schemeClr val="tx1"/>
                          </a:solidFill>
                        </a:rPr>
                        <a:t>(-0,4)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1,0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600" i="1" dirty="0">
                          <a:solidFill>
                            <a:schemeClr val="tx1"/>
                          </a:solidFill>
                        </a:rPr>
                        <a:t>(0,0)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0,7 </a:t>
                      </a:r>
                      <a:r>
                        <a:rPr lang="sv-SE" sz="1600" b="0" i="1" dirty="0">
                          <a:solidFill>
                            <a:schemeClr val="tx1"/>
                          </a:solidFill>
                        </a:rPr>
                        <a:t>(0,1)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591848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Finansiellt sparande</a:t>
                      </a:r>
                      <a:r>
                        <a:rPr lang="sv-SE" sz="1600" baseline="300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-0,3 </a:t>
                      </a:r>
                      <a:r>
                        <a:rPr lang="sv-SE" sz="1600" i="1" dirty="0">
                          <a:solidFill>
                            <a:schemeClr val="tx1"/>
                          </a:solidFill>
                        </a:rPr>
                        <a:t>(-0,4)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0,4 </a:t>
                      </a:r>
                      <a:r>
                        <a:rPr lang="sv-SE" sz="1600" i="1" dirty="0">
                          <a:solidFill>
                            <a:schemeClr val="tx1"/>
                          </a:solidFill>
                        </a:rPr>
                        <a:t>(-0,1)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0,0 </a:t>
                      </a:r>
                      <a:r>
                        <a:rPr lang="sv-SE" sz="1600" b="0" i="1" dirty="0">
                          <a:solidFill>
                            <a:schemeClr val="tx1"/>
                          </a:solidFill>
                        </a:rPr>
                        <a:t>(0,2)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0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165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9AB073-BD5E-41D4-BBB2-4016CC1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Skyhög inflation för in svensk ekonomi i en lågkonjunktur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01FC4-9623-4977-9DB8-D3A9590A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1" y="836710"/>
            <a:ext cx="10441160" cy="518458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Inflationen har stigit kraftigt och toppar på 7,6 procent det tredje kvartalet i år.</a:t>
            </a:r>
          </a:p>
          <a:p>
            <a:endParaRPr lang="sv-SE" dirty="0"/>
          </a:p>
          <a:p>
            <a:r>
              <a:rPr lang="sv-SE" dirty="0"/>
              <a:t>BNP-tillväxten växlar tydligt ned i år och nästa år och Sverige befinner sig i en lågkonjunktur. </a:t>
            </a:r>
          </a:p>
          <a:p>
            <a:endParaRPr lang="sv-SE" dirty="0"/>
          </a:p>
          <a:p>
            <a:r>
              <a:rPr lang="sv-SE" dirty="0"/>
              <a:t>Utsikterna på arbetsmarknaden är mer positiva. Arbetslösheten faller något men förblir relativt hög även nästa år.</a:t>
            </a:r>
          </a:p>
          <a:p>
            <a:endParaRPr lang="sv-SE" dirty="0"/>
          </a:p>
          <a:p>
            <a:r>
              <a:rPr lang="sv-SE" dirty="0"/>
              <a:t>Till följd av den höga inflationen höjer riksbanken styrräntan med 0,5 procentenheter i juli följt av ytterligare en höjning på 0,5 procentenheter i september.</a:t>
            </a:r>
          </a:p>
        </p:txBody>
      </p:sp>
    </p:spTree>
    <p:extLst>
      <p:ext uri="{BB962C8B-B14F-4D97-AF65-F5344CB8AC3E}">
        <p14:creationId xmlns:p14="http://schemas.microsoft.com/office/powerpoint/2010/main" val="9470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6FA06C-1348-B6DA-3454-25675F95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tillväxten bromsar in 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E4341D-24BE-F05F-F895-D5ADD42B2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41EDE1-3673-2F8F-A2AA-EEFF08057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127570-D9C8-3EDA-65CE-64E4C3B1D4D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85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Företagen är fortsatt optimistiska medan hushållen är dystra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Barometerindikatorn samt hushållens och näringslivets konfidensindikator. </a:t>
            </a:r>
          </a:p>
          <a:p>
            <a:r>
              <a:rPr lang="sv-SE" dirty="0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66F45A96-42D7-87AD-EB8B-DF0587CDB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B18533-B80F-52BD-48D4-DD2EA0C9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43E9F1-5574-9011-FEAD-7EFDD4D90F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29DF9C-E679-2833-BB18-444AE9E648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Procentenheter respektive årlig procentuell förändring, kvartalsvärden. Approximativa bidrag.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2BD911-3AF0-708A-D24C-F940E047901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618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euroområdet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ECB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Årlig procentuell förändring respektive bidrag, månadsvärden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Bidrag till inflationen i USA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/>
              <a:t>Källor</a:t>
            </a:r>
            <a:r>
              <a:rPr lang="en-US" dirty="0"/>
              <a:t>: Bureau of Economic Analysis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Macrobond</a:t>
            </a:r>
            <a:r>
              <a:rPr lang="en-US" dirty="0"/>
              <a:t>.</a:t>
            </a:r>
            <a:endParaRPr lang="sv-SE" dirty="0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98940A66-1392-A420-32EC-515F2DF4B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5400000" cy="3799499"/>
          </a:xfrm>
        </p:spPr>
      </p:pic>
      <p:pic>
        <p:nvPicPr>
          <p:cNvPr id="13" name="Platshållare för innehåll 10">
            <a:extLst>
              <a:ext uri="{FF2B5EF4-FFF2-40B4-BE49-F238E27FC236}">
                <a16:creationId xmlns:a16="http://schemas.microsoft.com/office/drawing/2014/main" id="{CE2BF563-628E-2862-BC5C-3E7DB90C7481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63" y="1572003"/>
            <a:ext cx="5381625" cy="3786570"/>
          </a:xfrm>
        </p:spPr>
      </p:pic>
    </p:spTree>
    <p:extLst>
      <p:ext uri="{BB962C8B-B14F-4D97-AF65-F5344CB8AC3E}">
        <p14:creationId xmlns:p14="http://schemas.microsoft.com/office/powerpoint/2010/main" val="35038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3C12E-E4A9-3556-2799-1AEBB059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Styrräntorna höjs i både USA och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5143002-23BC-01AE-912B-8076D72F2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90F2E4-18EE-0D04-5C9C-D29EE2452C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A31873-33BB-F732-6B0B-01DF567C30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25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text 6">
            <a:extLst>
              <a:ext uri="{FF2B5EF4-FFF2-40B4-BE49-F238E27FC236}">
                <a16:creationId xmlns:a16="http://schemas.microsoft.com/office/drawing/2014/main" id="{49F1F561-08C7-56AE-4B6B-708E4F268BDB}"/>
              </a:ext>
            </a:extLst>
          </p:cNvPr>
          <p:cNvSpPr txBox="1">
            <a:spLocks/>
          </p:cNvSpPr>
          <p:nvPr/>
        </p:nvSpPr>
        <p:spPr>
          <a:xfrm>
            <a:off x="263352" y="854944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Standardiserade avvikelser från medelvärde, månadsvärden</a:t>
            </a:r>
            <a:endParaRPr lang="sv-SE" dirty="0"/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75CE5ABE-B305-021E-59DA-677CDF7E87AE}"/>
              </a:ext>
            </a:extLst>
          </p:cNvPr>
          <p:cNvSpPr txBox="1">
            <a:spLocks/>
          </p:cNvSpPr>
          <p:nvPr/>
        </p:nvSpPr>
        <p:spPr>
          <a:xfrm>
            <a:off x="270027" y="297736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Konsumentförtroende</a:t>
            </a:r>
            <a:endParaRPr lang="sv-SE" dirty="0"/>
          </a:p>
        </p:txBody>
      </p:sp>
      <p:sp>
        <p:nvSpPr>
          <p:cNvPr id="24" name="Platshållare för text 8">
            <a:extLst>
              <a:ext uri="{FF2B5EF4-FFF2-40B4-BE49-F238E27FC236}">
                <a16:creationId xmlns:a16="http://schemas.microsoft.com/office/drawing/2014/main" id="{EB876EB8-300D-509A-A71E-CB5F74FE1621}"/>
              </a:ext>
            </a:extLst>
          </p:cNvPr>
          <p:cNvSpPr txBox="1">
            <a:spLocks/>
          </p:cNvSpPr>
          <p:nvPr/>
        </p:nvSpPr>
        <p:spPr>
          <a:xfrm>
            <a:off x="263352" y="6165304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Källor: Conference Board, </a:t>
            </a:r>
            <a:r>
              <a:rPr lang="sv-SE"/>
              <a:t>Europeiska kommissionen</a:t>
            </a:r>
            <a:r>
              <a:rPr lang="en-US"/>
              <a:t> och Macrobond. </a:t>
            </a:r>
            <a:endParaRPr lang="sv-SE" dirty="0"/>
          </a:p>
        </p:txBody>
      </p:sp>
      <p:sp>
        <p:nvSpPr>
          <p:cNvPr id="26" name="Rubrik 1">
            <a:extLst>
              <a:ext uri="{FF2B5EF4-FFF2-40B4-BE49-F238E27FC236}">
                <a16:creationId xmlns:a16="http://schemas.microsoft.com/office/drawing/2014/main" id="{7F432F86-31C6-48AD-8C02-4D7C417917DE}"/>
              </a:ext>
            </a:extLst>
          </p:cNvPr>
          <p:cNvSpPr txBox="1">
            <a:spLocks/>
          </p:cNvSpPr>
          <p:nvPr/>
        </p:nvSpPr>
        <p:spPr>
          <a:xfrm>
            <a:off x="5879976" y="225728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Sammanvägt inköpschefsindex i valda länder och regioner</a:t>
            </a:r>
            <a:endParaRPr lang="sv-SE" dirty="0"/>
          </a:p>
        </p:txBody>
      </p:sp>
      <p:sp>
        <p:nvSpPr>
          <p:cNvPr id="27" name="Platshållare för text 3">
            <a:extLst>
              <a:ext uri="{FF2B5EF4-FFF2-40B4-BE49-F238E27FC236}">
                <a16:creationId xmlns:a16="http://schemas.microsoft.com/office/drawing/2014/main" id="{4E283AD5-6C82-E55A-2B92-4905F8BDBA63}"/>
              </a:ext>
            </a:extLst>
          </p:cNvPr>
          <p:cNvSpPr txBox="1">
            <a:spLocks/>
          </p:cNvSpPr>
          <p:nvPr/>
        </p:nvSpPr>
        <p:spPr>
          <a:xfrm>
            <a:off x="5879978" y="787800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Index, månadsvärden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8" name="Underrubrik 4">
            <a:extLst>
              <a:ext uri="{FF2B5EF4-FFF2-40B4-BE49-F238E27FC236}">
                <a16:creationId xmlns:a16="http://schemas.microsoft.com/office/drawing/2014/main" id="{14782121-1149-CE52-C84C-06F20EAD8D7E}"/>
              </a:ext>
            </a:extLst>
          </p:cNvPr>
          <p:cNvSpPr txBox="1">
            <a:spLocks/>
          </p:cNvSpPr>
          <p:nvPr/>
        </p:nvSpPr>
        <p:spPr>
          <a:xfrm>
            <a:off x="5861413" y="6128002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IHS Markit.</a:t>
            </a:r>
          </a:p>
        </p:txBody>
      </p:sp>
      <p:pic>
        <p:nvPicPr>
          <p:cNvPr id="29" name="Platshållare för innehåll 5">
            <a:extLst>
              <a:ext uri="{FF2B5EF4-FFF2-40B4-BE49-F238E27FC236}">
                <a16:creationId xmlns:a16="http://schemas.microsoft.com/office/drawing/2014/main" id="{67D9B8E1-3CD2-11B5-2F08-63DB87480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999" y="1524000"/>
            <a:ext cx="5400000" cy="3799499"/>
          </a:xfrm>
          <a:prstGeom prst="rect">
            <a:avLst/>
          </a:prstGeom>
        </p:spPr>
      </p:pic>
      <p:pic>
        <p:nvPicPr>
          <p:cNvPr id="30" name="Platshållare för innehåll 10">
            <a:extLst>
              <a:ext uri="{FF2B5EF4-FFF2-40B4-BE49-F238E27FC236}">
                <a16:creationId xmlns:a16="http://schemas.microsoft.com/office/drawing/2014/main" id="{A55BFA78-F66E-DAB9-DA95-056B61430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60" y="1524000"/>
            <a:ext cx="5400000" cy="3799499"/>
          </a:xfrm>
        </p:spPr>
      </p:pic>
    </p:spTree>
    <p:extLst>
      <p:ext uri="{BB962C8B-B14F-4D97-AF65-F5344CB8AC3E}">
        <p14:creationId xmlns:p14="http://schemas.microsoft.com/office/powerpoint/2010/main" val="181782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BC72D-AB9C-90B2-92FE-43356FB2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Global varuhandel och industriproduktion på höga nivåer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12DD2A-1F9E-771D-A6C2-0709D9B76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1B9211-E08B-379C-0AF3-373D86C31E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773F4A-FCFA-E591-1B23-E7F4BF9C6D5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85736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3731</TotalTime>
  <Words>1078</Words>
  <Application>Microsoft Office PowerPoint</Application>
  <PresentationFormat>Bredbild</PresentationFormat>
  <Paragraphs>227</Paragraphs>
  <Slides>24</Slides>
  <Notes>24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9" baseType="lpstr">
      <vt:lpstr>Arial</vt:lpstr>
      <vt:lpstr>Calibri</vt:lpstr>
      <vt:lpstr>Garamond</vt:lpstr>
      <vt:lpstr>Verdana</vt:lpstr>
      <vt:lpstr>ExternaPresentationer2</vt:lpstr>
      <vt:lpstr>KONJUNKTURINSTITUTET</vt:lpstr>
      <vt:lpstr>Skyhög inflation för in svensk ekonomi i en lågkonjunktur</vt:lpstr>
      <vt:lpstr>BNP tillväxten bromsar in   </vt:lpstr>
      <vt:lpstr>Företagen är fortsatt optimistiska medan hushållen är dystra</vt:lpstr>
      <vt:lpstr>KPIF-inflationen  </vt:lpstr>
      <vt:lpstr>Bidrag till inflationen i euroområdet</vt:lpstr>
      <vt:lpstr>Styrräntorna höjs i både USA och euroområdet </vt:lpstr>
      <vt:lpstr>PowerPoint-presentation</vt:lpstr>
      <vt:lpstr>Global varuhandel och industriproduktion på höga nivåer </vt:lpstr>
      <vt:lpstr>BNP-tillväxten i omvärlden mattas av</vt:lpstr>
      <vt:lpstr>Industrins omdöme om exportorderstocken </vt:lpstr>
      <vt:lpstr>Dystra hushåll trots låg risk för arbetslöshet  </vt:lpstr>
      <vt:lpstr>Hushållens egen ekonomi om 12 månader </vt:lpstr>
      <vt:lpstr>PowerPoint-presentation</vt:lpstr>
      <vt:lpstr>Offentlig konsumtion dämpas i år </vt:lpstr>
      <vt:lpstr>PowerPoint-presentation</vt:lpstr>
      <vt:lpstr>Tillväxten i BNP växlar ner i år och nästa år</vt:lpstr>
      <vt:lpstr>Anställningsplaner </vt:lpstr>
      <vt:lpstr>Sysselsatta och arbetade timmar </vt:lpstr>
      <vt:lpstr>Reallön </vt:lpstr>
      <vt:lpstr>Reporäntan höjs igen i juli</vt:lpstr>
      <vt:lpstr>Betydande risker till prognosen</vt:lpstr>
      <vt:lpstr>Prognosen i sammandrag</vt:lpstr>
      <vt:lpstr>Skyhög inflation för in svensk ekonomi i en lågkonjunktur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KONJUNKTURINSTITUTET</dc:title>
  <dc:creator>Rosmarie Andersson</dc:creator>
  <cp:lastModifiedBy>Rosmarie Andersson</cp:lastModifiedBy>
  <cp:revision>43</cp:revision>
  <cp:lastPrinted>2022-03-29T10:12:03Z</cp:lastPrinted>
  <dcterms:created xsi:type="dcterms:W3CDTF">2022-03-28T06:49:06Z</dcterms:created>
  <dcterms:modified xsi:type="dcterms:W3CDTF">2022-06-20T14:47:37Z</dcterms:modified>
</cp:coreProperties>
</file>