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6" r:id="rId14"/>
    <p:sldId id="295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56" y="-68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4921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Påbörjade lägenheter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3614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myndigheters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priser,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7720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fasta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41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disponibel inkomst,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148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Hushållsbarometerns mikro- och makroindex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35135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057805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 av tjänster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Miljarder kronor, fasta priser respektive 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389339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– KIX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0518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 för tillverkningsindustrin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månadsvärden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8253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2003=100, fasta priser,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998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BNP-tillväxten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 fontScale="92500"/>
          </a:bodyPr>
          <a:lstStyle/>
          <a:p>
            <a:r>
              <a:rPr lang="sv-SE" dirty="0" smtClean="0"/>
              <a:t>Index medelvärde=100, månadsvärden respektive årlig procentuell förändring, kalenderkorrigerade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900247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Konfidensindikatorer för tjänstebranscher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8389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3988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 fontScale="92500"/>
          </a:bodyPr>
          <a:lstStyle/>
          <a:p>
            <a:r>
              <a:rPr lang="sv-SE" dirty="0" smtClean="0"/>
              <a:t>Förädlingsvärde per timme, fasta priser, kalenderkorrigerade värden. Nivå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8403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Miljoner personer respektive procentuell förändring,</a:t>
            </a:r>
            <a:br>
              <a:rPr lang="sv-SE" dirty="0" smtClean="0"/>
            </a:br>
            <a:r>
              <a:rPr lang="sv-SE" dirty="0" smtClean="0"/>
              <a:t>säsongsrensade månads-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715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Lediga jobb och varsel om uppsägning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Tusental, säsongsrensade kvartalsvärden respektive månadsvärden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212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 och modellprognos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4074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Andel sysselsatta i procent av befolkningen 15–74 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406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Arbetskraftsdeltagande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15−74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156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Genomsnittlig tid i 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Veckor,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0415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 respektive potentiell arbetskraft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156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Miljoner personer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8453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kapacitetsutnyttjande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3667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och bristtal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Nettotal, säsongsrensade kvartalsvärden, normaliserade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6872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Rekryteringstid i privat sektor och arbetslöshet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Genomsnittlig rekryteringstid i månader respektive 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0546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arbetsmarknadsgap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4483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Arbetsmarknadsgap och timlön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</a:t>
            </a:r>
          </a:p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4747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Timlön i näringsliv, kommunal sektor och statlig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2345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Centrala löneavtal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5604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Enhetsarbetskostnad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553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Lönsamheten i tillverkningsindustrin, handeln och privata tjänstenäringar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Nettotal, säsongsrensade månadsvärden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2739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Företagens konkurrenssituation, tillverkningsindustrin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40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8964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03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Företagens prisförväntningar på tre månaders sikt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Nettotal, månadsvärden, 3-månaders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5638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9803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Energipriser, bidrag till KPI-inflation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97333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Hushållens inflationsförväntningar på ett års sikt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Medelvärde i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95127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Exportorderingång i 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2005=100, fasta priser,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90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Exportorderingång i 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Diffusionsindex respektive 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517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Svensk exportmarknad i OECD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325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investeringar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52628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kronor, fasta priser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5909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422</Words>
  <Application>Microsoft Office PowerPoint</Application>
  <PresentationFormat>A4 (210 x 297 mm)</PresentationFormat>
  <Paragraphs>92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44</vt:i4>
      </vt:variant>
    </vt:vector>
  </HeadingPairs>
  <TitlesOfParts>
    <vt:vector size="45" baseType="lpstr">
      <vt:lpstr>Office-tema</vt:lpstr>
      <vt:lpstr>BNP</vt:lpstr>
      <vt:lpstr>Barometerindikatorn och BNP-tillväxten</vt:lpstr>
      <vt:lpstr>Sysselsättning</vt:lpstr>
      <vt:lpstr>Export</vt:lpstr>
      <vt:lpstr>Exportorderingång i industrin</vt:lpstr>
      <vt:lpstr>Exportorderingång i industrin</vt:lpstr>
      <vt:lpstr>Svensk exportmarknad i OECD</vt:lpstr>
      <vt:lpstr>Industrins investeringar</vt:lpstr>
      <vt:lpstr>Bostadsinvesteringar</vt:lpstr>
      <vt:lpstr>Påbörjade lägenheter</vt:lpstr>
      <vt:lpstr>Offentliga myndigheters investeringar</vt:lpstr>
      <vt:lpstr>Hushållens konsumtionsutgifter</vt:lpstr>
      <vt:lpstr>Hushållens sparande</vt:lpstr>
      <vt:lpstr>Hushållsbarometerns mikro- och makroindex</vt:lpstr>
      <vt:lpstr>Offentliga konsumtionsutgifter</vt:lpstr>
      <vt:lpstr>Import av tjänster</vt:lpstr>
      <vt:lpstr>Kronans effektiva växelkurs – KIX </vt:lpstr>
      <vt:lpstr>Konfidensindikator för tillverkningsindustrin</vt:lpstr>
      <vt:lpstr>Produktion i näringslivet</vt:lpstr>
      <vt:lpstr>Konfidensindikatorer för tjänstebranscher</vt:lpstr>
      <vt:lpstr>Anställningsplaner i näringslivet</vt:lpstr>
      <vt:lpstr>Produktivitet i näringslivet</vt:lpstr>
      <vt:lpstr>Sysselsättning</vt:lpstr>
      <vt:lpstr>Lediga jobb och varsel om uppsägning</vt:lpstr>
      <vt:lpstr>Sysselsättning och modellprognos</vt:lpstr>
      <vt:lpstr>Sysselsättningsgrad</vt:lpstr>
      <vt:lpstr>Arbetskraftsdeltagande</vt:lpstr>
      <vt:lpstr>Genomsnittlig tid i arbetslöshet</vt:lpstr>
      <vt:lpstr>Arbetslöshet</vt:lpstr>
      <vt:lpstr>Industrins kapacitetsutnyttjande</vt:lpstr>
      <vt:lpstr>Anställningsplaner och bristtal i näringslivet</vt:lpstr>
      <vt:lpstr>Rekryteringstid i privat sektor och arbetslöshet</vt:lpstr>
      <vt:lpstr>BNP-gap och arbetsmarknadsgap</vt:lpstr>
      <vt:lpstr>Arbetsmarknadsgap och timlön i näringslivet</vt:lpstr>
      <vt:lpstr>Timlön i näringsliv, kommunal sektor och statlig sektor</vt:lpstr>
      <vt:lpstr>Centrala löneavtal i hela ekonomin</vt:lpstr>
      <vt:lpstr>Enhetsarbetskostnad i näringslivet</vt:lpstr>
      <vt:lpstr>Lönsamheten i tillverkningsindustrin, handeln och privata tjänstenäringar</vt:lpstr>
      <vt:lpstr>Företagens konkurrenssituation, tillverkningsindustrin</vt:lpstr>
      <vt:lpstr>Konsumentpriser</vt:lpstr>
      <vt:lpstr>Företagens prisförväntningar på tre månaders sikt</vt:lpstr>
      <vt:lpstr>Inflationsförväntningar</vt:lpstr>
      <vt:lpstr>Energipriser, bidrag till KPI-inflation</vt:lpstr>
      <vt:lpstr>Hushållens inflationsförväntningar på ett års sikt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45</cp:revision>
  <dcterms:created xsi:type="dcterms:W3CDTF">2013-02-22T10:31:08Z</dcterms:created>
  <dcterms:modified xsi:type="dcterms:W3CDTF">2015-06-16T07:38:03Z</dcterms:modified>
</cp:coreProperties>
</file>