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413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 i procent av BNP föregående kvartal, säsongsrensade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8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Bostadsinvesteringar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95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Folkökning och nybyggnation av bostäder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Tusental personer respektive lägenheter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06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32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091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7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594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och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96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2003=100,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10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i olika branscher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99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Produktion, arbetade timmar och produktivitet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35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676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933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personer respektive procentuell förändring,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619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Lediga jobb och varsel om uppsägning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tusental, säsongsrensade kvartals- respektive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004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440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Procentav befolkningen 15−74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72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15−74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811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4862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424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731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bland inrikes och utrikes födda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35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Miljoner personer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9588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54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Indikatorer över resursutnyttjandet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Säsongsrensade kvartalsvärden, normaliserade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131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Brist på arbetskraft i olika delar av näringslivet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Andel ja-svar,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244704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med rekryteringsproblem, halvårsvärden,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191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Centrala avtal och timlön för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711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</a:t>
            </a:r>
          </a:p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065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och arbetskostnad per timme enligt nationalräkenskaperna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887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Arbetsgivaravgifter i näringslivet uppdelade efter lagstadgade och avtalade avgifter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lönesumman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153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290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22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387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635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Importpriser för konsumtionsvaror och växelkurs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0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Energipriser, direkt bidrag till KPI-inflation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993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Lönsamhetsomdöme i handeln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004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Företagens inflationsförväntningar på ett års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323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 på råolja och drivmedel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Kronor per liter,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813626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Spot- och terminspriser på 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Öre per kWh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38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55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Hushållsbarometerns mikro- och makroindex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56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2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BNP, löpande priser respektive procentuell förändring, fasta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9267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myndigheters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80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446</Words>
  <Application>Microsoft Office PowerPoint</Application>
  <PresentationFormat>A4 (210 x 297 mm)</PresentationFormat>
  <Paragraphs>97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46</vt:i4>
      </vt:variant>
    </vt:vector>
  </HeadingPairs>
  <TitlesOfParts>
    <vt:vector size="47" baseType="lpstr">
      <vt:lpstr>Office-tema</vt:lpstr>
      <vt:lpstr>BNP och efterfrågan</vt:lpstr>
      <vt:lpstr>Barometerindikatorn och BNP</vt:lpstr>
      <vt:lpstr>Befolkning</vt:lpstr>
      <vt:lpstr>BNP</vt:lpstr>
      <vt:lpstr>Hushållens konsumtion, real disponibel inkomst och sparkvot </vt:lpstr>
      <vt:lpstr>Hushållsbarometerns mikro- och makroindex</vt:lpstr>
      <vt:lpstr>Hushållens konsumtionsutgifter</vt:lpstr>
      <vt:lpstr>Offentliga konsumtionsutgifter</vt:lpstr>
      <vt:lpstr>Offentliga myndigheters investeringar</vt:lpstr>
      <vt:lpstr>Bostadsinvesteringar</vt:lpstr>
      <vt:lpstr>Folkökning och nybyggnation av bostäder</vt:lpstr>
      <vt:lpstr>Industrins investeringar</vt:lpstr>
      <vt:lpstr>Investeringar</vt:lpstr>
      <vt:lpstr>Export</vt:lpstr>
      <vt:lpstr>Svensk exportmarknad</vt:lpstr>
      <vt:lpstr>Import och efterfrågan</vt:lpstr>
      <vt:lpstr>Produktion i näringslivet</vt:lpstr>
      <vt:lpstr>Konfidensindikatorer i olika branscher</vt:lpstr>
      <vt:lpstr>Produktion, arbetade timmar och produktivitet i näringslivet</vt:lpstr>
      <vt:lpstr>Anställningsplaner i näringslivet</vt:lpstr>
      <vt:lpstr>Sysselsättning</vt:lpstr>
      <vt:lpstr>Lediga jobb och varsel om uppsägning</vt:lpstr>
      <vt:lpstr>Bidrag till sysselsättningstillväxten </vt:lpstr>
      <vt:lpstr>Sysselsättningsgrad</vt:lpstr>
      <vt:lpstr>Arbetskraftsdeltagande</vt:lpstr>
      <vt:lpstr>Arbetskraft </vt:lpstr>
      <vt:lpstr>Asylsökande</vt:lpstr>
      <vt:lpstr>Arbetslöshet och jämviktsarbetslöshet</vt:lpstr>
      <vt:lpstr>Arbetslöshet bland inrikes och utrikes födda</vt:lpstr>
      <vt:lpstr>BNP-gap och arbetsmarknadsgap</vt:lpstr>
      <vt:lpstr>Indikatorer över resursutnyttjandet i näringslivet</vt:lpstr>
      <vt:lpstr>Brist på arbetskraft i olika delar av näringslivet</vt:lpstr>
      <vt:lpstr>Brist på arbetskraft</vt:lpstr>
      <vt:lpstr>Centrala avtal och timlön för hela ekonomin</vt:lpstr>
      <vt:lpstr>Arbetsmarknadsgap och timlön i näringslivet</vt:lpstr>
      <vt:lpstr>Timlön och arbetskostnad per timme enligt nationalräkenskaperna</vt:lpstr>
      <vt:lpstr>Arbetsgivaravgifter i näringslivet uppdelade efter lagstadgade och avtalade avgifter</vt:lpstr>
      <vt:lpstr>Enhetsarbetskostnad i näringslivet</vt:lpstr>
      <vt:lpstr>Lönsamhet i näringslivet</vt:lpstr>
      <vt:lpstr>Konsumentpriser</vt:lpstr>
      <vt:lpstr>Importpriser för konsumtionsvaror och växelkurs</vt:lpstr>
      <vt:lpstr>Energipriser, direkt bidrag till KPI-inflation</vt:lpstr>
      <vt:lpstr>Lönsamhetsomdöme i handeln</vt:lpstr>
      <vt:lpstr>Företagens inflationsförväntningar på ett års sikt</vt:lpstr>
      <vt:lpstr>Pris på råolja och drivmedel</vt:lpstr>
      <vt:lpstr>Spot- och terminspriser på 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45</cp:revision>
  <dcterms:created xsi:type="dcterms:W3CDTF">2013-02-22T10:31:08Z</dcterms:created>
  <dcterms:modified xsi:type="dcterms:W3CDTF">2016-03-22T08:35:49Z</dcterms:modified>
</cp:coreProperties>
</file>