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0" r:id="rId2"/>
    <p:sldId id="360" r:id="rId3"/>
    <p:sldId id="261" r:id="rId4"/>
    <p:sldId id="263" r:id="rId5"/>
    <p:sldId id="266" r:id="rId6"/>
    <p:sldId id="311" r:id="rId7"/>
    <p:sldId id="312" r:id="rId8"/>
    <p:sldId id="313" r:id="rId9"/>
    <p:sldId id="314" r:id="rId10"/>
    <p:sldId id="315" r:id="rId11"/>
    <p:sldId id="317" r:id="rId12"/>
    <p:sldId id="354" r:id="rId13"/>
    <p:sldId id="309" r:id="rId14"/>
    <p:sldId id="294" r:id="rId15"/>
    <p:sldId id="318" r:id="rId16"/>
    <p:sldId id="320" r:id="rId17"/>
    <p:sldId id="319" r:id="rId18"/>
    <p:sldId id="321" r:id="rId19"/>
    <p:sldId id="355" r:id="rId20"/>
    <p:sldId id="324" r:id="rId21"/>
    <p:sldId id="326" r:id="rId22"/>
    <p:sldId id="340" r:id="rId23"/>
    <p:sldId id="356" r:id="rId24"/>
    <p:sldId id="339" r:id="rId25"/>
    <p:sldId id="358" r:id="rId26"/>
    <p:sldId id="353" r:id="rId27"/>
    <p:sldId id="352" r:id="rId28"/>
    <p:sldId id="327" r:id="rId29"/>
    <p:sldId id="346" r:id="rId30"/>
    <p:sldId id="328" r:id="rId31"/>
    <p:sldId id="329" r:id="rId32"/>
    <p:sldId id="330" r:id="rId33"/>
    <p:sldId id="331" r:id="rId34"/>
    <p:sldId id="345" r:id="rId35"/>
    <p:sldId id="333" r:id="rId36"/>
    <p:sldId id="357" r:id="rId37"/>
    <p:sldId id="347" r:id="rId38"/>
    <p:sldId id="348" r:id="rId39"/>
    <p:sldId id="361" r:id="rId40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4D1"/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72" autoAdjust="0"/>
  </p:normalViewPr>
  <p:slideViewPr>
    <p:cSldViewPr showGuides="1">
      <p:cViewPr>
        <p:scale>
          <a:sx n="90" d="100"/>
          <a:sy n="90" d="100"/>
        </p:scale>
        <p:origin x="-1998" y="-62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73E6-6F51-4750-A835-FB843F6DFB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6541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B3D0-A1B6-4D57-982D-626D12C701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9970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59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87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sv-SE" dirty="0" smtClean="0"/>
          </a:p>
          <a:p>
            <a:pPr marL="171450" indent="-171450">
              <a:buFont typeface="Arial" charset="0"/>
              <a:buChar char="•"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875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77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452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56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48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endParaRPr lang="en-US" baseline="0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591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59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621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929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16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16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740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2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392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013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892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717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50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346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558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981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502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07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771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518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9373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937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412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62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64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03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26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81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85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86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Göran Hjelm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20 december 2016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december 2016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2433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/>
              <a:t>USA når konjunkturell balans 2018,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euroområdet </a:t>
            </a:r>
            <a:r>
              <a:rPr lang="sv-SE" dirty="0"/>
              <a:t>först </a:t>
            </a:r>
            <a:r>
              <a:rPr lang="sv-SE" dirty="0" smtClean="0"/>
              <a:t>2020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5" y="1844825"/>
            <a:ext cx="7259087" cy="453650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04528" y="1268760"/>
            <a:ext cx="6860995" cy="791617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BNP-gap</a:t>
            </a:r>
            <a:r>
              <a:rPr lang="sv-SE" sz="1600" dirty="0" smtClean="0"/>
              <a:t> </a:t>
            </a:r>
            <a:br>
              <a:rPr lang="sv-SE" sz="1600" dirty="0" smtClean="0"/>
            </a:br>
            <a:r>
              <a:rPr lang="sv-SE" sz="1600" dirty="0" smtClean="0"/>
              <a:t>Procent av potentiell BNP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863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/>
              <a:t>Tillväxtekonomierna bidrar </a:t>
            </a:r>
            <a:r>
              <a:rPr lang="sv-SE" dirty="0" smtClean="0"/>
              <a:t>till ökad </a:t>
            </a:r>
            <a:br>
              <a:rPr lang="sv-SE" dirty="0" smtClean="0"/>
            </a:br>
            <a:r>
              <a:rPr lang="sv-SE" dirty="0" smtClean="0"/>
              <a:t>tillväxttakt </a:t>
            </a:r>
            <a:r>
              <a:rPr lang="sv-SE" dirty="0"/>
              <a:t>i världen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060848"/>
            <a:ext cx="6963294" cy="4351651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48544" y="1125215"/>
            <a:ext cx="6860995" cy="647601"/>
          </a:xfrm>
        </p:spPr>
        <p:txBody>
          <a:bodyPr>
            <a:noAutofit/>
          </a:bodyPr>
          <a:lstStyle/>
          <a:p>
            <a:endParaRPr lang="sv-SE" sz="1600" dirty="0" smtClean="0"/>
          </a:p>
          <a:p>
            <a:r>
              <a:rPr lang="sv-SE" sz="1600" b="1" dirty="0" smtClean="0"/>
              <a:t>BNP</a:t>
            </a:r>
            <a:r>
              <a:rPr lang="sv-SE" sz="1600" dirty="0" smtClean="0"/>
              <a:t> </a:t>
            </a:r>
            <a:br>
              <a:rPr lang="sv-SE" sz="1600" dirty="0" smtClean="0"/>
            </a:br>
            <a:r>
              <a:rPr lang="sv-SE" sz="1600" dirty="0" smtClean="0"/>
              <a:t>Procentuell förändring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7099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Men i ett historiskt perspektiv växer svensk exportmarknad i långsam takt</a:t>
            </a:r>
            <a:endParaRPr lang="sv-SE" dirty="0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92560" y="1484784"/>
            <a:ext cx="7056784" cy="576387"/>
          </a:xfrm>
        </p:spPr>
        <p:txBody>
          <a:bodyPr>
            <a:noAutofit/>
          </a:bodyPr>
          <a:lstStyle/>
          <a:p>
            <a:r>
              <a:rPr lang="sv-SE" sz="1600" b="1" dirty="0" smtClean="0"/>
              <a:t>Svensk export och svensk exportmarknad</a:t>
            </a:r>
          </a:p>
          <a:p>
            <a:r>
              <a:rPr lang="sv-SE" sz="1600" dirty="0" smtClean="0"/>
              <a:t>Procentuell förändring, kalenderkorrigerade värden</a:t>
            </a:r>
            <a:endParaRPr lang="sv-SE" sz="1600" dirty="0"/>
          </a:p>
        </p:txBody>
      </p:sp>
      <p:pic>
        <p:nvPicPr>
          <p:cNvPr id="10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132856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418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92031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Osäkerheter i den internationella prognosen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4"/>
          </p:nvPr>
        </p:nvSpPr>
        <p:spPr>
          <a:xfrm>
            <a:off x="272480" y="1052736"/>
            <a:ext cx="6860995" cy="31693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Stor</a:t>
            </a:r>
            <a:r>
              <a:rPr lang="en-US" sz="1600" dirty="0" smtClean="0"/>
              <a:t> </a:t>
            </a:r>
            <a:r>
              <a:rPr lang="en-US" sz="1600" dirty="0" err="1" smtClean="0"/>
              <a:t>osäkerhet</a:t>
            </a:r>
            <a:r>
              <a:rPr lang="en-US" sz="1600" dirty="0" smtClean="0"/>
              <a:t> </a:t>
            </a:r>
            <a:r>
              <a:rPr lang="en-US" sz="1600" dirty="0" err="1" smtClean="0"/>
              <a:t>om</a:t>
            </a:r>
            <a:r>
              <a:rPr lang="en-US" sz="1600" dirty="0" smtClean="0"/>
              <a:t> </a:t>
            </a:r>
            <a:r>
              <a:rPr lang="en-US" sz="1600" dirty="0" err="1" smtClean="0"/>
              <a:t>utvecklingen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USA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Europasamarbetet</a:t>
            </a:r>
            <a:r>
              <a:rPr lang="en-US" sz="1600" dirty="0" smtClean="0"/>
              <a:t> under press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Hårdlandning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smtClean="0"/>
              <a:t>Kina (</a:t>
            </a:r>
            <a:r>
              <a:rPr lang="en-US" sz="1600" dirty="0" err="1" smtClean="0"/>
              <a:t>oförändrad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/>
              <a:t>Höga</a:t>
            </a:r>
            <a:r>
              <a:rPr lang="en-US" sz="1600" dirty="0"/>
              <a:t> </a:t>
            </a:r>
            <a:r>
              <a:rPr lang="en-US" sz="1600" dirty="0" err="1" smtClean="0"/>
              <a:t>tillgångspriser</a:t>
            </a:r>
            <a:r>
              <a:rPr lang="en-US" sz="1600" dirty="0"/>
              <a:t> (</a:t>
            </a:r>
            <a:r>
              <a:rPr lang="en-US" sz="1600" dirty="0" err="1"/>
              <a:t>oförändrad</a:t>
            </a:r>
            <a:r>
              <a:rPr lang="en-US" sz="16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4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48744" y="3140968"/>
            <a:ext cx="4608511" cy="418058"/>
          </a:xfrm>
        </p:spPr>
        <p:txBody>
          <a:bodyPr>
            <a:noAutofit/>
          </a:bodyPr>
          <a:lstStyle/>
          <a:p>
            <a:r>
              <a:rPr lang="sv-SE" sz="2400" dirty="0" smtClean="0"/>
              <a:t>Konjunkturen i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4992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Barometern </a:t>
            </a:r>
            <a:r>
              <a:rPr lang="sv-SE" dirty="0" smtClean="0"/>
              <a:t>indikerar att efterfrågan är högre än normalt i samtliga branschaggregat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2" y="1885661"/>
            <a:ext cx="7193742" cy="4495667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04528" y="1052736"/>
            <a:ext cx="6860995" cy="1079649"/>
          </a:xfrm>
        </p:spPr>
        <p:txBody>
          <a:bodyPr>
            <a:noAutofit/>
          </a:bodyPr>
          <a:lstStyle/>
          <a:p>
            <a:endParaRPr lang="sv-SE" sz="1600" dirty="0" smtClean="0"/>
          </a:p>
          <a:p>
            <a:r>
              <a:rPr lang="sv-SE" sz="1600" b="1" dirty="0" smtClean="0"/>
              <a:t>Efterfrågeläget, nulägesomdöme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Standardiserade avvikelser, säsongsrensade kvartalsvärden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2677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4" y="2132856"/>
            <a:ext cx="7078518" cy="442365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76536" y="1052736"/>
            <a:ext cx="7200800" cy="1224136"/>
          </a:xfrm>
        </p:spPr>
        <p:txBody>
          <a:bodyPr>
            <a:noAutofit/>
          </a:bodyPr>
          <a:lstStyle/>
          <a:p>
            <a:endParaRPr lang="sv-SE" sz="1600" dirty="0" smtClean="0"/>
          </a:p>
          <a:p>
            <a:r>
              <a:rPr lang="sv-SE" sz="1600" b="1" dirty="0" smtClean="0"/>
              <a:t>Andel arbetsställen som högst kan öka produktionen </a:t>
            </a:r>
            <a:br>
              <a:rPr lang="sv-SE" sz="1600" b="1" dirty="0" smtClean="0"/>
            </a:br>
            <a:r>
              <a:rPr lang="sv-SE" sz="1600" b="1" dirty="0" smtClean="0"/>
              <a:t>med 10 procent utan att nyrekrytera </a:t>
            </a:r>
            <a:br>
              <a:rPr lang="sv-SE" sz="1600" b="1" dirty="0" smtClean="0"/>
            </a:br>
            <a:r>
              <a:rPr lang="sv-SE" sz="1600" dirty="0" smtClean="0"/>
              <a:t>Procent, halvårsvärden</a:t>
            </a:r>
            <a:endParaRPr lang="sv-SE" sz="1600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848302" cy="706090"/>
          </a:xfrm>
        </p:spPr>
        <p:txBody>
          <a:bodyPr>
            <a:noAutofit/>
          </a:bodyPr>
          <a:lstStyle/>
          <a:p>
            <a:r>
              <a:rPr lang="sv-SE" dirty="0" smtClean="0"/>
              <a:t>Högt resursutnyttjande inom företagen signalerar utbudsbegränsningar och ett högt </a:t>
            </a:r>
            <a:r>
              <a:rPr lang="sv-SE" dirty="0"/>
              <a:t>resursutnyttjande </a:t>
            </a:r>
          </a:p>
        </p:txBody>
      </p:sp>
    </p:spTree>
    <p:extLst>
      <p:ext uri="{BB962C8B-B14F-4D97-AF65-F5344CB8AC3E}">
        <p14:creationId xmlns:p14="http://schemas.microsoft.com/office/powerpoint/2010/main" val="34097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776294" cy="706090"/>
          </a:xfrm>
        </p:spPr>
        <p:txBody>
          <a:bodyPr>
            <a:noAutofit/>
          </a:bodyPr>
          <a:lstStyle/>
          <a:p>
            <a:r>
              <a:rPr lang="sv-SE" dirty="0" smtClean="0"/>
              <a:t>Brist på efterfrågad kompetens signalerar också utbudsbegränsningar och ett högt resursutnyttjande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3" y="1988840"/>
            <a:ext cx="7259089" cy="4536505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2520" y="1125215"/>
            <a:ext cx="7488263" cy="1079649"/>
          </a:xfrm>
        </p:spPr>
        <p:txBody>
          <a:bodyPr>
            <a:noAutofit/>
          </a:bodyPr>
          <a:lstStyle/>
          <a:p>
            <a:endParaRPr lang="sv-SE" sz="1600" dirty="0" smtClean="0"/>
          </a:p>
          <a:p>
            <a:r>
              <a:rPr lang="sv-SE" sz="1600" b="1" dirty="0" smtClean="0"/>
              <a:t>Brist på efterfrågad kompetens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Andel arbetsställen med rekryteringsproblem, procent, halvårsvärden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64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/>
              <a:t>Dagens Konjunkturbarometer </a:t>
            </a:r>
            <a:r>
              <a:rPr lang="sv-SE" dirty="0" smtClean="0"/>
              <a:t>indikerar att </a:t>
            </a:r>
            <a:r>
              <a:rPr lang="sv-SE" dirty="0"/>
              <a:t>högkonjunkturen förstärks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132857"/>
            <a:ext cx="7028640" cy="4392488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48544" y="1268760"/>
            <a:ext cx="6860995" cy="863625"/>
          </a:xfrm>
        </p:spPr>
        <p:txBody>
          <a:bodyPr>
            <a:noAutofit/>
          </a:bodyPr>
          <a:lstStyle/>
          <a:p>
            <a:r>
              <a:rPr lang="sv-SE" sz="1600" b="1" dirty="0" smtClean="0"/>
              <a:t>Barometerindikatorn och BNP</a:t>
            </a:r>
          </a:p>
          <a:p>
            <a:r>
              <a:rPr lang="sv-SE" sz="1600" dirty="0" smtClean="0"/>
              <a:t>Index medelvärde=100, månadsvärden respektive </a:t>
            </a:r>
            <a:br>
              <a:rPr lang="sv-SE" sz="1600" dirty="0" smtClean="0"/>
            </a:br>
            <a:r>
              <a:rPr lang="sv-SE" sz="1600" dirty="0" smtClean="0"/>
              <a:t>procentuell förändring, säsongsrensade kvartalsvärden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95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 och samtliga branschaggregat bidrar till att Barometerindikatorn är högre än normalt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844823"/>
            <a:ext cx="3312368" cy="395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1844823"/>
            <a:ext cx="2979029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273504" cy="477408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Fortsatt stabil internationell konjunkturuppgång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men betydande politisk osäkerhet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Högkonjunkturen i Sverige förstärks</a:t>
            </a:r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u</a:t>
            </a:r>
            <a:r>
              <a:rPr lang="sv-SE" dirty="0" smtClean="0"/>
              <a:t>ppgång hotas av tilltagande brist på efterfrågad kompetens</a:t>
            </a:r>
          </a:p>
          <a:p>
            <a:endParaRPr lang="sv-SE" dirty="0"/>
          </a:p>
          <a:p>
            <a:r>
              <a:rPr lang="sv-SE" dirty="0" smtClean="0"/>
              <a:t>Låga löneökningar trots fallande arbetslöshet 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Riksbanken tvingas förlita sig på svag växelkurs men    misslyckas nå målet under sin prognoshorisont </a:t>
            </a:r>
          </a:p>
          <a:p>
            <a:endParaRPr lang="sv-SE" dirty="0"/>
          </a:p>
          <a:p>
            <a:r>
              <a:rPr lang="sv-SE" dirty="0" smtClean="0"/>
              <a:t>Överskott i de offentliga finanserna</a:t>
            </a:r>
          </a:p>
          <a:p>
            <a:endParaRPr lang="sv-SE" dirty="0" smtClean="0"/>
          </a:p>
          <a:p>
            <a:pPr lvl="1"/>
            <a:r>
              <a:rPr lang="sv-SE" dirty="0"/>
              <a:t>m</a:t>
            </a:r>
            <a:r>
              <a:rPr lang="sv-SE" dirty="0" smtClean="0"/>
              <a:t>en inget utrymme för ofinansierade reformer i nästa budget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24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/>
              <a:t>Export och hushållens konsumtion tar över som </a:t>
            </a:r>
            <a:r>
              <a:rPr lang="sv-SE" dirty="0" smtClean="0"/>
              <a:t>drivkrafter för BNP-tillväxten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4" y="2029677"/>
            <a:ext cx="7078518" cy="442365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552" y="1125215"/>
            <a:ext cx="6860995" cy="863625"/>
          </a:xfrm>
        </p:spPr>
        <p:txBody>
          <a:bodyPr>
            <a:noAutofit/>
          </a:bodyPr>
          <a:lstStyle/>
          <a:p>
            <a:endParaRPr lang="sv-SE" sz="1600" dirty="0" smtClean="0"/>
          </a:p>
          <a:p>
            <a:r>
              <a:rPr lang="sv-SE" sz="1600" b="1" dirty="0" smtClean="0"/>
              <a:t>Importjusterat bidrag till BNP-tillväxten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Förändring i procent av BNP föregående år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5286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Konjunkturell nedgång i investeringstillväxten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9" y="1484784"/>
            <a:ext cx="7769860" cy="4855707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48544" y="908720"/>
            <a:ext cx="6984207" cy="719609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Fasta bruttoinvesteringar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Procentuell förändring, fasta priser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266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Även tillväxten i offentlig konsumtion växlar ned</a:t>
            </a:r>
            <a:endParaRPr lang="sv-SE" dirty="0"/>
          </a:p>
        </p:txBody>
      </p:sp>
      <p:pic>
        <p:nvPicPr>
          <p:cNvPr id="9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0" y="1772816"/>
            <a:ext cx="7308966" cy="4567675"/>
          </a:xfrm>
        </p:spPr>
      </p:pic>
      <p:sp>
        <p:nvSpPr>
          <p:cNvPr id="10" name="Rubrik 1"/>
          <p:cNvSpPr txBox="1">
            <a:spLocks/>
          </p:cNvSpPr>
          <p:nvPr/>
        </p:nvSpPr>
        <p:spPr>
          <a:xfrm>
            <a:off x="900317" y="1196752"/>
            <a:ext cx="6860995" cy="418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smtClean="0"/>
              <a:t>Offentlig konsumtion </a:t>
            </a:r>
            <a:br>
              <a:rPr lang="sv-SE" sz="1600" dirty="0" smtClean="0"/>
            </a:br>
            <a:r>
              <a:rPr lang="sv-SE" sz="1600" b="0" dirty="0" smtClean="0"/>
              <a:t>Procentuell </a:t>
            </a:r>
            <a:r>
              <a:rPr lang="sv-SE" sz="1600" b="0" dirty="0"/>
              <a:t>förändring, kalenderkorrigerade värden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014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333" y="1138734"/>
            <a:ext cx="6860995" cy="77809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Befolkningen i olika </a:t>
            </a:r>
            <a:r>
              <a:rPr lang="sv-SE" dirty="0"/>
              <a:t>åldersgrupper</a:t>
            </a:r>
            <a:br>
              <a:rPr lang="sv-SE" dirty="0"/>
            </a:br>
            <a:r>
              <a:rPr lang="sv-SE" b="0" dirty="0"/>
              <a:t>Procentuell förändring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4" y="1628800"/>
            <a:ext cx="7835207" cy="4896545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73050" y="274638"/>
            <a:ext cx="6860995" cy="418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Hög tillväxt i antal unga och antal äldre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47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56656" y="2852936"/>
            <a:ext cx="6860995" cy="418058"/>
          </a:xfrm>
        </p:spPr>
        <p:txBody>
          <a:bodyPr>
            <a:noAutofit/>
          </a:bodyPr>
          <a:lstStyle/>
          <a:p>
            <a:r>
              <a:rPr lang="sv-SE" sz="2400" dirty="0" smtClean="0"/>
              <a:t>Arbetsmarknad, </a:t>
            </a:r>
            <a:r>
              <a:rPr lang="sv-SE" sz="2400" dirty="0"/>
              <a:t>l</a:t>
            </a:r>
            <a:r>
              <a:rPr lang="sv-SE" sz="2400" dirty="0" smtClean="0"/>
              <a:t>öner och inflation</a:t>
            </a:r>
            <a:endParaRPr lang="sv-SE" sz="24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4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706090"/>
          </a:xfrm>
        </p:spPr>
        <p:txBody>
          <a:bodyPr>
            <a:normAutofit/>
          </a:bodyPr>
          <a:lstStyle/>
          <a:p>
            <a:r>
              <a:rPr lang="sv-SE" dirty="0"/>
              <a:t>Dagens Konjunkturbarometer pekar mot att </a:t>
            </a:r>
            <a:r>
              <a:rPr lang="sv-SE" dirty="0" smtClean="0"/>
              <a:t>sysselsättningstillväxten blir hög närmsta kvartalen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9" y="1844825"/>
            <a:ext cx="7374311" cy="4608512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92560" y="1125215"/>
            <a:ext cx="6860995" cy="935633"/>
          </a:xfrm>
        </p:spPr>
        <p:txBody>
          <a:bodyPr>
            <a:normAutofit/>
          </a:bodyPr>
          <a:lstStyle/>
          <a:p>
            <a:endParaRPr lang="sv-SE" sz="1600" dirty="0" smtClean="0"/>
          </a:p>
          <a:p>
            <a:r>
              <a:rPr lang="sv-SE" sz="1600" b="1" dirty="0" smtClean="0"/>
              <a:t>Anställningsplaner i näringslivet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Nettotal, säsongsrensade månadsvärden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161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0397" y="2074838"/>
            <a:ext cx="6860995" cy="418058"/>
          </a:xfrm>
        </p:spPr>
        <p:txBody>
          <a:bodyPr>
            <a:normAutofit fontScale="90000"/>
          </a:bodyPr>
          <a:lstStyle/>
          <a:p>
            <a:r>
              <a:rPr lang="sv-SE" sz="1600" dirty="0" smtClean="0"/>
              <a:t>Arbetslöshet bland inrikes och utrikes </a:t>
            </a:r>
            <a:r>
              <a:rPr lang="sv-SE" sz="1600" dirty="0"/>
              <a:t>födda</a:t>
            </a:r>
            <a:br>
              <a:rPr lang="sv-SE" sz="1600" dirty="0"/>
            </a:br>
            <a:r>
              <a:rPr lang="sv-SE" sz="1600" b="0" dirty="0"/>
              <a:t>Procent av arbetskraften, säsongsrensade kvartalsvärden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28" y="2708920"/>
            <a:ext cx="6502400" cy="4063619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73050" y="274638"/>
            <a:ext cx="7056214" cy="784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Arbetslöshet ger en för dyster bild av utrikes föddas utveckling på arbetsmarknaden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ruta 2"/>
              <p:cNvSpPr txBox="1"/>
              <p:nvPr/>
            </p:nvSpPr>
            <p:spPr>
              <a:xfrm>
                <a:off x="1728304" y="1059512"/>
                <a:ext cx="5384936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𝐴𝑟𝑏𝑒𝑡𝑠𝑙</m:t>
                      </m:r>
                      <m:r>
                        <a:rPr lang="sv-SE" b="0" i="1" smtClean="0">
                          <a:latin typeface="Cambria Math"/>
                        </a:rPr>
                        <m:t>ö</m:t>
                      </m:r>
                      <m:r>
                        <a:rPr lang="sv-SE" b="0" i="1" smtClean="0">
                          <a:latin typeface="Cambria Math"/>
                        </a:rPr>
                        <m:t>𝑠h𝑒𝑡</m:t>
                      </m:r>
                      <m:r>
                        <a:rPr lang="sv-SE" b="0" i="1" smtClean="0">
                          <a:latin typeface="Cambria Math"/>
                        </a:rPr>
                        <m:t> </m:t>
                      </m:r>
                      <m:r>
                        <a:rPr lang="sv-SE" b="0" i="1" smtClean="0">
                          <a:latin typeface="Cambria Math"/>
                        </a:rPr>
                        <m:t>𝑖</m:t>
                      </m:r>
                      <m:r>
                        <a:rPr lang="sv-SE" b="0" i="1" smtClean="0">
                          <a:latin typeface="Cambria Math"/>
                        </a:rPr>
                        <m:t> %=</m:t>
                      </m:r>
                      <m:f>
                        <m:f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/>
                            </a:rPr>
                            <m:t>𝐴𝑟𝑏𝑒𝑡𝑠𝑘𝑟𝑎𝑓𝑡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𝑆𝑦𝑠𝑠𝑒𝑙𝑠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ä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𝑡𝑡𝑛𝑖𝑛𝑔</m:t>
                          </m:r>
                        </m:num>
                        <m:den>
                          <m:r>
                            <a:rPr lang="sv-SE" b="0" i="1" smtClean="0">
                              <a:latin typeface="Cambria Math"/>
                            </a:rPr>
                            <m:t>𝐴𝑟𝑏𝑒𝑡𝑠𝑘𝑟𝑎𝑓𝑡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rut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04" y="1059512"/>
                <a:ext cx="5384936" cy="667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4528" y="1772816"/>
            <a:ext cx="6860995" cy="418058"/>
          </a:xfrm>
        </p:spPr>
        <p:txBody>
          <a:bodyPr>
            <a:normAutofit/>
          </a:bodyPr>
          <a:lstStyle/>
          <a:p>
            <a:r>
              <a:rPr lang="sv-SE" sz="1600" dirty="0" smtClean="0"/>
              <a:t>Arbetskraftsdeltagande</a:t>
            </a:r>
            <a:endParaRPr lang="sv-SE" sz="16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9" y="2276872"/>
            <a:ext cx="6840761" cy="427507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04528" y="2061319"/>
            <a:ext cx="7344816" cy="719609"/>
          </a:xfrm>
        </p:spPr>
        <p:txBody>
          <a:bodyPr>
            <a:normAutofit/>
          </a:bodyPr>
          <a:lstStyle/>
          <a:p>
            <a:r>
              <a:rPr lang="sv-SE" sz="1600" dirty="0" smtClean="0"/>
              <a:t>Procent av befolkningen 15–74 år, säsongsrensade kvartalsvärden</a:t>
            </a:r>
            <a:endParaRPr lang="sv-SE" sz="1600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273050" y="274638"/>
            <a:ext cx="7128222" cy="63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Deltagandet i arbetskraften har stigit </a:t>
            </a:r>
            <a:br>
              <a:rPr lang="sv-SE" dirty="0" smtClean="0"/>
            </a:br>
            <a:r>
              <a:rPr lang="sv-SE" dirty="0" smtClean="0"/>
              <a:t>trendmässigt och kraftigt bland utrikes födda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ruta 7"/>
              <p:cNvSpPr txBox="1"/>
              <p:nvPr/>
            </p:nvSpPr>
            <p:spPr>
              <a:xfrm>
                <a:off x="4376936" y="1124744"/>
                <a:ext cx="5384936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𝐴𝑟𝑏𝑒𝑡𝑠𝑙</m:t>
                      </m:r>
                      <m:r>
                        <a:rPr lang="sv-SE" b="0" i="1" smtClean="0">
                          <a:latin typeface="Cambria Math"/>
                        </a:rPr>
                        <m:t>ö</m:t>
                      </m:r>
                      <m:r>
                        <a:rPr lang="sv-SE" b="0" i="1" smtClean="0">
                          <a:latin typeface="Cambria Math"/>
                        </a:rPr>
                        <m:t>𝑠h𝑒𝑡</m:t>
                      </m:r>
                      <m:r>
                        <a:rPr lang="sv-SE" b="0" i="1" smtClean="0">
                          <a:latin typeface="Cambria Math"/>
                        </a:rPr>
                        <m:t> </m:t>
                      </m:r>
                      <m:r>
                        <a:rPr lang="sv-SE" b="0" i="1" smtClean="0">
                          <a:latin typeface="Cambria Math"/>
                        </a:rPr>
                        <m:t>𝑖</m:t>
                      </m:r>
                      <m:r>
                        <a:rPr lang="sv-SE" b="0" i="1" smtClean="0">
                          <a:latin typeface="Cambria Math"/>
                        </a:rPr>
                        <m:t> %=</m:t>
                      </m:r>
                      <m:f>
                        <m:f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/>
                            </a:rPr>
                            <m:t>𝐴𝑟𝑏𝑒𝑡𝑠𝑘𝑟𝑎𝑓𝑡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𝑆𝑦𝑠𝑠𝑒𝑙𝑠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ä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𝑡𝑡𝑛𝑖𝑛𝑔</m:t>
                          </m:r>
                        </m:num>
                        <m:den>
                          <m:r>
                            <a:rPr lang="sv-SE" b="0" i="1" smtClean="0">
                              <a:latin typeface="Cambria Math"/>
                            </a:rPr>
                            <m:t>𝐴𝑟𝑏𝑒𝑡𝑠𝑘𝑟𝑎𝑓𝑡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ruta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36" y="1124744"/>
                <a:ext cx="5384936" cy="667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353449"/>
            <a:ext cx="6840760" cy="427507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552" y="1916832"/>
            <a:ext cx="7560271" cy="719609"/>
          </a:xfrm>
        </p:spPr>
        <p:txBody>
          <a:bodyPr>
            <a:noAutofit/>
          </a:bodyPr>
          <a:lstStyle/>
          <a:p>
            <a:r>
              <a:rPr lang="sv-SE" sz="1600" b="1" dirty="0" smtClean="0"/>
              <a:t>Sysselsättningsgrad</a:t>
            </a:r>
            <a:r>
              <a:rPr lang="sv-SE" sz="1600" dirty="0" smtClean="0"/>
              <a:t> </a:t>
            </a:r>
            <a:br>
              <a:rPr lang="sv-SE" sz="1600" dirty="0" smtClean="0"/>
            </a:br>
            <a:r>
              <a:rPr lang="sv-SE" sz="1600" dirty="0" smtClean="0"/>
              <a:t>Procent av befolkningen 15−74 år, säsongsrensade kvartalsvärden</a:t>
            </a:r>
            <a:endParaRPr lang="sv-SE" sz="1600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273050" y="274638"/>
            <a:ext cx="7128222" cy="634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Sysselsättningsgraden har stigit ca 4 procentenheter sedan 2010 bland utrikes födda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ruta 4"/>
              <p:cNvSpPr txBox="1"/>
              <p:nvPr/>
            </p:nvSpPr>
            <p:spPr>
              <a:xfrm>
                <a:off x="4232920" y="1124744"/>
                <a:ext cx="5384936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𝐴𝑟𝑏𝑒𝑡𝑠𝑙</m:t>
                      </m:r>
                      <m:r>
                        <a:rPr lang="sv-SE" b="0" i="1" smtClean="0">
                          <a:latin typeface="Cambria Math"/>
                        </a:rPr>
                        <m:t>ö</m:t>
                      </m:r>
                      <m:r>
                        <a:rPr lang="sv-SE" b="0" i="1" smtClean="0">
                          <a:latin typeface="Cambria Math"/>
                        </a:rPr>
                        <m:t>𝑠h𝑒𝑡</m:t>
                      </m:r>
                      <m:r>
                        <a:rPr lang="sv-SE" b="0" i="1" smtClean="0">
                          <a:latin typeface="Cambria Math"/>
                        </a:rPr>
                        <m:t> </m:t>
                      </m:r>
                      <m:r>
                        <a:rPr lang="sv-SE" b="0" i="1" smtClean="0">
                          <a:latin typeface="Cambria Math"/>
                        </a:rPr>
                        <m:t>𝑖</m:t>
                      </m:r>
                      <m:r>
                        <a:rPr lang="sv-SE" b="0" i="1" smtClean="0">
                          <a:latin typeface="Cambria Math"/>
                        </a:rPr>
                        <m:t> %=</m:t>
                      </m:r>
                      <m:f>
                        <m:f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b="0" i="1" smtClean="0">
                              <a:latin typeface="Cambria Math"/>
                            </a:rPr>
                            <m:t>𝐴𝑟𝑏𝑒𝑡𝑠𝑘𝑟𝑎𝑓𝑡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𝑆𝑦𝑠𝑠𝑒𝑙𝑠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ä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𝑡𝑡𝑛𝑖𝑛𝑔</m:t>
                          </m:r>
                        </m:num>
                        <m:den>
                          <m:r>
                            <a:rPr lang="sv-SE" b="0" i="1" smtClean="0">
                              <a:latin typeface="Cambria Math"/>
                            </a:rPr>
                            <m:t>𝐴𝑟𝑏𝑒𝑡𝑠𝑘𝑟𝑎𝑓𝑡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ruta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920" y="1124744"/>
                <a:ext cx="5384936" cy="6674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309" y="1340768"/>
            <a:ext cx="6860995" cy="418058"/>
          </a:xfrm>
        </p:spPr>
        <p:txBody>
          <a:bodyPr>
            <a:normAutofit/>
          </a:bodyPr>
          <a:lstStyle/>
          <a:p>
            <a:r>
              <a:rPr lang="sv-SE" sz="1600" dirty="0" smtClean="0"/>
              <a:t>Sysselsatta</a:t>
            </a:r>
            <a:endParaRPr lang="sv-SE" sz="16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988840"/>
            <a:ext cx="7193742" cy="4495667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28309" y="1628800"/>
            <a:ext cx="6860995" cy="719609"/>
          </a:xfrm>
        </p:spPr>
        <p:txBody>
          <a:bodyPr>
            <a:normAutofit/>
          </a:bodyPr>
          <a:lstStyle/>
          <a:p>
            <a:r>
              <a:rPr lang="sv-SE" sz="1600" dirty="0" smtClean="0"/>
              <a:t>Tusental, säsongsrensade månads- respektive kvartalsvärden</a:t>
            </a:r>
            <a:endParaRPr lang="sv-SE" sz="1600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273050" y="274638"/>
            <a:ext cx="6860995" cy="70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Nytt AKU-utfall har ej beaktats i prognosen men pekar mot en ännu starkare utveckling i närtid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9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(oktober 2016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Årlig procentuell förändring respektive procent</a:t>
            </a:r>
            <a:endParaRPr lang="sv-SE" sz="1600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876431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0,4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3" y="2949"/>
              <a:ext cx="103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1" y="2949"/>
              <a:ext cx="111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(6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2,0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(1,9)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(2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(3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2018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2017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1021" y="4613276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-0,50</a:t>
            </a:r>
            <a:r>
              <a:rPr lang="en-GB" sz="1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-0,50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7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Stark efterfrågan på arbetskraft innebär att arbetslösheten </a:t>
            </a:r>
            <a:r>
              <a:rPr lang="sv-SE" dirty="0"/>
              <a:t>fortsätter falla tillbaka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48544" y="1341239"/>
            <a:ext cx="6860995" cy="719609"/>
          </a:xfrm>
        </p:spPr>
        <p:txBody>
          <a:bodyPr>
            <a:normAutofit fontScale="92500" lnSpcReduction="10000"/>
          </a:bodyPr>
          <a:lstStyle/>
          <a:p>
            <a:r>
              <a:rPr lang="sv-SE" sz="1600" b="1" dirty="0" smtClean="0"/>
              <a:t>Arbetslöshet och jämviktsarbetslöshet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Procent av arbetskraften respektive potentiell arbetskraft, säsongsrensade kvartalsvärden</a:t>
            </a:r>
            <a:endParaRPr lang="sv-SE" sz="1600" dirty="0"/>
          </a:p>
        </p:txBody>
      </p:sp>
      <p:pic>
        <p:nvPicPr>
          <p:cNvPr id="7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5" y="1957669"/>
            <a:ext cx="6848071" cy="4279643"/>
          </a:xfrm>
        </p:spPr>
      </p:pic>
    </p:spTree>
    <p:extLst>
      <p:ext uri="{BB962C8B-B14F-4D97-AF65-F5344CB8AC3E}">
        <p14:creationId xmlns:p14="http://schemas.microsoft.com/office/powerpoint/2010/main" val="1196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Centralt avtalade lönenivåer i hela ekonomin har reviderats upp…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844824"/>
            <a:ext cx="7193742" cy="4495667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76536" y="1268760"/>
            <a:ext cx="6860995" cy="360363"/>
          </a:xfrm>
        </p:spPr>
        <p:txBody>
          <a:bodyPr>
            <a:noAutofit/>
          </a:bodyPr>
          <a:lstStyle/>
          <a:p>
            <a:r>
              <a:rPr lang="sv-SE" sz="1600" b="1" dirty="0" smtClean="0"/>
              <a:t>Centrala avtal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Procentuell förändring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055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… vilket innebär att löneökning utöver avtal har reviderats ned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1844824"/>
            <a:ext cx="7489534" cy="468052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552" y="1268760"/>
            <a:ext cx="6860995" cy="719609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Lön utöver avtal</a:t>
            </a:r>
          </a:p>
          <a:p>
            <a:r>
              <a:rPr lang="sv-SE" sz="1600" dirty="0" smtClean="0"/>
              <a:t>Procentuell förändring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883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634082"/>
          </a:xfrm>
        </p:spPr>
        <p:txBody>
          <a:bodyPr>
            <a:noAutofit/>
          </a:bodyPr>
          <a:lstStyle/>
          <a:p>
            <a:r>
              <a:rPr lang="sv-SE" dirty="0" smtClean="0"/>
              <a:t>Ny, lägre bedömning av löneutvecklingen framöver trots högre resursutnyttjande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76536" y="1340768"/>
            <a:ext cx="6860995" cy="647601"/>
          </a:xfrm>
        </p:spPr>
        <p:txBody>
          <a:bodyPr>
            <a:noAutofit/>
          </a:bodyPr>
          <a:lstStyle/>
          <a:p>
            <a:r>
              <a:rPr lang="sv-SE" sz="1600" b="1" dirty="0" err="1"/>
              <a:t>Arbetsmarknadsgap</a:t>
            </a:r>
            <a:r>
              <a:rPr lang="sv-SE" sz="1600" b="1" dirty="0"/>
              <a:t> och timlön i näringslivet</a:t>
            </a:r>
          </a:p>
          <a:p>
            <a:r>
              <a:rPr lang="sv-SE" sz="1600" dirty="0" smtClean="0"/>
              <a:t>Procent av potentiell arbetade timmar respektive </a:t>
            </a:r>
            <a:br>
              <a:rPr lang="sv-SE" sz="1600" dirty="0" smtClean="0"/>
            </a:br>
            <a:r>
              <a:rPr lang="sv-SE" sz="1600" dirty="0" smtClean="0"/>
              <a:t>årlig procentuell förändring, kvartalsvärden</a:t>
            </a:r>
            <a:endParaRPr lang="sv-SE" sz="1600" dirty="0"/>
          </a:p>
        </p:txBody>
      </p:sp>
      <p:pic>
        <p:nvPicPr>
          <p:cNvPr id="8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173693"/>
            <a:ext cx="7193742" cy="4495667"/>
          </a:xfrm>
        </p:spPr>
      </p:pic>
    </p:spTree>
    <p:extLst>
      <p:ext uri="{BB962C8B-B14F-4D97-AF65-F5344CB8AC3E}">
        <p14:creationId xmlns:p14="http://schemas.microsoft.com/office/powerpoint/2010/main" val="33177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920310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Parternas beteende ger huvudbry för Riksbanken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4"/>
          </p:nvPr>
        </p:nvSpPr>
        <p:spPr>
          <a:xfrm>
            <a:off x="272480" y="908720"/>
            <a:ext cx="8640960" cy="5832648"/>
          </a:xfrm>
        </p:spPr>
        <p:txBody>
          <a:bodyPr/>
          <a:lstStyle/>
          <a:p>
            <a:r>
              <a:rPr lang="en-US" sz="1600" b="1" dirty="0" err="1" smtClean="0"/>
              <a:t>Bakgrund</a:t>
            </a: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Låg</a:t>
            </a:r>
            <a:r>
              <a:rPr lang="en-US" sz="1600" dirty="0" smtClean="0"/>
              <a:t> inflation under </a:t>
            </a:r>
            <a:r>
              <a:rPr lang="en-US" sz="1600" dirty="0" err="1" smtClean="0"/>
              <a:t>lång</a:t>
            </a:r>
            <a:r>
              <a:rPr lang="en-US" sz="1600" dirty="0" smtClean="0"/>
              <a:t> </a:t>
            </a:r>
            <a:r>
              <a:rPr lang="en-US" sz="1600" dirty="0" err="1" smtClean="0"/>
              <a:t>tid</a:t>
            </a:r>
            <a:r>
              <a:rPr lang="en-US" sz="1600" dirty="0" smtClean="0"/>
              <a:t>   	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sym typeface="Wingdings" pitchFamily="2" charset="2"/>
              </a:rPr>
              <a:t>låga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inflationsförväntningar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Industrin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sätter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märket</a:t>
            </a:r>
            <a:r>
              <a:rPr lang="en-US" sz="1600" dirty="0" smtClean="0">
                <a:sym typeface="Wingdings" pitchFamily="2" charset="2"/>
              </a:rPr>
              <a:t> 	 </a:t>
            </a:r>
            <a:r>
              <a:rPr lang="en-US" sz="1600" dirty="0" err="1" smtClean="0">
                <a:sym typeface="Wingdings" pitchFamily="2" charset="2"/>
              </a:rPr>
              <a:t>speglar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inte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ekonomin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som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helhet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Låg</a:t>
            </a:r>
            <a:r>
              <a:rPr lang="en-US" sz="1600" dirty="0" smtClean="0">
                <a:sym typeface="Wingdings" pitchFamily="2" charset="2"/>
              </a:rPr>
              <a:t> inflation </a:t>
            </a:r>
            <a:r>
              <a:rPr lang="en-US" sz="1600" dirty="0" err="1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omvärlden</a:t>
            </a:r>
            <a:r>
              <a:rPr lang="en-US" sz="1600" dirty="0" smtClean="0">
                <a:sym typeface="Wingdings" pitchFamily="2" charset="2"/>
              </a:rPr>
              <a:t>	 </a:t>
            </a:r>
            <a:r>
              <a:rPr lang="en-US" sz="1600" dirty="0" err="1" smtClean="0">
                <a:sym typeface="Wingdings" pitchFamily="2" charset="2"/>
              </a:rPr>
              <a:t>svaga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inflationsimpulser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utifrån</a:t>
            </a:r>
            <a:endParaRPr lang="en-US" sz="1600" dirty="0" smtClean="0">
              <a:sym typeface="Wingdings" pitchFamily="2" charset="2"/>
            </a:endParaRPr>
          </a:p>
          <a:p>
            <a:endParaRPr lang="en-US" sz="1600" dirty="0">
              <a:sym typeface="Wingdings" pitchFamily="2" charset="2"/>
            </a:endParaRPr>
          </a:p>
          <a:p>
            <a:r>
              <a:rPr lang="en-US" sz="1600" b="1" dirty="0" err="1" smtClean="0">
                <a:sym typeface="Wingdings" pitchFamily="2" charset="2"/>
              </a:rPr>
              <a:t>Åtgärder</a:t>
            </a: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err="1" smtClean="0">
                <a:sym typeface="Wingdings" pitchFamily="2" charset="2"/>
              </a:rPr>
              <a:t>och</a:t>
            </a: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err="1" smtClean="0">
                <a:sym typeface="Wingdings" pitchFamily="2" charset="2"/>
              </a:rPr>
              <a:t>önskade</a:t>
            </a: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err="1" smtClean="0">
                <a:sym typeface="Wingdings" pitchFamily="2" charset="2"/>
              </a:rPr>
              <a:t>effekter</a:t>
            </a:r>
            <a:endParaRPr lang="en-US" sz="1600" b="1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Låg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ränta</a:t>
            </a:r>
            <a:r>
              <a:rPr lang="en-US" sz="1600" dirty="0" smtClean="0">
                <a:sym typeface="Wingdings" pitchFamily="2" charset="2"/>
              </a:rPr>
              <a:t> under </a:t>
            </a:r>
            <a:r>
              <a:rPr lang="en-US" sz="1600" dirty="0" err="1" smtClean="0">
                <a:sym typeface="Wingdings" pitchFamily="2" charset="2"/>
              </a:rPr>
              <a:t>lång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tid</a:t>
            </a:r>
            <a:r>
              <a:rPr lang="en-US" sz="1600" dirty="0" smtClean="0">
                <a:sym typeface="Wingdings" pitchFamily="2" charset="2"/>
              </a:rPr>
              <a:t>	 </a:t>
            </a:r>
            <a:r>
              <a:rPr lang="en-US" sz="1600" dirty="0" err="1" smtClean="0">
                <a:sym typeface="Wingdings" pitchFamily="2" charset="2"/>
              </a:rPr>
              <a:t>ökad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efterfrågan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Sverige</a:t>
            </a: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err="1" smtClean="0">
                <a:sym typeface="Wingdings" pitchFamily="2" charset="2"/>
              </a:rPr>
              <a:t>samt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obligationsköp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Mer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expansiv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penningpolitik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	 </a:t>
            </a:r>
            <a:r>
              <a:rPr lang="en-US" sz="1600" dirty="0" err="1">
                <a:sym typeface="Wingdings" pitchFamily="2" charset="2"/>
              </a:rPr>
              <a:t>försvagad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växelkurs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starkare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nettoexport</a:t>
            </a: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err="1" smtClean="0">
                <a:sym typeface="Wingdings" pitchFamily="2" charset="2"/>
              </a:rPr>
              <a:t>än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i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omvärlden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		    </a:t>
            </a:r>
            <a:r>
              <a:rPr lang="en-US" sz="1600" dirty="0" err="1">
                <a:sym typeface="Wingdings" pitchFamily="2" charset="2"/>
              </a:rPr>
              <a:t>högre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importerad</a:t>
            </a:r>
            <a:r>
              <a:rPr lang="en-US" sz="1600" dirty="0">
                <a:sym typeface="Wingdings" pitchFamily="2" charset="2"/>
              </a:rPr>
              <a:t> inflation </a:t>
            </a:r>
            <a:r>
              <a:rPr lang="en-US" sz="1600" dirty="0" smtClean="0">
                <a:sym typeface="Wingdings" pitchFamily="2" charset="2"/>
              </a:rPr>
              <a:t>	    </a:t>
            </a:r>
            <a:r>
              <a:rPr lang="en-US" sz="1600" dirty="0">
                <a:sym typeface="Wingdings" pitchFamily="2" charset="2"/>
              </a:rPr>
              <a:t>	</a:t>
            </a:r>
            <a:endParaRPr lang="en-US" sz="18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Kommunikation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om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målets</a:t>
            </a:r>
            <a:r>
              <a:rPr lang="en-US" sz="1600" dirty="0" smtClean="0">
                <a:sym typeface="Wingdings" pitchFamily="2" charset="2"/>
              </a:rPr>
              <a:t>	 </a:t>
            </a:r>
            <a:r>
              <a:rPr lang="en-US" sz="1600" dirty="0" err="1" smtClean="0">
                <a:sym typeface="Wingdings" pitchFamily="2" charset="2"/>
              </a:rPr>
              <a:t>öka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parternas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förståelse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och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/>
            </a:r>
            <a:br>
              <a:rPr lang="en-US" sz="1600" dirty="0">
                <a:sym typeface="Wingdings" pitchFamily="2" charset="2"/>
              </a:rPr>
            </a:br>
            <a:r>
              <a:rPr lang="en-US" sz="1600" dirty="0" err="1" smtClean="0">
                <a:sym typeface="Wingdings" pitchFamily="2" charset="2"/>
              </a:rPr>
              <a:t>betydelse</a:t>
            </a:r>
            <a:r>
              <a:rPr lang="en-US" sz="1600" dirty="0" smtClean="0">
                <a:sym typeface="Wingdings" pitchFamily="2" charset="2"/>
              </a:rPr>
              <a:t> 			    </a:t>
            </a:r>
            <a:r>
              <a:rPr lang="en-US" sz="1600" dirty="0" err="1" smtClean="0">
                <a:sym typeface="Wingdings" pitchFamily="2" charset="2"/>
              </a:rPr>
              <a:t>inflationsförväntningar</a:t>
            </a:r>
            <a:endParaRPr lang="en-US" sz="1600" dirty="0">
              <a:sym typeface="Wingdings" pitchFamily="2" charset="2"/>
            </a:endParaRPr>
          </a:p>
          <a:p>
            <a:r>
              <a:rPr lang="en-US" sz="1600" dirty="0" smtClean="0">
                <a:sym typeface="Wingdings" pitchFamily="2" charset="2"/>
              </a:rPr>
              <a:t>			</a:t>
            </a:r>
          </a:p>
          <a:p>
            <a:r>
              <a:rPr lang="en-US" sz="1600" b="1" dirty="0" err="1" smtClean="0">
                <a:sym typeface="Wingdings" pitchFamily="2" charset="2"/>
              </a:rPr>
              <a:t>Icke-önskade</a:t>
            </a:r>
            <a:r>
              <a:rPr lang="en-US" sz="1600" b="1" dirty="0" smtClean="0">
                <a:sym typeface="Wingdings" pitchFamily="2" charset="2"/>
              </a:rPr>
              <a:t> </a:t>
            </a:r>
            <a:r>
              <a:rPr lang="en-US" sz="1600" b="1" dirty="0" err="1" smtClean="0">
                <a:sym typeface="Wingdings" pitchFamily="2" charset="2"/>
              </a:rPr>
              <a:t>effekter</a:t>
            </a:r>
            <a:endParaRPr lang="en-US" sz="1600" b="1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Fackens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avtalskrav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har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ej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ökat</a:t>
            </a:r>
            <a:r>
              <a:rPr lang="en-US" sz="1600" dirty="0" smtClean="0">
                <a:sym typeface="Wingdings" pitchFamily="2" charset="2"/>
              </a:rPr>
              <a:t>	 </a:t>
            </a:r>
            <a:r>
              <a:rPr lang="en-US" sz="1600" dirty="0" err="1" smtClean="0">
                <a:sym typeface="Wingdings" pitchFamily="2" charset="2"/>
              </a:rPr>
              <a:t>liknande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krav</a:t>
            </a:r>
            <a:r>
              <a:rPr lang="en-US" sz="1600" dirty="0" smtClean="0">
                <a:sym typeface="Wingdings" pitchFamily="2" charset="2"/>
              </a:rPr>
              <a:t> 2013, 2016, 2017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Löneökningar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utöver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avtal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låga</a:t>
            </a:r>
            <a:r>
              <a:rPr lang="en-US" sz="1600" dirty="0" smtClean="0">
                <a:sym typeface="Wingdings" pitchFamily="2" charset="2"/>
              </a:rPr>
              <a:t>	 </a:t>
            </a:r>
            <a:r>
              <a:rPr lang="en-US" sz="1600" dirty="0" err="1" smtClean="0">
                <a:sym typeface="Wingdings" pitchFamily="2" charset="2"/>
              </a:rPr>
              <a:t>reagerar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mindre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på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arbetslöshet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Effekter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från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importerad</a:t>
            </a:r>
            <a:r>
              <a:rPr lang="en-US" sz="1600" dirty="0" smtClean="0">
                <a:sym typeface="Wingdings" pitchFamily="2" charset="2"/>
              </a:rPr>
              <a:t> 	 </a:t>
            </a:r>
            <a:r>
              <a:rPr lang="en-US" sz="1600" dirty="0" err="1">
                <a:sym typeface="Wingdings" pitchFamily="2" charset="2"/>
              </a:rPr>
              <a:t>upprepade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deprecieringar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ej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hållbar</a:t>
            </a: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1600" dirty="0" smtClean="0">
                <a:sym typeface="Wingdings" pitchFamily="2" charset="2"/>
              </a:rPr>
              <a:t>inflation </a:t>
            </a:r>
            <a:r>
              <a:rPr lang="en-US" sz="1600" dirty="0" err="1" smtClean="0">
                <a:sym typeface="Wingdings" pitchFamily="2" charset="2"/>
              </a:rPr>
              <a:t>tillfälliga</a:t>
            </a:r>
            <a:r>
              <a:rPr lang="en-US" sz="1600" dirty="0" smtClean="0">
                <a:sym typeface="Wingdings" pitchFamily="2" charset="2"/>
              </a:rPr>
              <a:t>		    </a:t>
            </a:r>
            <a:r>
              <a:rPr lang="en-US" sz="1600" dirty="0" err="1" smtClean="0">
                <a:sym typeface="Wingdings" pitchFamily="2" charset="2"/>
              </a:rPr>
              <a:t>strategi</a:t>
            </a:r>
            <a:endParaRPr lang="en-US" sz="16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ym typeface="Wingdings" pitchFamily="2" charset="2"/>
              </a:rPr>
              <a:t>Exceptionella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huspriser</a:t>
            </a:r>
            <a:r>
              <a:rPr lang="en-US" sz="1600" dirty="0" smtClean="0">
                <a:sym typeface="Wingdings" pitchFamily="2" charset="2"/>
              </a:rPr>
              <a:t>		 </a:t>
            </a:r>
            <a:r>
              <a:rPr lang="en-US" sz="1600" dirty="0" err="1" smtClean="0">
                <a:sym typeface="Wingdings" pitchFamily="2" charset="2"/>
              </a:rPr>
              <a:t>ökade</a:t>
            </a:r>
            <a:r>
              <a:rPr lang="en-US" sz="1600" dirty="0" smtClean="0">
                <a:sym typeface="Wingdings" pitchFamily="2" charset="2"/>
              </a:rPr>
              <a:t> risker </a:t>
            </a:r>
            <a:r>
              <a:rPr lang="en-US" sz="1600" dirty="0" err="1" smtClean="0">
                <a:sym typeface="Wingdings" pitchFamily="2" charset="2"/>
              </a:rPr>
              <a:t>för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ekonomin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längre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err="1" smtClean="0">
                <a:sym typeface="Wingdings" pitchFamily="2" charset="2"/>
              </a:rPr>
              <a:t>fram</a:t>
            </a:r>
            <a:r>
              <a:rPr lang="en-US" sz="1600" dirty="0" smtClean="0">
                <a:sym typeface="Wingdings" pitchFamily="2" charset="2"/>
              </a:rPr>
              <a:t>		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5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16254" cy="70609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Riksbankens</a:t>
            </a:r>
            <a:r>
              <a:rPr lang="en-US" dirty="0" smtClean="0"/>
              <a:t> </a:t>
            </a:r>
            <a:r>
              <a:rPr lang="en-US" dirty="0" err="1" smtClean="0"/>
              <a:t>penningpolitik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blixtbelysning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err="1" smtClean="0"/>
              <a:t>betydligt</a:t>
            </a:r>
            <a:r>
              <a:rPr lang="en-US" dirty="0" smtClean="0"/>
              <a:t> </a:t>
            </a:r>
            <a:r>
              <a:rPr lang="en-US" dirty="0" err="1" smtClean="0"/>
              <a:t>lägre</a:t>
            </a:r>
            <a:r>
              <a:rPr lang="en-US" dirty="0" smtClean="0"/>
              <a:t> </a:t>
            </a:r>
            <a:r>
              <a:rPr lang="en-US" dirty="0" err="1" smtClean="0"/>
              <a:t>realräntor</a:t>
            </a:r>
            <a:r>
              <a:rPr lang="en-US" dirty="0" smtClean="0"/>
              <a:t> </a:t>
            </a:r>
            <a:r>
              <a:rPr lang="en-US" dirty="0" err="1" smtClean="0"/>
              <a:t>än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omvärlden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7" y="1844824"/>
            <a:ext cx="7424189" cy="4639683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552" y="1340768"/>
            <a:ext cx="6912768" cy="792088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Reala styrräntor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Procent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433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63227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Mycket negativa realräntor driver på högkonjunkturen vilket krävs för få upp inflationen till 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916832"/>
            <a:ext cx="7078518" cy="4423659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900317" y="1412776"/>
            <a:ext cx="6860995" cy="418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600" dirty="0" smtClean="0"/>
              <a:t>Realränta, KPIF-inflation och BNP-gap</a:t>
            </a:r>
            <a:br>
              <a:rPr lang="sv-SE" sz="1600" dirty="0" smtClean="0"/>
            </a:br>
            <a:r>
              <a:rPr lang="sv-SE" sz="1600" b="0" dirty="0"/>
              <a:t>Procent respektive årlig procentuell förändring, kvartalsvärden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387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63227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Riksbanken höjer betydligt senare än Fed, </a:t>
            </a:r>
            <a:br>
              <a:rPr lang="sv-SE" dirty="0" smtClean="0"/>
            </a:br>
            <a:r>
              <a:rPr lang="sv-SE" dirty="0" smtClean="0"/>
              <a:t>ett halvår innan ECB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552" y="1268760"/>
            <a:ext cx="7200800" cy="864096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Styrräntor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Procent, dags- respektive månadsvärden</a:t>
            </a:r>
            <a:endParaRPr lang="sv-SE" sz="1600" dirty="0"/>
          </a:p>
        </p:txBody>
      </p:sp>
      <p:pic>
        <p:nvPicPr>
          <p:cNvPr id="9" name="Platshållare för innehåll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0" y="1916833"/>
            <a:ext cx="69134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8544" y="1412776"/>
            <a:ext cx="6860995" cy="706090"/>
          </a:xfrm>
        </p:spPr>
        <p:txBody>
          <a:bodyPr>
            <a:noAutofit/>
          </a:bodyPr>
          <a:lstStyle/>
          <a:p>
            <a:r>
              <a:rPr lang="sv-SE" sz="1600" dirty="0" smtClean="0"/>
              <a:t>Finansiellt och strukturellt sparande i offentlig </a:t>
            </a:r>
            <a:r>
              <a:rPr lang="sv-SE" sz="1600" dirty="0"/>
              <a:t>sektor</a:t>
            </a:r>
            <a:br>
              <a:rPr lang="sv-SE" sz="1600" dirty="0"/>
            </a:br>
            <a:r>
              <a:rPr lang="sv-SE" sz="1600" b="0" dirty="0"/>
              <a:t>Procent av BNP respektive potentiell BNP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988840"/>
            <a:ext cx="7193742" cy="4495667"/>
          </a:xfr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73050" y="274638"/>
            <a:ext cx="7416254" cy="70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Inget</a:t>
            </a:r>
            <a:r>
              <a:rPr lang="en-US" dirty="0" smtClean="0"/>
              <a:t> </a:t>
            </a:r>
            <a:r>
              <a:rPr lang="en-US" dirty="0" err="1" smtClean="0"/>
              <a:t>utrymme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ofinansierade</a:t>
            </a:r>
            <a:r>
              <a:rPr lang="en-US" dirty="0" smtClean="0"/>
              <a:t> </a:t>
            </a:r>
            <a:r>
              <a:rPr lang="en-US" dirty="0" err="1" smtClean="0"/>
              <a:t>åtgärder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nästa</a:t>
            </a:r>
            <a:r>
              <a:rPr lang="en-US" dirty="0" smtClean="0"/>
              <a:t> </a:t>
            </a:r>
            <a:r>
              <a:rPr lang="en-US" dirty="0" err="1" smtClean="0"/>
              <a:t>års</a:t>
            </a:r>
            <a:r>
              <a:rPr lang="en-US" dirty="0" smtClean="0"/>
              <a:t> budget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02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273504" cy="477408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Fortsatt stabil internationell konjunkturuppgång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men betydande politisk osäkerhet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Högkonjunkturen i Sverige förstärks</a:t>
            </a:r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u</a:t>
            </a:r>
            <a:r>
              <a:rPr lang="sv-SE" dirty="0" smtClean="0"/>
              <a:t>ppgång hotas av tilltagande brist på efterfrågad kompetens</a:t>
            </a:r>
          </a:p>
          <a:p>
            <a:endParaRPr lang="sv-SE" dirty="0"/>
          </a:p>
          <a:p>
            <a:r>
              <a:rPr lang="sv-SE" dirty="0" smtClean="0"/>
              <a:t>Låga löneökningar trots fallande arbetslöshet 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Riksbanken tvingas förlita sig på svag växelkurs men    misslyckas nå målet under sin prognoshorisont </a:t>
            </a:r>
          </a:p>
          <a:p>
            <a:endParaRPr lang="sv-SE" dirty="0"/>
          </a:p>
          <a:p>
            <a:r>
              <a:rPr lang="sv-SE" dirty="0" smtClean="0"/>
              <a:t>Överskott i de offentliga finanserna</a:t>
            </a:r>
          </a:p>
          <a:p>
            <a:endParaRPr lang="sv-SE" dirty="0" smtClean="0"/>
          </a:p>
          <a:p>
            <a:pPr lvl="1"/>
            <a:r>
              <a:rPr lang="sv-SE" dirty="0"/>
              <a:t>m</a:t>
            </a:r>
            <a:r>
              <a:rPr lang="sv-SE" dirty="0" smtClean="0"/>
              <a:t>en inget utrymme för ofinansierade reformer i nästa budget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58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/>
              <a:t>Så beräknas drivkrafter till BNP</a:t>
            </a:r>
          </a:p>
          <a:p>
            <a:endParaRPr lang="sv-SE" dirty="0"/>
          </a:p>
          <a:p>
            <a:r>
              <a:rPr lang="sv-SE" i="1" dirty="0" smtClean="0"/>
              <a:t>Utvecklingen på arbetsmarknaden på lång sikt</a:t>
            </a:r>
          </a:p>
          <a:p>
            <a:endParaRPr lang="sv-SE" i="1" dirty="0"/>
          </a:p>
          <a:p>
            <a:r>
              <a:rPr lang="sv-SE" i="1" dirty="0" smtClean="0"/>
              <a:t>Budgetpropositionen för 2017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24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56656" y="2852936"/>
            <a:ext cx="6860995" cy="418058"/>
          </a:xfrm>
        </p:spPr>
        <p:txBody>
          <a:bodyPr>
            <a:noAutofit/>
          </a:bodyPr>
          <a:lstStyle/>
          <a:p>
            <a:r>
              <a:rPr lang="sv-SE" sz="2400" dirty="0" smtClean="0"/>
              <a:t>Internationell konjunkturutveckling</a:t>
            </a:r>
            <a:endParaRPr lang="sv-SE" sz="24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4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418058"/>
          </a:xfrm>
        </p:spPr>
        <p:txBody>
          <a:bodyPr>
            <a:noAutofit/>
          </a:bodyPr>
          <a:lstStyle/>
          <a:p>
            <a:r>
              <a:rPr lang="sv-SE" dirty="0"/>
              <a:t>Fortsatt stabil internationell konjunkturåterhämtning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916832"/>
            <a:ext cx="7078518" cy="442365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76536" y="1268760"/>
            <a:ext cx="6860995" cy="647601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BNP-gap i OECD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Procent av potentiell BNP, säsongsrensade kvartalsvärden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456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16254" cy="634082"/>
          </a:xfrm>
        </p:spPr>
        <p:txBody>
          <a:bodyPr>
            <a:noAutofit/>
          </a:bodyPr>
          <a:lstStyle/>
          <a:p>
            <a:r>
              <a:rPr lang="sv-SE" dirty="0"/>
              <a:t>Konsumentförtroendet talar för fortsatt återhämtning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9" y="1772816"/>
            <a:ext cx="7259087" cy="453650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48544" y="1125215"/>
            <a:ext cx="6860995" cy="647601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Konsumentförtroende</a:t>
            </a:r>
            <a:r>
              <a:rPr lang="sv-SE" sz="1600" dirty="0" smtClean="0"/>
              <a:t> </a:t>
            </a:r>
            <a:br>
              <a:rPr lang="sv-SE" sz="1600" dirty="0" smtClean="0"/>
            </a:br>
            <a:r>
              <a:rPr lang="sv-SE" sz="1600" dirty="0" smtClean="0"/>
              <a:t>Standardiserade avvikelser från medelvärde, månadsvärden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464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634082"/>
          </a:xfrm>
        </p:spPr>
        <p:txBody>
          <a:bodyPr>
            <a:noAutofit/>
          </a:bodyPr>
          <a:lstStyle/>
          <a:p>
            <a:r>
              <a:rPr lang="sv-SE" dirty="0" smtClean="0"/>
              <a:t>Även förtroendeindikatorer </a:t>
            </a:r>
            <a:r>
              <a:rPr lang="sv-SE" dirty="0"/>
              <a:t>hos företagen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något </a:t>
            </a:r>
            <a:r>
              <a:rPr lang="sv-SE" dirty="0"/>
              <a:t>högre än normalt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988840"/>
            <a:ext cx="7078518" cy="442365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920552" y="1053207"/>
            <a:ext cx="6860995" cy="935633"/>
          </a:xfrm>
        </p:spPr>
        <p:txBody>
          <a:bodyPr>
            <a:normAutofit/>
          </a:bodyPr>
          <a:lstStyle/>
          <a:p>
            <a:endParaRPr lang="sv-SE" sz="1600" dirty="0"/>
          </a:p>
          <a:p>
            <a:r>
              <a:rPr lang="sv-SE" sz="1600" b="1" dirty="0" smtClean="0"/>
              <a:t>Inköpschefsindex i tillverkningsindustrin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Index, månadsvärden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50657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/>
              <a:t>Investeringar och </a:t>
            </a:r>
            <a:r>
              <a:rPr lang="sv-SE" dirty="0" smtClean="0"/>
              <a:t>omläggning av finanspolitiken </a:t>
            </a:r>
            <a:r>
              <a:rPr lang="sv-SE" dirty="0"/>
              <a:t>påskyndar återhämtning i OECD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840414"/>
            <a:ext cx="7200800" cy="4500078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76536" y="1196752"/>
            <a:ext cx="6860995" cy="719609"/>
          </a:xfrm>
        </p:spPr>
        <p:txBody>
          <a:bodyPr>
            <a:normAutofit fontScale="85000" lnSpcReduction="20000"/>
          </a:bodyPr>
          <a:lstStyle/>
          <a:p>
            <a:endParaRPr lang="sv-SE" dirty="0" smtClean="0"/>
          </a:p>
          <a:p>
            <a:r>
              <a:rPr lang="sv-SE" sz="1900" b="1" dirty="0" smtClean="0"/>
              <a:t>Fasta bruttoinvesteringar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900" dirty="0" smtClean="0"/>
              <a:t>Procentuell förändring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0158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16291</TotalTime>
  <Words>721</Words>
  <Application>Microsoft Office PowerPoint</Application>
  <PresentationFormat>A4 (210 x 297 mm)</PresentationFormat>
  <Paragraphs>215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0" baseType="lpstr">
      <vt:lpstr>blank</vt:lpstr>
      <vt:lpstr>KONJUNKTURINSTITUTET</vt:lpstr>
      <vt:lpstr>Sammanfattning</vt:lpstr>
      <vt:lpstr>Prognosen i sammandrag (oktober 2016 inom parentes)</vt:lpstr>
      <vt:lpstr>Fördjupningar</vt:lpstr>
      <vt:lpstr>Internationell konjunkturutveckling</vt:lpstr>
      <vt:lpstr>Fortsatt stabil internationell konjunkturåterhämtning</vt:lpstr>
      <vt:lpstr>Konsumentförtroendet talar för fortsatt återhämtning</vt:lpstr>
      <vt:lpstr>Även förtroendeindikatorer hos företagen  något högre än normalt</vt:lpstr>
      <vt:lpstr>Investeringar och omläggning av finanspolitiken påskyndar återhämtning i OECD</vt:lpstr>
      <vt:lpstr>USA når konjunkturell balans 2018,  euroområdet först 2020 </vt:lpstr>
      <vt:lpstr>Tillväxtekonomierna bidrar till ökad  tillväxttakt i världen</vt:lpstr>
      <vt:lpstr>Men i ett historiskt perspektiv växer svensk exportmarknad i långsam takt</vt:lpstr>
      <vt:lpstr>Osäkerheter i den internationella prognosen</vt:lpstr>
      <vt:lpstr>Konjunkturen i Sverige</vt:lpstr>
      <vt:lpstr>Barometern indikerar att efterfrågan är högre än normalt i samtliga branschaggregat</vt:lpstr>
      <vt:lpstr>Högt resursutnyttjande inom företagen signalerar utbudsbegränsningar och ett högt resursutnyttjande </vt:lpstr>
      <vt:lpstr>Brist på efterfrågad kompetens signalerar också utbudsbegränsningar och ett högt resursutnyttjande</vt:lpstr>
      <vt:lpstr>Dagens Konjunkturbarometer indikerar att högkonjunkturen förstärks</vt:lpstr>
      <vt:lpstr>Hushållen och samtliga branschaggregat bidrar till att Barometerindikatorn är högre än normalt</vt:lpstr>
      <vt:lpstr>Export och hushållens konsumtion tar över som drivkrafter för BNP-tillväxten </vt:lpstr>
      <vt:lpstr>Konjunkturell nedgång i investeringstillväxten</vt:lpstr>
      <vt:lpstr>Även tillväxten i offentlig konsumtion växlar ned</vt:lpstr>
      <vt:lpstr>Befolkningen i olika åldersgrupper Procentuell förändring </vt:lpstr>
      <vt:lpstr>Arbetsmarknad, löner och inflation</vt:lpstr>
      <vt:lpstr>Dagens Konjunkturbarometer pekar mot att sysselsättningstillväxten blir hög närmsta kvartalen</vt:lpstr>
      <vt:lpstr>Arbetslöshet bland inrikes och utrikes födda Procent av arbetskraften, säsongsrensade kvartalsvärden</vt:lpstr>
      <vt:lpstr>Arbetskraftsdeltagande</vt:lpstr>
      <vt:lpstr>PowerPoint-presentation</vt:lpstr>
      <vt:lpstr>Sysselsatta</vt:lpstr>
      <vt:lpstr>Stark efterfrågan på arbetskraft innebär att arbetslösheten fortsätter falla tillbaka</vt:lpstr>
      <vt:lpstr>Centralt avtalade lönenivåer i hela ekonomin har reviderats upp…</vt:lpstr>
      <vt:lpstr>… vilket innebär att löneökning utöver avtal har reviderats ned</vt:lpstr>
      <vt:lpstr>Ny, lägre bedömning av löneutvecklingen framöver trots högre resursutnyttjande</vt:lpstr>
      <vt:lpstr>Parternas beteende ger huvudbry för Riksbanken</vt:lpstr>
      <vt:lpstr>Riksbankens penningpolitik i blixtbelysning  – betydligt lägre realräntor än i omvärlden</vt:lpstr>
      <vt:lpstr>Mycket negativa realräntor driver på högkonjunkturen vilket krävs för få upp inflationen till målet</vt:lpstr>
      <vt:lpstr>Riksbanken höjer betydligt senare än Fed,  ett halvår innan ECB</vt:lpstr>
      <vt:lpstr>Finansiellt och strukturellt sparande i offentlig sektor Procent av BNP respektive potentiell BNP 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Konjunkturinstitutet</dc:creator>
  <cp:lastModifiedBy>Henrik Hellström</cp:lastModifiedBy>
  <cp:revision>303</cp:revision>
  <cp:lastPrinted>2016-12-19T14:30:12Z</cp:lastPrinted>
  <dcterms:created xsi:type="dcterms:W3CDTF">2016-08-27T08:29:59Z</dcterms:created>
  <dcterms:modified xsi:type="dcterms:W3CDTF">2016-12-20T10:17:25Z</dcterms:modified>
</cp:coreProperties>
</file>