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76" r:id="rId3"/>
    <p:sldId id="261" r:id="rId4"/>
    <p:sldId id="275" r:id="rId5"/>
    <p:sldId id="288" r:id="rId6"/>
    <p:sldId id="302" r:id="rId7"/>
    <p:sldId id="264" r:id="rId8"/>
    <p:sldId id="268" r:id="rId9"/>
    <p:sldId id="306" r:id="rId10"/>
    <p:sldId id="263" r:id="rId11"/>
    <p:sldId id="259" r:id="rId12"/>
    <p:sldId id="304" r:id="rId13"/>
    <p:sldId id="305" r:id="rId14"/>
    <p:sldId id="277" r:id="rId15"/>
    <p:sldId id="270" r:id="rId16"/>
    <p:sldId id="271" r:id="rId17"/>
    <p:sldId id="272" r:id="rId18"/>
    <p:sldId id="266" r:id="rId19"/>
    <p:sldId id="291" r:id="rId20"/>
    <p:sldId id="303" r:id="rId21"/>
    <p:sldId id="274" r:id="rId22"/>
    <p:sldId id="273" r:id="rId23"/>
    <p:sldId id="293" r:id="rId24"/>
    <p:sldId id="301" r:id="rId25"/>
    <p:sldId id="281" r:id="rId26"/>
    <p:sldId id="295" r:id="rId27"/>
    <p:sldId id="307" r:id="rId28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748" y="-143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FDC8-A4B2-4E55-A203-171C4191A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3345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8386-BB00-494C-8F32-1B25E1861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8447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22 juni 2016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juni 2016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9235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Tillväxten i Sverige växlar ner från hög nivå, men fortfarande högre än normal enligt Barometern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31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Höga investeringar bidrar till högkonjunktur efter sju år med lågkonjunktur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BNP-gap och investeringar,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244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Stark ökning av äldre och yngre i befolkningen – driver på offentlig konsumtion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37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konsumtionsutgifter växer snabbt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löpande priser respektive procentuell förändring,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44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Höga bostadspriser driver på bostadsinvesteringarna – tecken på lugnare utveckling senaste månaderna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5288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Kraftig ökning i antalet påbörjade lägenheter</a:t>
            </a:r>
            <a:r>
              <a:rPr lang="sv-SE" dirty="0"/>
              <a:t> </a:t>
            </a:r>
            <a:r>
              <a:rPr lang="sv-SE" dirty="0" smtClean="0"/>
              <a:t>– uppgången dämpas av utbudsrestriktioner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9175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Fortsatt höga anställningsplaner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66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Stigande sysselsättning och sysselsättningsgrad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08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Arbetslösheten faller till slutet av 2017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48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Stigande brist på arbetskraft driver på  löne-ökningstakten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912199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företag med brist på arbetskraft, säsongsrensade kvartalsdata respektive timlön,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720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Höga investeringar, expansiv ekonomisk politik och återhämtning i omvärlden har bidragit till högkonjunktur i Sverige</a:t>
            </a:r>
          </a:p>
          <a:p>
            <a:endParaRPr lang="sv-SE" dirty="0"/>
          </a:p>
          <a:p>
            <a:r>
              <a:rPr lang="sv-SE" dirty="0" smtClean="0"/>
              <a:t>Hög tillväxt även i år och fallande arbetslöshet</a:t>
            </a:r>
          </a:p>
          <a:p>
            <a:endParaRPr lang="sv-SE" dirty="0" smtClean="0"/>
          </a:p>
          <a:p>
            <a:r>
              <a:rPr lang="sv-SE" dirty="0" smtClean="0"/>
              <a:t>Med låga räntor i omvärlden behöver Riksbanken fortsätta lågräntepolitiken för </a:t>
            </a:r>
            <a:r>
              <a:rPr lang="sv-SE" dirty="0"/>
              <a:t>att få upp </a:t>
            </a:r>
            <a:r>
              <a:rPr lang="sv-SE" dirty="0" smtClean="0"/>
              <a:t>inflationen, även om det inte är riskfritt</a:t>
            </a:r>
          </a:p>
          <a:p>
            <a:endParaRPr lang="sv-SE" dirty="0"/>
          </a:p>
          <a:p>
            <a:r>
              <a:rPr lang="sv-SE" dirty="0" smtClean="0"/>
              <a:t>Underskott i offentliga finanser </a:t>
            </a:r>
            <a:r>
              <a:rPr lang="sv-SE" dirty="0"/>
              <a:t>i</a:t>
            </a:r>
            <a:r>
              <a:rPr lang="sv-SE" dirty="0" smtClean="0"/>
              <a:t> högkonjunktur påkallar </a:t>
            </a:r>
            <a:r>
              <a:rPr lang="sv-SE" dirty="0"/>
              <a:t>finanspolitisk åtstramning</a:t>
            </a:r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311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Inflationen är långsamt på väg upp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30282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Något högre inflationsförväntningar, men fortfarande under 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651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Kronan fortsätter att stärkas – dämpar uppgången i inflationen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Effektiv växelkurs, KIX 1992-11-18=100,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94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avvaktar med att höja reporäntan till nästa sommar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75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850106"/>
          </a:xfrm>
        </p:spPr>
        <p:txBody>
          <a:bodyPr>
            <a:normAutofit/>
          </a:bodyPr>
          <a:lstStyle/>
          <a:p>
            <a:r>
              <a:rPr lang="sv-SE" dirty="0"/>
              <a:t>Dags för byte av </a:t>
            </a:r>
            <a:r>
              <a:rPr lang="sv-SE" dirty="0" err="1"/>
              <a:t>målvariabel</a:t>
            </a:r>
            <a:r>
              <a:rPr lang="sv-SE" dirty="0"/>
              <a:t> för penningpolitiken – Riksbanken bör överväga KPIF eller HIKP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722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Utan aktiva beslut blir finanspolitiken expansiv 2017 trots förstärkt högkonjunktur – finanspolitiska ramverket påkallar åtstramning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1340768"/>
            <a:ext cx="6840191" cy="432048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354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63227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utgifter stiger som andel av BNP i scenariot – förutsätter högre inkomster för att nå överskottsmål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3"/>
            <a:ext cx="6984776" cy="36004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Offentliga sektorns utgifter och inkomster,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778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Höga investeringar, expansiv ekonomisk politik och återhämtning i omvärlden har bidragit till högkonjunktur i Sverige</a:t>
            </a:r>
          </a:p>
          <a:p>
            <a:endParaRPr lang="sv-SE" dirty="0"/>
          </a:p>
          <a:p>
            <a:r>
              <a:rPr lang="sv-SE" dirty="0" smtClean="0"/>
              <a:t>Hög tillväxt även i år och fallande arbetslöshet</a:t>
            </a:r>
          </a:p>
          <a:p>
            <a:endParaRPr lang="sv-SE" dirty="0" smtClean="0"/>
          </a:p>
          <a:p>
            <a:r>
              <a:rPr lang="sv-SE" dirty="0" smtClean="0"/>
              <a:t>Med låga räntor i omvärlden behöver Riksbanken fortsätta lågräntepolitiken för </a:t>
            </a:r>
            <a:r>
              <a:rPr lang="sv-SE" dirty="0"/>
              <a:t>att få upp </a:t>
            </a:r>
            <a:r>
              <a:rPr lang="sv-SE" dirty="0" smtClean="0"/>
              <a:t>inflationen, även om det inte är riskfritt</a:t>
            </a:r>
          </a:p>
          <a:p>
            <a:endParaRPr lang="sv-SE" dirty="0"/>
          </a:p>
          <a:p>
            <a:r>
              <a:rPr lang="sv-SE" dirty="0" smtClean="0"/>
              <a:t>Underskott i offentliga finanser </a:t>
            </a:r>
            <a:r>
              <a:rPr lang="sv-SE" dirty="0"/>
              <a:t>i</a:t>
            </a:r>
            <a:r>
              <a:rPr lang="sv-SE" dirty="0" smtClean="0"/>
              <a:t> högkonjunktur påkallar </a:t>
            </a:r>
            <a:r>
              <a:rPr lang="sv-SE" dirty="0"/>
              <a:t>finanspolitisk åtstramning</a:t>
            </a:r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71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(mars 2016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876431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3" y="2949"/>
              <a:ext cx="103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01" y="2949"/>
              <a:ext cx="111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2,1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(2,3)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2017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121021" y="4613276"/>
            <a:ext cx="1767519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4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-0,35</a:t>
            </a:r>
            <a:r>
              <a:rPr lang="en-GB" sz="1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-0,35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8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</a:t>
            </a:r>
            <a:r>
              <a:rPr lang="sv-SE" dirty="0"/>
              <a:t>sammanfattande indikator för resursutnyttjandet i </a:t>
            </a:r>
            <a:r>
              <a:rPr lang="sv-SE" dirty="0" smtClean="0"/>
              <a:t>ekonomin</a:t>
            </a:r>
            <a:br>
              <a:rPr lang="sv-SE" dirty="0" smtClean="0"/>
            </a:br>
            <a:endParaRPr lang="sv-SE" dirty="0"/>
          </a:p>
          <a:p>
            <a:r>
              <a:rPr lang="sv-SE" dirty="0" smtClean="0"/>
              <a:t>Effekter </a:t>
            </a:r>
            <a:r>
              <a:rPr lang="sv-SE" dirty="0"/>
              <a:t>av en åtstramande inriktning av finanspolitiken </a:t>
            </a:r>
            <a:r>
              <a:rPr lang="sv-SE" dirty="0" smtClean="0"/>
              <a:t>2017</a:t>
            </a:r>
            <a:br>
              <a:rPr lang="sv-SE" dirty="0" smtClean="0"/>
            </a:br>
            <a:endParaRPr lang="sv-SE" dirty="0"/>
          </a:p>
          <a:p>
            <a:r>
              <a:rPr lang="sv-SE" dirty="0"/>
              <a:t>Makroekonomiska effekter av ett </a:t>
            </a:r>
            <a:r>
              <a:rPr lang="sv-SE" dirty="0" smtClean="0"/>
              <a:t>skuldkvotstak</a:t>
            </a:r>
          </a:p>
          <a:p>
            <a:endParaRPr lang="sv-SE" dirty="0"/>
          </a:p>
          <a:p>
            <a:r>
              <a:rPr lang="sv-SE" dirty="0"/>
              <a:t>Produktion och sysselsättning i </a:t>
            </a:r>
            <a:r>
              <a:rPr lang="sv-SE" dirty="0" smtClean="0"/>
              <a:t>tjänstebranscherna</a:t>
            </a:r>
            <a:br>
              <a:rPr lang="sv-SE" dirty="0" smtClean="0"/>
            </a:br>
            <a:endParaRPr lang="sv-SE" dirty="0"/>
          </a:p>
          <a:p>
            <a:r>
              <a:rPr lang="sv-SE" dirty="0"/>
              <a:t>Skatter på köp, ägande och försäljning av </a:t>
            </a:r>
            <a:r>
              <a:rPr lang="sv-SE" dirty="0" smtClean="0"/>
              <a:t>bostäder</a:t>
            </a:r>
          </a:p>
          <a:p>
            <a:endParaRPr lang="sv-SE" dirty="0"/>
          </a:p>
          <a:p>
            <a:r>
              <a:rPr lang="sv-SE" dirty="0"/>
              <a:t>Ny </a:t>
            </a:r>
            <a:r>
              <a:rPr lang="sv-SE" dirty="0" err="1"/>
              <a:t>målvariabel</a:t>
            </a:r>
            <a:r>
              <a:rPr lang="sv-SE" dirty="0"/>
              <a:t> för inflationsmålet</a:t>
            </a:r>
            <a:r>
              <a:rPr lang="sv-SE" dirty="0" smtClean="0"/>
              <a:t>?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Global konjunktur förstärks långsamt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BNP, 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78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Fallande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09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6912768" cy="864096"/>
          </a:xfrm>
        </p:spPr>
        <p:txBody>
          <a:bodyPr>
            <a:normAutofit/>
          </a:bodyPr>
          <a:lstStyle/>
          <a:p>
            <a:r>
              <a:rPr lang="sv-SE" dirty="0" smtClean="0"/>
              <a:t>Men trög utveckling av global varuhandel och industriproduktion håller nere 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80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Stabilt konsumentförtroende, något högre än normalt trots flera orosmoln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5838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EU-omröstningen i Storbritannien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Huvudscenariot bygger på att britterna röstar för att stanna kvar i EU</a:t>
            </a:r>
          </a:p>
          <a:p>
            <a:endParaRPr lang="sv-SE" dirty="0"/>
          </a:p>
          <a:p>
            <a:r>
              <a:rPr lang="sv-SE" dirty="0" smtClean="0"/>
              <a:t>Om britterna röstar för ett utträde:</a:t>
            </a:r>
          </a:p>
          <a:p>
            <a:pPr lvl="1"/>
            <a:r>
              <a:rPr lang="sv-SE" dirty="0" smtClean="0"/>
              <a:t>Effekter på kort sikt:</a:t>
            </a:r>
          </a:p>
          <a:p>
            <a:pPr lvl="2"/>
            <a:r>
              <a:rPr lang="sv-SE" dirty="0" smtClean="0"/>
              <a:t>Hög osäkerhet och oro på finansiella marknader</a:t>
            </a:r>
          </a:p>
          <a:p>
            <a:pPr lvl="2"/>
            <a:r>
              <a:rPr lang="sv-SE" dirty="0" smtClean="0"/>
              <a:t>Lägre investeringar och konsumtion i Storbritannien och EU</a:t>
            </a:r>
          </a:p>
          <a:p>
            <a:pPr lvl="1"/>
            <a:r>
              <a:rPr lang="sv-SE" dirty="0" smtClean="0"/>
              <a:t>Effekter på längre sikt:</a:t>
            </a:r>
          </a:p>
          <a:p>
            <a:pPr lvl="2"/>
            <a:r>
              <a:rPr lang="sv-SE" dirty="0" smtClean="0"/>
              <a:t>Mindre handel och lägre BNP i Storbritannien</a:t>
            </a:r>
          </a:p>
          <a:p>
            <a:pPr lvl="2"/>
            <a:r>
              <a:rPr lang="sv-SE" dirty="0" smtClean="0"/>
              <a:t>Små negativa effekter för BNP i Sverige</a:t>
            </a:r>
          </a:p>
          <a:p>
            <a:endParaRPr lang="sv-SE" dirty="0"/>
          </a:p>
          <a:p>
            <a:r>
              <a:rPr lang="sv-SE" dirty="0" smtClean="0"/>
              <a:t>Men svårbedömd politisk risk för att hela EU-samarbetet påverkas</a:t>
            </a:r>
          </a:p>
          <a:p>
            <a:pPr lvl="1"/>
            <a:r>
              <a:rPr lang="sv-SE" dirty="0" smtClean="0"/>
              <a:t>Flera länder lämnar</a:t>
            </a:r>
          </a:p>
          <a:p>
            <a:pPr lvl="1"/>
            <a:r>
              <a:rPr lang="sv-SE" dirty="0" smtClean="0"/>
              <a:t>Ökad protektionism med mindre handel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0611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963</TotalTime>
  <Words>628</Words>
  <Application>Microsoft Office PowerPoint</Application>
  <PresentationFormat>A4 (210 x 297 mm)</PresentationFormat>
  <Paragraphs>113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blank</vt:lpstr>
      <vt:lpstr>KONJUNKTURINSTITUTET</vt:lpstr>
      <vt:lpstr>Sammanfattning</vt:lpstr>
      <vt:lpstr>Prognosen i sammandrag (mars 2016 inom parentes)</vt:lpstr>
      <vt:lpstr>Fördjupningar</vt:lpstr>
      <vt:lpstr>Global konjunktur förstärks långsamt</vt:lpstr>
      <vt:lpstr>Fallande arbetslöshet</vt:lpstr>
      <vt:lpstr>Men trög utveckling av global varuhandel och industriproduktion håller nere tillväxten</vt:lpstr>
      <vt:lpstr>Stabilt konsumentförtroende, något högre än normalt trots flera orosmoln</vt:lpstr>
      <vt:lpstr>EU-omröstningen i Storbritannien</vt:lpstr>
      <vt:lpstr>Tillväxten i Sverige växlar ner från hög nivå, men fortfarande högre än normal enligt Barometern</vt:lpstr>
      <vt:lpstr>Höga investeringar bidrar till högkonjunktur efter sju år med lågkonjunktur</vt:lpstr>
      <vt:lpstr>Stark ökning av äldre och yngre i befolkningen – driver på offentlig konsumtion</vt:lpstr>
      <vt:lpstr>Offentliga konsumtionsutgifter växer snabbt</vt:lpstr>
      <vt:lpstr>Höga bostadspriser driver på bostadsinvesteringarna – tecken på lugnare utveckling senaste månaderna</vt:lpstr>
      <vt:lpstr>Kraftig ökning i antalet påbörjade lägenheter – uppgången dämpas av utbudsrestriktioner</vt:lpstr>
      <vt:lpstr>Fortsatt höga anställningsplaner i näringslivet</vt:lpstr>
      <vt:lpstr>Stigande sysselsättning och sysselsättningsgrad</vt:lpstr>
      <vt:lpstr>Arbetslösheten faller till slutet av 2017</vt:lpstr>
      <vt:lpstr>Stigande brist på arbetskraft driver på  löne-ökningstakten</vt:lpstr>
      <vt:lpstr>Inflationen är långsamt på väg upp</vt:lpstr>
      <vt:lpstr>Något högre inflationsförväntningar, men fortfarande under målet</vt:lpstr>
      <vt:lpstr>Kronan fortsätter att stärkas – dämpar uppgången i inflationen</vt:lpstr>
      <vt:lpstr>Riksbanken avvaktar med att höja reporäntan till nästa sommar</vt:lpstr>
      <vt:lpstr>Dags för byte av målvariabel för penningpolitiken – Riksbanken bör överväga KPIF eller HIKP</vt:lpstr>
      <vt:lpstr>Utan aktiva beslut blir finanspolitiken expansiv 2017 trots förstärkt högkonjunktur – finanspolitiska ramverket påkallar åtstramning</vt:lpstr>
      <vt:lpstr>Offentliga utgifter stiger som andel av BNP i scenariot – förutsätter högre inkomster för att nå överskottsmål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39</cp:revision>
  <cp:lastPrinted>2016-06-22T06:39:47Z</cp:lastPrinted>
  <dcterms:created xsi:type="dcterms:W3CDTF">2016-06-18T14:03:16Z</dcterms:created>
  <dcterms:modified xsi:type="dcterms:W3CDTF">2016-06-22T06:41:20Z</dcterms:modified>
</cp:coreProperties>
</file>