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6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1DFE8E-E06D-4AF1-B566-28DC4949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9FE49F-0BA8-41DD-8637-CAFF21D78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E8DD05-8062-4DA6-94AB-644AB65139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684899-F998-4172-8588-C5B0E6B7DF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Markit.</a:t>
            </a:r>
          </a:p>
        </p:txBody>
      </p:sp>
    </p:spTree>
    <p:extLst>
      <p:ext uri="{BB962C8B-B14F-4D97-AF65-F5344CB8AC3E}">
        <p14:creationId xmlns:p14="http://schemas.microsoft.com/office/powerpoint/2010/main" val="67995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64D3E-89BC-4896-A759-0AD11FEF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779D0D-D4E2-4CB2-8EF7-A0DA5BED0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8A1320-0472-4E1A-AB14-329E6FE95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4FD643-FB5A-48FD-938F-D8C1033BAC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Nasdaq OMX, STOXX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38541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376F6-437B-4F21-BC2F-E2A45E84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Räntedifferens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2627E3-B1A7-4482-8135-9831C8B32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1FBFCE-86C3-42ED-9692-96D9D63D1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AF3B5F-13BB-47E8-B5FC-636FC07AE6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503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0F6E73-019C-42D6-B701-2D7F20BD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054598-4F37-4928-8F5A-752F7FF78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4012F1-2BDE-4C68-8035-16C2EB1DC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1E1DD3-DEE0-47F1-BDC8-256FFCFC58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ECB, Federal Reserve,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96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AF52C-8F81-4DFD-8E1F-1C41AF96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2B5F29-50C3-4EB6-A073-8F65D7B14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82FDC9-195A-4CC4-BCEF-8A7B7536B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F8C43B-151F-43D8-B0BA-141271DD94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172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56FA39-1880-4C8D-A862-A4F640C8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Produktionsvärdeindex i industrin och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C869261-F443-44FB-99FE-8F04F41B8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1C4DC-1A24-49BB-8119-8B5AD7166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725AC5-67A2-450B-BE35-4DDCFED68A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18105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3B700-C78E-4C08-B532-07A2BC22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Extraundersökning Konjunkturbarometern: Omsättning jämfört med normalläge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45D904-903F-4CF6-A533-AF8E43E76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F3AD09-227D-4E43-9B14-D2735B76C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068EDB-345C-43BA-AB59-CA8421E07E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575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15C59-5580-436F-B947-FC5C815D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4C58EF-1777-419E-B9BB-CFB486B87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38D28E-ECAC-4CB5-9A7D-DD1B5188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6F1A9A-FFB3-4548-B707-0A309CC555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8980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9AA46-BEBB-4861-B3A6-09AC7B53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3C9F1A-3D64-4E4C-A213-DCFB2F900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D3E18-2121-4544-806E-BE551728D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413CC5-CC23-4340-B7DB-4997196C31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938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4B31B1-DC5C-4C3C-B759-0FB6EE3A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Exportorderstock, industrins omdöme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848EEB-FE96-48D2-898D-B4688198B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FFFB70-44FB-402B-9191-EE56272FC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877160-593B-405D-9C23-50089FE414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650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1F8CF-E994-4DA9-90DF-FC6F70BF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exkl.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480E40-BFAA-484C-87DF-94C82AE59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E732C7-755C-4D6A-AA7D-A7C08545B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8A3BED-1BCF-43A5-A50C-491832E0D4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467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A287B-087A-4E7E-B338-956346D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C4AA33-6CE5-4DA0-94B4-0A62484A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833E30-5FD9-49D0-9AD5-FCEA53E38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234094-F5F6-46FA-A1FE-D42281B581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495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F1EF5-00F4-49B2-9F9C-5BF03A02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3A5E3D-9DA8-4C3D-977A-F0FB43EDE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6F1C30-D90F-488C-96CB-21E4FF8A6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2E674E-B5F8-4540-9EB6-2294973B75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7287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375F16-2F71-4BFC-B60A-AEF6C92B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5CE01F-15B5-4BCF-9E49-8784611DE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91DA20-D6A7-4294-AF8D-01A30A551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4397D8-FC3D-4F9C-8801-07A9E698EE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913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FEDBDB-8EEC-4CF1-9813-84FF8CAA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4EDA67D-C837-46B2-84DB-25E98614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3F7F1-44F7-4D93-8683-B461C36B9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FA3C5B-B0C3-401A-9FEC-652F1F6B04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058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FCB9B-BC92-4371-ABB9-DE39F3D7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Omsättning inom viss del av restaurangbranschen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3EB53E-4113-4BD5-B837-A3DE8866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9078B5-A671-4614-AF36-1A5F80A22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förändring, 7-dagars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D4AE79-7E2C-439F-A4C8-2469875A07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Caspeco kolla med Ema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430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904AE2-4BDF-4F69-8F4D-493C99EE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AE24EB-B3E8-40AB-AE4C-408187D39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FFDD58-FABC-4DC9-8F21-D331AC0C9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DC8E8F-96D7-410D-9860-A8A2A38821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56433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54BD61-55D6-4B0F-912B-EA9CE702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E75609-83B4-47F5-ADB2-67297C7C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A9818D-3322-4F1F-AD7B-65D2971D7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D210BA-04E7-4A83-8A21-AF24E30385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487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21E8E-A5EC-4A5E-ABDA-A6C08353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7DA332-56FC-41A8-AC7F-41C4C8572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27ED1A-A561-456F-BB22-06E3420087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DA0EEF0-968A-40C3-9FA7-7D149E549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4257672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2B2708-B21A-4DA2-A4E9-A0DE744E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Extraundersökning Konjunkturbarometern: Omsättning jämfört med normalläge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59928F-16C9-44D8-BD7A-5B02BE9AC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C12703-806B-4AB2-A3D4-B7AF04D290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2E7713-67C6-46CA-84C8-70BECF4F69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617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D5E5AA-CA78-4076-98C3-A5D46BDB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ED1D811-76A4-44A2-BD73-3AC937CEC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9AD7B-38A7-41C9-BAB3-44375A20A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D2BC01-FF96-4DB2-9592-878A1C080A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3414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B52540-38CC-4C92-A22F-50A9423F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AEA6A3-577B-47D7-91A0-35E1D50AE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87C2F1-7C4E-4F17-BED6-F2D69EF09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2005=100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6E6FB9-EB7E-43DD-9D98-255737C461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842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0EEF0-BAE9-4608-A549-90C6E15F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Världshandel med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B7A596-2324-4E24-93A8-E216A2926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F00C3B-14EF-42CD-8DDA-66CFA999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981868-DAE2-4276-A20E-D0E6B62634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Källa: Netherlands Bureau for Economic Policy Analysis.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8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AA9D68-84EE-4449-A8F5-D9BFB3BE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 om uppsägning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75B7AD-7C9E-4C69-BC01-77E7C3CE6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ED8D9F-0851-4758-9133-A43F167E5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FDDD82-3054-49FB-9CB3-4B45DF29BC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2026688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07699-5315-4D7B-91EE-E4F601EA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121BB3-AEC5-4EF5-B5AE-A3655B4E8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4A8BF6-13CB-4DA8-BEF6-B5AE44D72E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727D9E3B-3ACD-4929-A838-B6C63911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142215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311E-F22B-412B-AE1C-08C1978F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timmar, medelarbetstid och 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520C56-EF0F-431B-BD73-9D7925DCE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E261B1-A475-43EC-A19B-F1E2711C6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EE7D87-3CAA-410B-9CF9-488FFA6C84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9680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975F3-B0B6-4270-A5A9-78EA44D2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permitteringar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D9624E-8BD9-430B-B721-463906C92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29F8F9-73CF-4392-88AF-06C0B4D42F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F1479D-21C3-467C-8B2E-EC83271E5E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1531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9FB69-96CB-409E-BA74-49278D45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566C9EA-EFDE-414B-B267-167CDB98D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711C3C-FC87-4C59-AF50-64F6A974A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9F3A75-CBB2-44B0-AB3C-04E9E7CBAD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3716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56BDCB-1F7B-436C-8A07-3B17242A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90EFB51-260F-4EC0-8DDA-1041C2C08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DDE2A7-D645-4CD2-A326-A0AD8762C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B36636-B6E0-46DC-9204-531E1F53CC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6511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CA1A50-AB3A-4A31-AE6A-96D9ACEA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64327D-529B-4E7F-8645-2426D92AB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CD9022-D482-44A0-9F10-C7B209D4B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B41FA5-E718-4B36-8B3A-F5229048C8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1095438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3502D-F865-4A31-9545-2270258B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7F81A6-1A6B-48F6-A20C-E24171C82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CDE555-1E3E-46C7-B16F-ED1F96B26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2A7BFE-39ED-4565-AE3C-18E42A5EAD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8361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F56992-FB81-4386-BA61-2DA2DA84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EE42BF-8031-4F7B-A3F3-4E18C1F8F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DCA2FE-A90A-4591-BDCA-E3990396B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A4D8E9-4773-44A7-8C1E-1082334AC1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8494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4E330B-E21B-4522-8876-65460274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861318-E832-41DB-BEC7-030998BF3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360B42-87B5-47D7-8667-8E21F88CA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DBD9F8-4D62-4740-8E0A-91D8170126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661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2DE550-408A-4F81-936D-A2A734AD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E93464-02CB-45BE-8B7D-AEB2323CA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C6EDFE-E5EC-4614-B616-C7904E595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7AF703-2AF7-4453-8999-C0F7B45139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Conference Board, Eurostat och Macrobond.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56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F33A8-D55C-4616-86C3-615C57C3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8675E2E-E92A-452F-BD66-9E942C05E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9E7085-EDA3-4CF4-9298-8B56D2E40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38D5B4-EF04-42B5-B6A4-5D9957CD30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0768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8E76C6-1A20-4582-8D77-F1A5FC7D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566C42-D853-4043-9F36-A5A560F12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B0007D-AD51-4C3A-9797-D7671D133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A5B7ED-6AD2-439A-83D6-9DB38A6DDF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1889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4C60EE-4E61-4C69-840A-7033DCD7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prisförväntningar på tre månaders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29FC68-C265-49DC-AB38-86AA0C229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D29C9D-CF88-4083-B83B-64EDE11A3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2AC213-2418-41F1-A3DC-EF901BA4BD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4955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F98678-16BE-42B1-8A3B-7CFE7870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Importpriser för konsumtionsvaror och varor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DA35CC-93C0-4667-9B8F-501844B00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407D62-D1AA-4206-97C3-4F0B3A4F5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223AA1-CE59-4294-B421-216E49466C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3482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EA624-F546-4CAA-8280-0EA773D6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C26173-9112-4F24-9413-4DC3E41F9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0FF21B-9E48-4359-A41C-7D73A7E50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1D374D-ECD5-4034-9DA7-A0554FBB31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5708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58A0F3-7FB4-4B20-BBE9-E2F5FB5F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DCCFA2-B3D7-4E75-ABC1-F98CE6522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38D5DA-9953-4A77-A75B-BA20D8BF9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76DEAC-181E-44E4-958E-5B2164CB66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4041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28B9A2-FECB-4C73-92F3-5BADEC43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BB9C22-0090-45B9-AA95-5A6686F52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337972-5EED-4147-A687-9BF390AB6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B2819A-E2BA-4EEF-8425-6E3D6BB99F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18980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CE87F-7351-4D3A-8F8A-F2DDF377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sektorns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87B616-1B9F-4C42-9505-F41270CB2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4D7B75-5078-437E-9D1B-E796E5610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FBB4A4-A0B1-468B-BDB6-C10EBE64E8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9651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DB6D5-B0FC-4ED4-9A9B-ECC96305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F16EED-7E09-421B-BBAD-E837B28A6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A81D32-CB1B-47D1-ADB5-5565FF4D4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99CBA4-0C99-4003-A1F5-36F9F9B044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5380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4B06B-BE88-4D5E-AECE-E168C14F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skulder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4A940B-8538-4034-9FEA-5FB15CD99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747A92-0B80-4619-BFA8-5F96BAED6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677065-7B58-4F72-9FEF-6B7E9BD493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Ekonomistyrningsverket,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3939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8EF1CA-5FF0-4BBC-8962-7060362E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Kapacitetsutnyttjandet i tillverkningsindustrin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8F93BB-945E-4307-9C7C-B2AD3FB5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CBD9C1-E956-4084-B665-46924C363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02420F-2807-4826-882B-D84B9B5092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537555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C6AF4D-A047-48AF-88EB-DE4E910C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Strukturella utgifter och inkomster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C9E2D0-C27A-4A8D-A1AF-52AC50113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FDC476-E033-46E8-B834-9441C7B3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B92886-795A-42BF-A2B4-C43CAEF115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3776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38A03C-0050-4609-BB87-182FB147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vid oförändrade regler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2A2B0E-029D-4B8A-9871-A9886A790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C5F2B9-E535-4D49-9E1F-FDD6EFC19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BC09CA-EC50-4295-BA1C-4F9F0C009D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0219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598EDD-943E-4F35-8979-C2080D3F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C07522-9E91-4EA8-BE55-357FC14E3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A67D2A-F780-4D36-8149-DCCB6614F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A5BA50-FEC6-4D33-BED2-8E4AE24476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4581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0AC5F6-1E77-424A-9EE0-9DB2A686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Skatte- och statsbidragshöjningar i kommunsektorn 2021–2024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7BB935-0B71-496C-A317-8BE9E6F1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B1A0F5-56C7-4A0F-9350-05C4D53DA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Kommunalskattehöjning, procentsats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D1C90E-23BD-4A3E-8407-496815976F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3859945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BC21D-6C2E-4986-83CE-8A554733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D3D649-623B-4D52-8747-35348AD3A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4FD2B3-6A0F-45F0-935F-26CC0631B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102A2D-E23E-4DA4-9CEE-A24F786878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1441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C35AB-C140-41E1-861C-440E63C6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318478-33DF-49A3-8BB4-34431BEED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DD1F80-C95B-4982-8BD6-1F887B50D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324945-1C7B-4495-BB40-05422C871C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69049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4D5CEE-B27C-4DB4-BCB5-C1DDDE48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B4ACFD-C2B8-4299-BA4D-CE6900117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1B443E-0468-4D6F-9E4C-FD65E26BD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281A78-6FA3-443E-9946-F91B78C86A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6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1D234-1AA3-468B-83CA-DED1B478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Detaljhandeln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AD43C8-9D54-42B3-BD5B-1CAF7E0F3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8E101B-5A8B-4489-80B6-C25A90700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93A54A-CFE9-4642-AC8D-FC04B39217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National Bureau of Statistics (NBS), Eurostat och U.S. Consensus Bureau.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90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698AD-3104-411A-BF79-5BF2D2C0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Veckovis ekonomisk indikator,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FC075C-5CC7-4C76-BBD7-C163D04D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73DCE5-25C2-4A79-8093-D71BABFA4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C69210-8A6C-45B7-B587-AD204AA227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Federal Reserve Bank of New York och Macrobond.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66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1E9B9-8B3C-4D41-B8BD-408BA697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F73C8E-83A9-465F-B128-26F37642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43836B-E320-4374-8A76-A89E830B0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16 år och äldre,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E9EFD5-0DF0-4262-A88A-9BD4BF5BE9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62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B92AE-57FC-4A45-9E0A-6865A19E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C5F76C-C8A8-4DFF-A80C-587F3246C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2EA741-1C12-4166-86F6-621EDB283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83A380-49C8-40A6-A859-6F145F9F6D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China National Bureau of Statistics,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120639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871</Words>
  <Application>Microsoft Office PowerPoint</Application>
  <PresentationFormat>Bredbild</PresentationFormat>
  <Paragraphs>168</Paragraphs>
  <Slides>56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56</vt:i4>
      </vt:variant>
    </vt:vector>
  </HeadingPairs>
  <TitlesOfParts>
    <vt:vector size="60" baseType="lpstr">
      <vt:lpstr>Arial</vt:lpstr>
      <vt:lpstr>Calibri</vt:lpstr>
      <vt:lpstr>Verdana</vt:lpstr>
      <vt:lpstr>ExternaPresentationer2</vt:lpstr>
      <vt:lpstr>Inköpschefsindex</vt:lpstr>
      <vt:lpstr>Industriproduktion i valda länder och regioner </vt:lpstr>
      <vt:lpstr>Världshandel med varor</vt:lpstr>
      <vt:lpstr>Konsumentförtroende</vt:lpstr>
      <vt:lpstr>Kapacitetsutnyttjandet i tillverkningsindustrin i euroområdet</vt:lpstr>
      <vt:lpstr>Detaljhandeln i valda länder och regioner</vt:lpstr>
      <vt:lpstr>Veckovis ekonomisk indikator, USA</vt:lpstr>
      <vt:lpstr>Arbetslöshet i USA</vt:lpstr>
      <vt:lpstr>Investeringar i Kina</vt:lpstr>
      <vt:lpstr>Börsutveckling</vt:lpstr>
      <vt:lpstr>Räntedifferens</vt:lpstr>
      <vt:lpstr>Styrräntor</vt:lpstr>
      <vt:lpstr>Barometerindikatorn och BNP</vt:lpstr>
      <vt:lpstr>Produktionsvärdeindex i industrin och tjänstesektorn</vt:lpstr>
      <vt:lpstr>Extraundersökning Konjunkturbarometern: Omsättning jämfört med normalläge</vt:lpstr>
      <vt:lpstr>Importjusterat bidrag till BNP-tillväxten</vt:lpstr>
      <vt:lpstr>Export</vt:lpstr>
      <vt:lpstr>Exportorderstock, industrins omdöme</vt:lpstr>
      <vt:lpstr>Fasta bruttoinvesteringar, exkl. bostäder</vt:lpstr>
      <vt:lpstr>Industrins kapacitetsutnyttjande</vt:lpstr>
      <vt:lpstr>Fasta bruttoinvesteringar</vt:lpstr>
      <vt:lpstr>Bostadsinvesteringar</vt:lpstr>
      <vt:lpstr>Omsättning inom viss del av restaurangbranschen</vt:lpstr>
      <vt:lpstr>Hushållens konfidensindikator och hushållens konsumtion</vt:lpstr>
      <vt:lpstr>Hushållens konsumtion, real disponibel inkomst och sparkvot</vt:lpstr>
      <vt:lpstr>Offentlig konsumtion</vt:lpstr>
      <vt:lpstr>Extraundersökning Konjunkturbarometern: Omsättning jämfört med normalläge</vt:lpstr>
      <vt:lpstr>Produktion</vt:lpstr>
      <vt:lpstr>Produktion i tjänstebranscherna</vt:lpstr>
      <vt:lpstr>Varsel om uppsägning</vt:lpstr>
      <vt:lpstr>Sysselsättning</vt:lpstr>
      <vt:lpstr>Arbetade timmar, medelarbetstid och sysselsättning</vt:lpstr>
      <vt:lpstr>Arbetslöshet och permitteringar</vt:lpstr>
      <vt:lpstr>Arbetslöshet och jämviktsarbetslöshet</vt:lpstr>
      <vt:lpstr>Arbetskraftsdeltagande</vt:lpstr>
      <vt:lpstr>BNP-gap och resursutnyttjandeindikator</vt:lpstr>
      <vt:lpstr>Arbetsmarknadsgap och timlön i näringslivet</vt:lpstr>
      <vt:lpstr>Timlön</vt:lpstr>
      <vt:lpstr>Lönsamhet i näringslivet</vt:lpstr>
      <vt:lpstr>Konsumentpriser</vt:lpstr>
      <vt:lpstr>Bidrag till KPIF-inflationen</vt:lpstr>
      <vt:lpstr>Företagens prisförväntningar på tre månaders sikt</vt:lpstr>
      <vt:lpstr>Importpriser för konsumtionsvaror och varor i KPI</vt:lpstr>
      <vt:lpstr>Reporänta</vt:lpstr>
      <vt:lpstr>Kronans effektiva växelkurs (KIX)</vt:lpstr>
      <vt:lpstr>Finansiellt och strukturellt sparande i offentlig sektor</vt:lpstr>
      <vt:lpstr>Offentliga sektorns inkomster och utgifter</vt:lpstr>
      <vt:lpstr>Maastrichtskuld</vt:lpstr>
      <vt:lpstr>Tre skulder i offentlig sektor</vt:lpstr>
      <vt:lpstr>Strukturella utgifter och inkomster i offentlig sektor vid oförändrade regler</vt:lpstr>
      <vt:lpstr>Strukturellt sparande i offentlig sektor vid oförändrade regler</vt:lpstr>
      <vt:lpstr>Finansiellt sparande i kommunsektorn</vt:lpstr>
      <vt:lpstr>Skatte- och statsbidragshöjningar i kommunsektorn 2021–2024</vt:lpstr>
      <vt:lpstr>Fasta bruttoinvesteringar i näringslivet</vt:lpstr>
      <vt:lpstr>BNP</vt:lpstr>
      <vt:lpstr>Arbetslöshet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Inköpschefsindex</dc:title>
  <dc:creator>Rosmarie Andersson</dc:creator>
  <cp:lastModifiedBy>Rosmarie Andersson</cp:lastModifiedBy>
  <cp:revision>2</cp:revision>
  <dcterms:created xsi:type="dcterms:W3CDTF">2020-06-16T17:46:40Z</dcterms:created>
  <dcterms:modified xsi:type="dcterms:W3CDTF">2020-06-16T17:56:05Z</dcterms:modified>
</cp:coreProperties>
</file>