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64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02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3812A-09BF-4470-9E0F-7D79CEE79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Barometerindikatorn och BNP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E71555-EF59-4FB4-8638-5970B9E0D7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0E1F00A-F8EB-4715-AC48-B8CB2022B07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D762F1BE-8568-483D-A661-5C6F8942E5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228545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29635D-B4CC-48C9-9271-3B13DEDF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konsumtion, real disponibel inkomst och sparkvot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DDBF56-C830-4E5A-9BF2-C0FC0C4B42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D374CB-FEEC-4664-827F-8EA67796D2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DBBA1A-3D61-405C-8949-294232F22D6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5921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28CEF1-5EC9-4E1D-8903-CF7962A4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35D16D8-0C7C-477E-95AB-F7379A1B0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9EDC0E-67A2-4CD8-B449-8928252A36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118B852-5836-4C0F-BF2C-3751197F34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6634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245C9F-5C11-4CDC-A718-0B2979B3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offentlig konsumtionstillväxt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C50905-CC9C-4D78-8649-250BF64FF7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F8BB11-6661-4504-BDE6-007770A5AE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6FAD8C-A01C-46A0-818B-CA415BAC3A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2948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88375E-C599-49EF-8A4D-03983D47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Konfidensindikatorer för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3DAC259-AF97-49D5-83C3-E7EA196B48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A86F909-8F84-45A3-9A7F-16DD93878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9081D3F-0ED2-4C75-BE60-8666EA5D4A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536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322C4-3B77-4A17-811B-80A211055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Produktionsplaner i tillverkningsindustrin och privata tjänstenäringar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94BD25B-0FCF-462F-85CA-E78B8F7F6B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97494B-0334-41DF-AC6A-5B4BA71966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A1002D-B6A6-45F2-96A1-859EBBBFD4D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54555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5130BC-066F-4C08-9489-D5183AB23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Produktionsvärdeindex, tjänstebranscherna aggregerat och utvalda branscher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75F6039-AC91-49FF-92B9-E2644AE2D7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427C23-C1A8-4AC1-85EC-5A5E0AB70C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CC1F93-471A-4058-823E-0EF07339987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12225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676C6E-7123-46C0-B8D0-39B9865D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Konfidensindikator för husbyggande och anläggningsverksamhet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C244D51-3C03-41AC-BD35-C247E2BC8F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3F8259-9771-4265-B38B-30EA4F7B71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A53D5D-E961-4933-AB08-FC1AF74740B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31327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EF2FC-550A-4DFC-B7A0-95087BB62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Containerfraktpris i Kina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E506245-C010-4113-B398-A47068E1D6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12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A088D4-B6AD-4582-9D7E-92E347097D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781235-DC35-4D16-AE9D-3A984B64397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China Ministry of Transport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577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A32CBA-9593-4AF2-9CF0-8150AA313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Främsta hindret för ökad produktion, industrin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1DFEBE-278A-48E7-A122-197DB933BE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33B67E-7BF2-49F2-8DA6-4A3CA7002FF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32CC4B4C-7ED7-4F44-B3FF-667917D0AF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2660588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CD7F99-C63D-4B09-81F6-E501C2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Sysselsättningsgrad och justerad sysselsättningsgrad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F06848E-513D-4B66-B2D0-70225D1838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E24CD6-763F-46EA-969F-89506DE8F9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befolkningen, 15–74 år,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C8AB62-0DC0-411C-A93D-05CE3BC879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9770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123E95-4D14-40C9-8236-740E7937F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08C871-BACD-479B-A86D-AD8C03F35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69250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D52AB9-E032-4FAB-BF40-B378306C3C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01BBFB2-6B24-478D-9C42-1F286A19230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77832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1EFD5D-26FE-4D20-8227-B923733D1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Anställningsplaner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D6E3C2-642D-4561-9CF5-0F70C87221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651CF6-2747-4827-8D86-D91A31C6C2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A8B6B96-65C6-43C8-B73F-BDB4F979090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25107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469E35-707F-4CDC-9257-CA3EBFED1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Nyanmälda och kvarstående lediga platser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BC5F848-23F5-4192-B39C-62307A459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F3F21D-C1AC-4487-8DBE-7A4DC7D870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DE1B4E-5977-4A83-BE3C-74B80E32A72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3164012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A7302A-FB4A-407F-99B8-40320224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86D2E6-17C0-4A57-A199-C22FB4F951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90D3B0-270E-45FF-84D3-1DA22F90A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1275679-27BA-40B8-9F62-39F90B0758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87618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453E1C-E536-49B9-9098-BB293848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Varsel om uppsägning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6863B9-B2A5-4E24-B9AF-9C1C75E240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04F48D-088A-436E-B1C5-ED25E00ED9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89C2086-AE8C-4703-9CA2-71F3084DBA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Arbetsförmedlingen.</a:t>
            </a:r>
          </a:p>
        </p:txBody>
      </p:sp>
    </p:spTree>
    <p:extLst>
      <p:ext uri="{BB962C8B-B14F-4D97-AF65-F5344CB8AC3E}">
        <p14:creationId xmlns:p14="http://schemas.microsoft.com/office/powerpoint/2010/main" val="1149017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52FC5-995D-48CE-8CEF-019313603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E4F786-E07E-4D36-AE71-9E20A5D12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73D4093-1A64-4B0E-A5FE-8B343B3E45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procent av potentiell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567B78-3A43-4ADC-A5A1-CF50C9E97A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99241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9DFF8-67F3-4494-99FF-23285D7F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Långtidsarbetslöshet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85923D-3F9E-4A63-B3F7-E559BF9E9D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D7B17F8-BD8F-4E49-A4F1-9968E12999A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A9100FF-24E1-4268-BF75-690B5B227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</p:spTree>
    <p:extLst>
      <p:ext uri="{BB962C8B-B14F-4D97-AF65-F5344CB8AC3E}">
        <p14:creationId xmlns:p14="http://schemas.microsoft.com/office/powerpoint/2010/main" val="3927517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7CDDCD-2F4D-4ADB-BE04-968AFC45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arbetsmarknadsgap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901DCF8-9250-48F3-AE90-B767A13E5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316E08-D5AC-463E-ADE3-2DFF8B92AC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C82A19B-C22F-4EA1-8217-D2EEEE68299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39922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52848A-E8F0-45F1-8966-4E9A52AE5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BNP-gap och resursutnyttjandeindikator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5B1C726-6617-4A1C-8F30-A786261CF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EDBA1B9-CD54-4E3D-979D-1A116864C5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normaliserade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6333488-7C1E-4773-81A7-EBF23C8E180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01249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C198BB-F908-4208-BEF1-4FED9E72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1125BE-0702-4A1F-BE44-72D92B4802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1AC1FA-838F-49F3-90EA-01C4D78864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7E1D6F-AFC4-4407-9040-E720CD92880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171362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7FC133-111D-4215-A6BF-65AD5275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hela ekonomin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350DC2C-BF49-49B2-BEEF-5BBBF0235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12EC67-3EAC-4D07-9F42-81F8A03616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EE2C59-FDED-4875-8537-CBA7442B30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1329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1F91D8-0940-4FD3-AC4F-A0ED6640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Bearbetade varor, världsmarknad respektive 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5FF9A08-EAC4-4BEA-BB4D-B90EC73120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2E2BA2-BB43-4E7A-89AB-72F29D8D45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E0A18F-A388-408B-8DF1-C1B416B278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82455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749CE6-9308-45A6-AEBB-8AE3ADC5E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Justerad enhetsarbetskostnad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06A2AAB-49B8-4E56-A64A-FF370FBE10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C44937-37DF-45EB-85FA-F69CB53F57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B14B4D6-D9AA-4474-BF84-7B46BFB77E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17756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B81360-8C5C-4FE1-8C1A-D60C4383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Lönsamhet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CD1156-D363-4B09-8ECE-884834C874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7516B44-445A-43D8-8FC1-2DCF036D2F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07C2350-07CC-4D92-BFB9-ED993BCE4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943883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9E4D8F-1DBB-455D-8E4D-2D11C4BE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2890FF3-23EF-4B73-86D1-D56F038196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7B1A66-7B8C-4A9B-BA21-D18EF874C3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46CEA8-60F2-4AC3-844A-219951E5633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18817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9EE3A1-0144-4B9A-9489-B7D604F3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C8A861-2983-4F15-AF5D-175B10A99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397000"/>
            <a:ext cx="8661400" cy="492091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598454-60B1-43A9-AEFF-A4916155D7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4AC37A3-C2FD-4881-A210-25FE492677D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03211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E69C74-C086-412D-8389-F0D3E94D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Företagens prisförväntningar på tre månaders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D82861-F401-4715-9839-61CE2420E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CD39829-86CB-42D3-9621-167C04D2F4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600058-E4BD-462C-A325-B97F31F3CFE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877936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FB5BB-58CB-48A2-93B9-52BF02B52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 frukt och grönt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1375C9-3C3F-4DFC-892A-B5713864F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12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F6E2BF-59BD-451A-8A72-A7C541BA16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07794AF-3FEF-469F-8321-3E04A6C57FB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829113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40BEFC-16D5-4CC5-A6F8-2223592E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Globala jordbruks- och matpriser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CC8F644-E862-4FBE-83DC-BAB697C1E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826102-518A-4BDA-A3FC-B7DB0B9556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D91CE26-8ABB-4C0C-8765-8B126B2AB9A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HWWI, FAO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670827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F3585A-97FA-4DE4-8D0F-057EE6CA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Spotpris på el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2FFAB1-63D2-4D5F-A590-28F77897FA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0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5DF06C-81F0-48D7-8562-E382AAAE00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Öre per kilowattimme (KWh),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EC1432-A04C-4FD3-9034-2BE3576FFEA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Nordpool,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1642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41BA94-2D32-4A59-992D-D13C6E2B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Industrins omdöme om exportorderstocken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F4B69BA-AD36-4B88-917A-0424980D8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0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802D24-7F7A-442E-A503-4ADA1C5465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FEE8ECE-8959-4E8C-87EB-C1103EAC74C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5158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557DF7-CC33-4C85-8280-EA226F5E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Exportorderingång i 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C12FE1E-146E-43A6-BB2B-1BB9D06314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F9FEF3-01EC-42AB-AFA4-84B46EE39C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6F418A0-B834-45DE-8B39-0CA20CDF63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1704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C25229-10B3-40C2-BBF5-67B73496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B3C86B4-2F32-46B4-B1AF-49842D8E11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06B398-4A46-4FFF-B8C9-1424490A0C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E11BFA-1732-434C-A31F-29974F6C7E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4119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83997E-308E-4111-A1B5-FC0D2421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Påbörjade lägenheter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A106F1-7DFB-473F-952C-8F3FF5260C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962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A40AE8-D41B-4A5B-9593-55079A0AE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B92B665-E5E8-415D-9D54-D1B7E94AFA5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37382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5B8546-429F-4250-ADAD-A73665EA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E49E5E-C6DB-47C4-A0A3-3F0BB731C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47871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02B22F-BB5A-4DEB-8844-5D485299C1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4B613D-14F3-4208-95D6-4A3FC1CCE60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2655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37C77-FA15-4E48-82C0-87CB6FC6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 av hotell- och restaurangtjänster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D15D115-3964-4947-8DF0-87299FD19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397000"/>
            <a:ext cx="8661400" cy="4250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B77B3E-93F0-4D90-9357-3DEAE02393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2015=100,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F6F989F-E201-4F08-81A6-F992975B626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1314718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126</TotalTime>
  <Words>573</Words>
  <Application>Microsoft Office PowerPoint</Application>
  <PresentationFormat>Bredbild</PresentationFormat>
  <Paragraphs>112</Paragraphs>
  <Slides>37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37</vt:i4>
      </vt:variant>
    </vt:vector>
  </HeadingPairs>
  <TitlesOfParts>
    <vt:vector size="41" baseType="lpstr">
      <vt:lpstr>Arial</vt:lpstr>
      <vt:lpstr>Calibri</vt:lpstr>
      <vt:lpstr>Verdana</vt:lpstr>
      <vt:lpstr>ExternaPresentationer2</vt:lpstr>
      <vt:lpstr>Barometerindikatorn och BNP</vt:lpstr>
      <vt:lpstr>Importjusterat bidrag till BNP-tillväxten</vt:lpstr>
      <vt:lpstr>Bearbetade varor, världsmarknad respektive svensk export</vt:lpstr>
      <vt:lpstr>Industrins omdöme om exportorderstocken</vt:lpstr>
      <vt:lpstr>Exportorderingång i industrin</vt:lpstr>
      <vt:lpstr>Fasta bruttoinvesteringar</vt:lpstr>
      <vt:lpstr>Påbörjade lägenheter</vt:lpstr>
      <vt:lpstr>Hushållens konsumtion</vt:lpstr>
      <vt:lpstr>Hushållens konsumtion av hotell- och restaurangtjänster</vt:lpstr>
      <vt:lpstr>Hushållens konsumtion, real disponibel inkomst och sparkvot</vt:lpstr>
      <vt:lpstr>Offentlig konsumtion</vt:lpstr>
      <vt:lpstr>Bidrag till offentlig konsumtionstillväxt</vt:lpstr>
      <vt:lpstr>Konfidensindikatorer för näringslivet</vt:lpstr>
      <vt:lpstr>Produktionsplaner i tillverkningsindustrin och privata tjänstenäringar</vt:lpstr>
      <vt:lpstr>Produktionsvärdeindex, tjänstebranscherna aggregerat och utvalda branscher</vt:lpstr>
      <vt:lpstr>Konfidensindikator för husbyggande och anläggningsverksamhet</vt:lpstr>
      <vt:lpstr>Containerfraktpris i Kina</vt:lpstr>
      <vt:lpstr>Främsta hindret för ökad produktion, industrin</vt:lpstr>
      <vt:lpstr>Sysselsättningsgrad och justerad sysselsättningsgrad</vt:lpstr>
      <vt:lpstr>Anställningsplaner i näringslivet</vt:lpstr>
      <vt:lpstr>Nyanmälda och kvarstående lediga platser</vt:lpstr>
      <vt:lpstr>Brist på arbetskraft</vt:lpstr>
      <vt:lpstr>Varsel om uppsägning</vt:lpstr>
      <vt:lpstr>Arbetslöshet</vt:lpstr>
      <vt:lpstr>Långtidsarbetslöshet</vt:lpstr>
      <vt:lpstr>BNP-gap och arbetsmarknadsgap</vt:lpstr>
      <vt:lpstr>BNP-gap och resursutnyttjandeindikator</vt:lpstr>
      <vt:lpstr>Timlön</vt:lpstr>
      <vt:lpstr>Timlön i hela ekonomin</vt:lpstr>
      <vt:lpstr>Justerad enhetsarbetskostnad i näringslivet</vt:lpstr>
      <vt:lpstr>Lönsamhet i näringslivet</vt:lpstr>
      <vt:lpstr>Konsumentpriser</vt:lpstr>
      <vt:lpstr>Bidrag till KPIF-inflationen</vt:lpstr>
      <vt:lpstr>Företagens prisförväntningar på tre månaders sikt</vt:lpstr>
      <vt:lpstr>Konsumentpris frukt och grönt</vt:lpstr>
      <vt:lpstr>Globala jordbruks- och matpriser</vt:lpstr>
      <vt:lpstr>Spotpris på el i Sverige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Rosmarie Andersson</cp:lastModifiedBy>
  <cp:revision>12</cp:revision>
  <dcterms:created xsi:type="dcterms:W3CDTF">2021-09-25T20:32:03Z</dcterms:created>
  <dcterms:modified xsi:type="dcterms:W3CDTF">2021-09-28T09:31:26Z</dcterms:modified>
</cp:coreProperties>
</file>