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660"/>
  </p:normalViewPr>
  <p:slideViewPr>
    <p:cSldViewPr showGuides="1">
      <p:cViewPr>
        <p:scale>
          <a:sx n="100" d="100"/>
          <a:sy n="100" d="100"/>
        </p:scale>
        <p:origin x="-1662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2015-10-06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2015-10-06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2015-10-06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2015-10-06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Arbetskraftsdeltagande och sysselsättningsgrad i olika åldersgrupper 2014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befolkningen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5882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fördelad efter utbildning, 15–74 år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arbetskraften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5978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346646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Andel sysselsatta i yrken utan krav på särskild yrkesutbildning i EU och Norge 2013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total sysselsättning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0577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Arbetslösa, 15–24 år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0193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Andelen ungdomar som varken arbetar eller studerar 2014, 15–24 år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befolkningen 15–24 år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684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Jobbchans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6155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Jobbchans fördelat på inskrivningstid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8553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Andelen långtidsarbetslösa, 15–74 år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arbetslösa,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9787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Genomsnittlig tid i arbetslöshet, 15–74 år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Veckor,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294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Inskrivna arbetslösa vid Arbetsförmedlingen, </a:t>
            </a:r>
            <a:br>
              <a:rPr lang="sv-SE" dirty="0" smtClean="0"/>
            </a:br>
            <a:r>
              <a:rPr lang="sv-SE" dirty="0" smtClean="0"/>
              <a:t>16–64 år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1007641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Tusental respektive procent,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2203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Inskrivna arbetslösa vid Arbetsförmedlingen, </a:t>
            </a:r>
            <a:br>
              <a:rPr lang="sv-SE" dirty="0" smtClean="0"/>
            </a:br>
            <a:r>
              <a:rPr lang="sv-SE" dirty="0" smtClean="0"/>
              <a:t>16–64 år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Tusental,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0040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Arbetskraftsdeltagande i EU och Norge 2014, </a:t>
            </a:r>
            <a:br>
              <a:rPr lang="sv-SE" dirty="0" smtClean="0"/>
            </a:br>
            <a:r>
              <a:rPr lang="sv-SE" dirty="0" smtClean="0"/>
              <a:t>20-64 år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befolkningen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1276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Arbetslösa med svag arbetsmarknadsanknytning, 16–64 år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Tusental respektive procent av antalet arbetslösa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993586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arbetskraften respektive den registerbaserade arbetskraften,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7515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Jobbchans och arbetsmarknadsläge, 1997–2015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984207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Genomsnittligt samband och 90-procentigt konfidensintervall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4045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Rekryteringstid i privat sektor och arbetslöshet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Genomsnittlig rekryteringstid i månader respektive 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0458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och jämviktsarbetslöshet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arbetskraften,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9607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Sammansättning av arbetslösa, 15–74 år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arbetslösa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9037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Inkomstspridning, P90/P10, före skatt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Percentilkvoter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0218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Inkomstspridning, P50/P10, före skatt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Percentilkvoter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6702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Lön och sysselsättningsgrad för olika utbildningsnivåer 2014, totalt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1007641"/>
          </a:xfrm>
        </p:spPr>
        <p:txBody>
          <a:bodyPr>
            <a:normAutofit fontScale="92500" lnSpcReduction="20000"/>
          </a:bodyPr>
          <a:lstStyle/>
          <a:p>
            <a:endParaRPr lang="sv-SE" dirty="0" smtClean="0"/>
          </a:p>
          <a:p>
            <a:r>
              <a:rPr lang="sv-SE" dirty="0" smtClean="0"/>
              <a:t>Medianlön, tusental kronor per månad före skatt respektive sysselsättningsgrad i åldersgruppen 30–54 år, procent av befolkningen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92180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Lön och sysselsättningsgrad för olika utbildningsnivåer 2014, kvinnor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1007641"/>
          </a:xfrm>
        </p:spPr>
        <p:txBody>
          <a:bodyPr>
            <a:normAutofit fontScale="92500" lnSpcReduction="20000"/>
          </a:bodyPr>
          <a:lstStyle/>
          <a:p>
            <a:endParaRPr lang="sv-SE" dirty="0" smtClean="0"/>
          </a:p>
          <a:p>
            <a:r>
              <a:rPr lang="sv-SE" dirty="0" smtClean="0"/>
              <a:t>Medianlön, tusental kronor per månad före skatt respektive sysselsättningsgrad i åldersgruppen 30–54 år, procent av befolkningen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0627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Sysselsättningsgrad i EU och Norge 2014, 20-64 år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befolkningen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21364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Lön och sysselsättningsgrad för olika utbildningsnivåer 2014, män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1007641"/>
          </a:xfrm>
        </p:spPr>
        <p:txBody>
          <a:bodyPr>
            <a:normAutofit fontScale="92500" lnSpcReduction="20000"/>
          </a:bodyPr>
          <a:lstStyle/>
          <a:p>
            <a:endParaRPr lang="sv-SE" dirty="0" smtClean="0"/>
          </a:p>
          <a:p>
            <a:r>
              <a:rPr lang="sv-SE" dirty="0" smtClean="0"/>
              <a:t>Medianlön, tusental kronor per månad före skatt respektive sysselsättningsgrad i åldersgruppen 30–54 år, procent av befolkningen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8010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Arbetskraftens utbildningsnivå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39952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Instegsjobb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 personer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60052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Arbetsmarknadspolitiska program inklusive nystartsjobb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Tusental, säsongsrensade kvartalsvärden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6031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Arbetsmarknadspolitiska program inklusive nystartsjobb som andel av arbetskraften 15–74 år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Procent, säsongsrensade kvartalsvärden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45772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Utveckling av YI-anställningar över tid, </a:t>
            </a:r>
            <a:br>
              <a:rPr lang="sv-SE" dirty="0" smtClean="0"/>
            </a:br>
            <a:r>
              <a:rPr lang="sv-SE" dirty="0" smtClean="0"/>
              <a:t>januari 2014–juli 2015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Nuvarande YI-anställningar och nyanställningar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9665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Arbetskraftsdeltagande, 20–64 år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befolkningen,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7334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Sysselsättningsgrad, 20–64 år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befolkningen,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214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i EU och Norge 2014, 20–64 år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arbetskraften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4384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Arbetskraftsdeltagande, inrikes och utrikes födda, 20–64 år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befolkningen,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3460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Arbetslöshet, 15–74 år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8229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Jobbchans för olika grupper av arbetssökande, </a:t>
            </a:r>
            <a:br>
              <a:rPr lang="sv-SE" dirty="0" smtClean="0"/>
            </a:br>
            <a:r>
              <a:rPr lang="sv-SE" dirty="0" smtClean="0"/>
              <a:t>16–64 år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2545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</TotalTime>
  <Words>408</Words>
  <Application>Microsoft Office PowerPoint</Application>
  <PresentationFormat>A4 (210 x 297 mm)</PresentationFormat>
  <Paragraphs>85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35</vt:i4>
      </vt:variant>
    </vt:vector>
  </HeadingPairs>
  <TitlesOfParts>
    <vt:vector size="36" baseType="lpstr">
      <vt:lpstr>Office-tema</vt:lpstr>
      <vt:lpstr>Arbetskraftsdeltagande och sysselsättningsgrad i olika åldersgrupper 2014</vt:lpstr>
      <vt:lpstr>Arbetskraftsdeltagande i EU och Norge 2014,  20-64 år</vt:lpstr>
      <vt:lpstr>Sysselsättningsgrad i EU och Norge 2014, 20-64 år</vt:lpstr>
      <vt:lpstr>Arbetskraftsdeltagande, 20–64 år</vt:lpstr>
      <vt:lpstr>Sysselsättningsgrad, 20–64 år</vt:lpstr>
      <vt:lpstr>Arbetslöshet i EU och Norge 2014, 20–64 år</vt:lpstr>
      <vt:lpstr>Arbetskraftsdeltagande, inrikes och utrikes födda, 20–64 år</vt:lpstr>
      <vt:lpstr>Arbetslöshet, 15–74 år</vt:lpstr>
      <vt:lpstr>Jobbchans för olika grupper av arbetssökande,  16–64 år</vt:lpstr>
      <vt:lpstr>Arbetslöshet fördelad efter utbildning, 15–74 år</vt:lpstr>
      <vt:lpstr>Andel sysselsatta i yrken utan krav på särskild yrkesutbildning i EU och Norge 2013</vt:lpstr>
      <vt:lpstr>Arbetslösa, 15–24 år</vt:lpstr>
      <vt:lpstr>Andelen ungdomar som varken arbetar eller studerar 2014, 15–24 år</vt:lpstr>
      <vt:lpstr>Jobbchans</vt:lpstr>
      <vt:lpstr>Jobbchans fördelat på inskrivningstid</vt:lpstr>
      <vt:lpstr>Andelen långtidsarbetslösa, 15–74 år</vt:lpstr>
      <vt:lpstr>Genomsnittlig tid i arbetslöshet, 15–74 år</vt:lpstr>
      <vt:lpstr>Inskrivna arbetslösa vid Arbetsförmedlingen,  16–64 år</vt:lpstr>
      <vt:lpstr>Inskrivna arbetslösa vid Arbetsförmedlingen,  16–64 år</vt:lpstr>
      <vt:lpstr>Arbetslösa med svag arbetsmarknadsanknytning, 16–64 år</vt:lpstr>
      <vt:lpstr>Arbetslöshet</vt:lpstr>
      <vt:lpstr>Jobbchans och arbetsmarknadsläge, 1997–2015</vt:lpstr>
      <vt:lpstr>Rekryteringstid i privat sektor och arbetslöshet</vt:lpstr>
      <vt:lpstr>Arbetslöshet och jämviktsarbetslöshet</vt:lpstr>
      <vt:lpstr>Sammansättning av arbetslösa, 15–74 år</vt:lpstr>
      <vt:lpstr>Inkomstspridning, P90/P10, före skatt</vt:lpstr>
      <vt:lpstr>Inkomstspridning, P50/P10, före skatt</vt:lpstr>
      <vt:lpstr>Lön och sysselsättningsgrad för olika utbildningsnivåer 2014, totalt</vt:lpstr>
      <vt:lpstr>Lön och sysselsättningsgrad för olika utbildningsnivåer 2014, kvinnor</vt:lpstr>
      <vt:lpstr>Lön och sysselsättningsgrad för olika utbildningsnivåer 2014, män</vt:lpstr>
      <vt:lpstr>Arbetskraftens utbildningsnivå</vt:lpstr>
      <vt:lpstr>Instegsjobb</vt:lpstr>
      <vt:lpstr>Arbetsmarknadspolitiska program inklusive nystartsjobb</vt:lpstr>
      <vt:lpstr>Arbetsmarknadspolitiska program inklusive nystartsjobb som andel av arbetskraften 15–74 år</vt:lpstr>
      <vt:lpstr>Utveckling av YI-anställningar över tid,  januari 2014–juli 2015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39</cp:revision>
  <dcterms:created xsi:type="dcterms:W3CDTF">2013-02-22T10:31:08Z</dcterms:created>
  <dcterms:modified xsi:type="dcterms:W3CDTF">2015-10-06T08:17:37Z</dcterms:modified>
</cp:coreProperties>
</file>