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57" r:id="rId13"/>
    <p:sldId id="360" r:id="rId14"/>
    <p:sldId id="359" r:id="rId15"/>
    <p:sldId id="361" r:id="rId16"/>
    <p:sldId id="362" r:id="rId17"/>
    <p:sldId id="363" r:id="rId18"/>
    <p:sldId id="365" r:id="rId19"/>
    <p:sldId id="364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howGuides="1">
      <p:cViewPr>
        <p:scale>
          <a:sx n="100" d="100"/>
          <a:sy n="100" d="100"/>
        </p:scale>
        <p:origin x="-1662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6533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err="1" smtClean="0"/>
              <a:t>Dekomponering</a:t>
            </a:r>
            <a:r>
              <a:rPr lang="sv-SE" dirty="0" smtClean="0"/>
              <a:t> av arbetsproduktiviteten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 i procentenheter till arbetsproduktivitetstillväxten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40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Arbetsproduktiviteten i näringslivet under olika tidsperioder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 respektive bidrag i procentenheter, genomsnitt över perioden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98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8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FoU-investeringar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5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TFP i hela ekonomin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0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99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Prognosjämförelse produktivitetstillväxt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78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Prognosjämförelse potentiell produktivitetstillväxt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2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3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 i näringslivet och bidrag från </a:t>
            </a:r>
            <a:br>
              <a:rPr lang="sv-SE" dirty="0" smtClean="0"/>
            </a:br>
            <a:r>
              <a:rPr lang="sv-SE" dirty="0" smtClean="0"/>
              <a:t>IKT-branscher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20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BNP, arbetade timmar och produktivitet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fasta priser, </a:t>
            </a:r>
            <a:r>
              <a:rPr lang="sv-SE" dirty="0" err="1" smtClean="0"/>
              <a:t>baspris</a:t>
            </a:r>
            <a:r>
              <a:rPr lang="sv-SE" dirty="0" smtClean="0"/>
              <a:t>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633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och investeringar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respektive miljarder kronor,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32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Justerad kapitalavkastning och realränta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Procent, nettodriftsöverskott som andel av realkapitalstocken samt 10-årig statsobligation respektive reporäntan minus samtida KPIF-inflation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282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Justerad vinstandel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62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Nettokapitalavkastning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Nettodriftsöverskott som procentandel av realkapitalstocken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32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Bruttovinstandel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förädlingsvärdet till faktorpris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373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Kapitalandel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Kapitalstocken som andel av förädlingsvärdet till </a:t>
            </a:r>
            <a:r>
              <a:rPr lang="sv-SE" dirty="0" err="1" smtClean="0"/>
              <a:t>baspris</a:t>
            </a:r>
            <a:r>
              <a:rPr lang="sv-SE" dirty="0" smtClean="0"/>
              <a:t>, löpande priser,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00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Nettovinstandelar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Nettoöverskott i procent av förädlingsvärdet till </a:t>
            </a:r>
            <a:r>
              <a:rPr lang="sv-SE" dirty="0" err="1" smtClean="0"/>
              <a:t>baspris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97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Näringslivets investeringar exklusive bostäder i förhållande till arbetskraften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Tusental kronor per person i arbetskraften (15–74 år),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607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Kapitalstock i näringslivet exklusive bostäder i förhållande till arbetskraften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Tusental kronor per person i arbetskraften (15–74 år), fasta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03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Företagens konkurrenssituation, tillverkningsindustrin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08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Produktivitetsnivå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2006=100,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63922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725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Lönsamheten i handeln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9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Lärare i primärkommuner respektive privat sektor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0418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Antal kvinnliga lärare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844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Antal manliga lärare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954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Lönefördelning för lärare 2013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207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Relativlöner för offentligt anställda mellanstadielärare i OECD-länder, 2012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Lärarlöner i procent av medelvärdet för alla på arbetsmarknaden med eftergymnasial utbildning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241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årlig löneutveckling 1997–2013, minst tre års eftergymnasial utbildning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338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Medellön efter yrke och utbildning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1996=100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281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Lärares lönefördelning 1996, efter undervisningsnivå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inom respektive 500-kronorsklass,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63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Produktivitetsutveckling vid olika störningar, fiktivt exempel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Produktivitetsnivå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806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Lärares lönefördelning 2013, efter undervisningsnivå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inom respektive 500-kronorsklass,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40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Lönespridning P90/P10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231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Lönespridning P90/P10 kvinnliga lärare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998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Lönespridning P90/P10 manliga lärare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833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Löneökningar efter sektor och yrke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4530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Förklaringsgrad, lärarlöner,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584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Lön för 50-åriga anställda i förhållande till 26-åriga anställda,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Kvot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47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90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 i näringslivet vid olika konjunkturåterhämtningar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= 100 vid konjunkturbotten, år 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Arbetade timmar i näringslivet vid olika konjunkturåterhämtningar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= 100 vid konjunkturbotten, år 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3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 i näringslivet vid olika konjunkturåterhämtningar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= 100 vid konjunkturbotten, år 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2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69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458</Words>
  <Application>Microsoft Office PowerPoint</Application>
  <PresentationFormat>A4 (210 x 297 mm)</PresentationFormat>
  <Paragraphs>109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Office-tema</vt:lpstr>
      <vt:lpstr>Produktivitet i näringslivet</vt:lpstr>
      <vt:lpstr>BNP, arbetade timmar och produktivitet</vt:lpstr>
      <vt:lpstr>Produktivitetsnivå i näringslivet</vt:lpstr>
      <vt:lpstr>Produktivitetsutveckling vid olika störningar, fiktivt exempel</vt:lpstr>
      <vt:lpstr>Produktivitetsgap i hela ekonomin</vt:lpstr>
      <vt:lpstr>Produktivitet i näringslivet vid olika konjunkturåterhämtningar</vt:lpstr>
      <vt:lpstr>Arbetade timmar i näringslivet vid olika konjunkturåterhämtningar</vt:lpstr>
      <vt:lpstr>Investeringar i näringslivet vid olika konjunkturåterhämtningar</vt:lpstr>
      <vt:lpstr>Produktivitet i hela ekonomin</vt:lpstr>
      <vt:lpstr>Dekomponering av arbetsproduktiviteten i näringslivet</vt:lpstr>
      <vt:lpstr>Arbetsproduktiviteten i näringslivet under olika tidsperioder</vt:lpstr>
      <vt:lpstr>Investeringar i näringslivet</vt:lpstr>
      <vt:lpstr>FoU-investeringar i näringslivet</vt:lpstr>
      <vt:lpstr>TFP i hela ekonomin </vt:lpstr>
      <vt:lpstr>Faktisk och potentiell produktivitet i näringslivet</vt:lpstr>
      <vt:lpstr>Prognosjämförelse produktivitetstillväxt i hela ekonomin</vt:lpstr>
      <vt:lpstr>Prognosjämförelse potentiell produktivitetstillväxt i näringslivet</vt:lpstr>
      <vt:lpstr>Potentiell produktivitet i näringslivet</vt:lpstr>
      <vt:lpstr>Produktivitet i näringslivet och bidrag från  IKT-branscher</vt:lpstr>
      <vt:lpstr>Lönsamhet och investeringar i industrin</vt:lpstr>
      <vt:lpstr>Justerad kapitalavkastning och realränta</vt:lpstr>
      <vt:lpstr>Justerad vinstandel i näringslivet</vt:lpstr>
      <vt:lpstr>Nettokapitalavkastning i industrin</vt:lpstr>
      <vt:lpstr>Bruttovinstandel i industrin</vt:lpstr>
      <vt:lpstr>Kapitalandel i industrin</vt:lpstr>
      <vt:lpstr>Nettovinstandelar i tillverkningsindustrin</vt:lpstr>
      <vt:lpstr>Näringslivets investeringar exklusive bostäder i förhållande till arbetskraften</vt:lpstr>
      <vt:lpstr>Kapitalstock i näringslivet exklusive bostäder i förhållande till arbetskraften</vt:lpstr>
      <vt:lpstr>Företagens konkurrenssituation, tillverkningsindustrin</vt:lpstr>
      <vt:lpstr>Lönsamhet i tillverkningsindustrin</vt:lpstr>
      <vt:lpstr>Lönsamheten i handeln och privata tjänstenäringar</vt:lpstr>
      <vt:lpstr>Lärare i primärkommuner respektive privat sektor</vt:lpstr>
      <vt:lpstr>Antal kvinnliga lärare</vt:lpstr>
      <vt:lpstr>Antal manliga lärare</vt:lpstr>
      <vt:lpstr>Lönefördelning för lärare 2013</vt:lpstr>
      <vt:lpstr>Relativlöner för offentligt anställda mellanstadielärare i OECD-länder, 2012</vt:lpstr>
      <vt:lpstr>Genomsnittlig årlig löneutveckling 1997–2013, minst tre års eftergymnasial utbildning</vt:lpstr>
      <vt:lpstr>Medellön efter yrke och utbildning</vt:lpstr>
      <vt:lpstr>Lärares lönefördelning 1996, efter undervisningsnivå</vt:lpstr>
      <vt:lpstr>Lärares lönefördelning 2013, efter undervisningsnivå</vt:lpstr>
      <vt:lpstr>Lönespridning P90/P10</vt:lpstr>
      <vt:lpstr>Lönespridning P90/P10 kvinnliga lärare</vt:lpstr>
      <vt:lpstr>Lönespridning P90/P10 manliga lärare</vt:lpstr>
      <vt:lpstr>Löneökningar efter sektor och yrke</vt:lpstr>
      <vt:lpstr>Förklaringsgrad, lärarlöner, hela ekonomin</vt:lpstr>
      <vt:lpstr>Lön för 50-åriga anställda i förhållande till 26-åriga anställda, hela ekonomin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39</cp:revision>
  <dcterms:created xsi:type="dcterms:W3CDTF">2013-02-22T10:31:08Z</dcterms:created>
  <dcterms:modified xsi:type="dcterms:W3CDTF">2015-10-06T08:18:25Z</dcterms:modified>
</cp:coreProperties>
</file>