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906000" cy="6858000" type="A4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D4D"/>
    <a:srgbClr val="F2F2F2"/>
    <a:srgbClr val="D9D9D9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100" d="100"/>
          <a:sy n="100" d="100"/>
        </p:scale>
        <p:origin x="-1674" y="-666"/>
      </p:cViewPr>
      <p:guideLst>
        <p:guide orient="horz" pos="164"/>
        <p:guide orient="horz" pos="781"/>
        <p:guide orient="horz" pos="835"/>
        <p:guide orient="horz" pos="3843"/>
        <p:guide pos="172"/>
        <p:guide pos="610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8CCD29-7DC1-40C9-B62D-90B786E53688}" type="datetimeFigureOut">
              <a:rPr lang="sv-SE" smtClean="0"/>
              <a:t>2017-12-19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B3146B-41F7-4F63-A6FA-DBE5AE299C1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26931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0" descr="sv logotyp 20 cm 6% beskur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5" y="3175"/>
            <a:ext cx="83534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73050" y="6116637"/>
            <a:ext cx="6934200" cy="316931"/>
          </a:xfrm>
        </p:spPr>
        <p:txBody>
          <a:bodyPr/>
          <a:lstStyle>
            <a:lvl1pPr marL="0" indent="0" algn="l">
              <a:buNone/>
              <a:defRPr b="1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namn på ansvarig(a) föredragshållare</a:t>
            </a:r>
            <a:endParaRPr lang="sv-SE" dirty="0"/>
          </a:p>
        </p:txBody>
      </p:sp>
      <p:sp>
        <p:nvSpPr>
          <p:cNvPr id="29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30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3252805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9144446" cy="418058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3" y="1319213"/>
            <a:ext cx="8640000" cy="4774083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9144447" cy="575593"/>
          </a:xfrm>
        </p:spPr>
        <p:txBody>
          <a:bodyPr anchor="b">
            <a:no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sv-SE" dirty="0" smtClean="0"/>
              <a:t>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8712398" cy="624731"/>
          </a:xfrm>
        </p:spPr>
        <p:txBody>
          <a:bodyPr>
            <a:noAutofit/>
          </a:bodyPr>
          <a:lstStyle>
            <a:lvl1pPr marL="0" indent="0" algn="l">
              <a:buNone/>
              <a:defRPr sz="12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källa, etc.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215290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4679950" cy="562074"/>
          </a:xfrm>
        </p:spPr>
        <p:txBody>
          <a:bodyPr>
            <a:noAutofit/>
          </a:bodyPr>
          <a:lstStyle>
            <a:lvl1pPr>
              <a:defRPr b="1">
                <a:latin typeface="+mj-lt"/>
              </a:defRPr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272480" y="1413296"/>
            <a:ext cx="4680000" cy="4680000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908721"/>
            <a:ext cx="4679951" cy="504056"/>
          </a:xfrm>
        </p:spPr>
        <p:txBody>
          <a:bodyPr anchor="b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sv-SE" dirty="0" smtClean="0"/>
              <a:t>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1" y="6116637"/>
            <a:ext cx="3873600" cy="624731"/>
          </a:xfrm>
        </p:spPr>
        <p:txBody>
          <a:bodyPr>
            <a:noAutofit/>
          </a:bodyPr>
          <a:lstStyle>
            <a:lvl1pPr marL="0" indent="0" algn="l">
              <a:buNone/>
              <a:defRPr sz="12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källa, etc.</a:t>
            </a:r>
            <a:endParaRPr lang="sv-SE" dirty="0"/>
          </a:p>
        </p:txBody>
      </p:sp>
      <p:sp>
        <p:nvSpPr>
          <p:cNvPr id="10" name="Platshållare för innehåll 2"/>
          <p:cNvSpPr>
            <a:spLocks noGrp="1"/>
          </p:cNvSpPr>
          <p:nvPr>
            <p:ph idx="15"/>
          </p:nvPr>
        </p:nvSpPr>
        <p:spPr>
          <a:xfrm>
            <a:off x="5025008" y="1413296"/>
            <a:ext cx="4680000" cy="4680000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12" name="Platshållare för text 7"/>
          <p:cNvSpPr>
            <a:spLocks noGrp="1"/>
          </p:cNvSpPr>
          <p:nvPr>
            <p:ph type="body" sz="quarter" idx="16" hasCustomPrompt="1"/>
          </p:nvPr>
        </p:nvSpPr>
        <p:spPr>
          <a:xfrm>
            <a:off x="5025007" y="907927"/>
            <a:ext cx="4679951" cy="504056"/>
          </a:xfrm>
        </p:spPr>
        <p:txBody>
          <a:bodyPr anchor="b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sv-SE" dirty="0" smtClean="0"/>
              <a:t>Underrubrik</a:t>
            </a:r>
          </a:p>
        </p:txBody>
      </p:sp>
      <p:sp>
        <p:nvSpPr>
          <p:cNvPr id="14" name="Platshållare för text 7"/>
          <p:cNvSpPr>
            <a:spLocks noGrp="1"/>
          </p:cNvSpPr>
          <p:nvPr>
            <p:ph type="body" sz="quarter" idx="17" hasCustomPrompt="1"/>
          </p:nvPr>
        </p:nvSpPr>
        <p:spPr>
          <a:xfrm>
            <a:off x="5025600" y="273600"/>
            <a:ext cx="4679951" cy="563112"/>
          </a:xfrm>
        </p:spPr>
        <p:txBody>
          <a:bodyPr>
            <a:noAutofit/>
          </a:bodyPr>
          <a:lstStyle>
            <a:lvl1pPr marL="0" indent="0">
              <a:buNone/>
              <a:defRPr b="1">
                <a:solidFill>
                  <a:srgbClr val="4D4D4D"/>
                </a:solidFill>
                <a:latin typeface="+mj-lt"/>
              </a:defRPr>
            </a:lvl1pPr>
          </a:lstStyle>
          <a:p>
            <a:pPr lvl="0"/>
            <a:r>
              <a:rPr lang="sv-SE" dirty="0" smtClean="0"/>
              <a:t>Rubrik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8" hasCustomPrompt="1"/>
          </p:nvPr>
        </p:nvSpPr>
        <p:spPr>
          <a:xfrm>
            <a:off x="5039866" y="6147072"/>
            <a:ext cx="3873574" cy="594296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rgbClr val="4D4D4D"/>
                </a:solidFill>
              </a:defRPr>
            </a:lvl1pPr>
          </a:lstStyle>
          <a:p>
            <a:r>
              <a:rPr lang="sv-SE" dirty="0" smtClean="0"/>
              <a:t>Skriv anmärkning eller källa, etc.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332484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9144446" cy="922114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7" name="Platshållare för innehåll 2"/>
          <p:cNvSpPr>
            <a:spLocks noGrp="1"/>
          </p:cNvSpPr>
          <p:nvPr>
            <p:ph idx="1"/>
          </p:nvPr>
        </p:nvSpPr>
        <p:spPr>
          <a:xfrm>
            <a:off x="631823" y="1319213"/>
            <a:ext cx="8640000" cy="4774083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17906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 med texru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0" descr="sv logotyp 20 cm 6% beskur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5" y="3175"/>
            <a:ext cx="83534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73050" y="6116637"/>
            <a:ext cx="6934200" cy="316931"/>
          </a:xfrm>
        </p:spPr>
        <p:txBody>
          <a:bodyPr/>
          <a:lstStyle>
            <a:lvl1pPr marL="0" indent="0" algn="l">
              <a:buNone/>
              <a:defRPr b="1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namn på ansvarig(a) föredragshållare</a:t>
            </a:r>
            <a:endParaRPr lang="sv-SE" dirty="0"/>
          </a:p>
        </p:txBody>
      </p:sp>
      <p:sp>
        <p:nvSpPr>
          <p:cNvPr id="29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30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  <p:sp>
        <p:nvSpPr>
          <p:cNvPr id="7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344488" y="2132856"/>
            <a:ext cx="8496944" cy="144016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3699687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8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90554" y="6093296"/>
            <a:ext cx="629919" cy="663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9330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31824" y="1319213"/>
            <a:ext cx="6502221" cy="5124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273050" y="6453188"/>
            <a:ext cx="1007542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333333"/>
                </a:solidFill>
              </a:defRPr>
            </a:lvl1pPr>
          </a:lstStyle>
          <a:p>
            <a:fld id="{C3A2019E-6387-4EE7-9D57-BB56FA1D45AA}" type="datetimeFigureOut">
              <a:rPr lang="sv-SE" smtClean="0"/>
              <a:pPr/>
              <a:t>2017-12-19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280592" y="6453188"/>
            <a:ext cx="781260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rgbClr val="333333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93200" y="6453188"/>
            <a:ext cx="59213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333333"/>
                </a:solidFill>
              </a:defRPr>
            </a:lvl1pPr>
          </a:lstStyle>
          <a:p>
            <a:fld id="{2ED046C0-1CA2-4C04-85DE-8D258BC54A8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74593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63" r:id="rId4"/>
    <p:sldLayoutId id="2147483664" r:id="rId5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1800" b="1" kern="1200">
          <a:solidFill>
            <a:srgbClr val="4D4D4D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333333"/>
          </a:solidFill>
          <a:latin typeface="+mn-lt"/>
          <a:ea typeface="+mn-ea"/>
          <a:cs typeface="+mn-cs"/>
        </a:defRPr>
      </a:lvl1pPr>
      <a:lvl2pPr marL="361950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333333"/>
          </a:solidFill>
          <a:latin typeface="+mn-lt"/>
          <a:ea typeface="+mn-ea"/>
          <a:cs typeface="+mn-cs"/>
        </a:defRPr>
      </a:lvl2pPr>
      <a:lvl3pPr marL="534988" indent="-173038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333333"/>
          </a:solidFill>
          <a:latin typeface="+mn-lt"/>
          <a:ea typeface="+mn-ea"/>
          <a:cs typeface="+mn-cs"/>
        </a:defRPr>
      </a:lvl3pPr>
      <a:lvl4pPr marL="715963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rgbClr val="333333"/>
          </a:solidFill>
          <a:latin typeface="+mn-lt"/>
          <a:ea typeface="+mn-ea"/>
          <a:cs typeface="+mn-cs"/>
        </a:defRPr>
      </a:lvl4pPr>
      <a:lvl5pPr marL="896938" indent="-180975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Barometerindikatorn och BNP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7316603" cy="457244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mtClean="0"/>
              <a:t>Index medelvärde=100, månadsvärden respektive procentuell förändring, säsongsrensade kvartalsvärden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SCB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226226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Hushållsbarometerns mikro- och makroindex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7316603" cy="457244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mtClean="0"/>
              <a:t>Index medelvärde=100, säsongsrensade månadsvärden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Källa: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51622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Brist på arbetskraft i olika delar av näringslivet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7316603" cy="457244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mtClean="0"/>
              <a:t>Andel ja-svar, säsongsrensade kvartalsvärden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Källa: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633853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Timlön i näringsliv, kommunal sektor och statlig sektor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7316603" cy="457244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mtClean="0"/>
              <a:t>Procentuell förändring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Medlingsinstitutet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166872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Konsumentpriser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7316603" cy="457244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mtClean="0"/>
              <a:t>Årlig procentuell förändring, månadsvärden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SCB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532905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Reporänta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7316603" cy="457244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mtClean="0"/>
              <a:t>Procent, dags- respektive kvartalsvärden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Nasdaq OMX, Riksbanken, Macrobond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20920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Finansiellt sparande och strukturellt sparande i offentlig sektor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7316603" cy="457244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mtClean="0"/>
              <a:t>Procent av BNP respektive procent av potentiell BNP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SCB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501517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Fasta bruttoinvesteringar i näringslivet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7316603" cy="457244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mtClean="0"/>
              <a:t>Procentuell förändring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SCB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592642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Oljepris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7316603" cy="457244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mtClean="0"/>
              <a:t>Brentolja, dollar per fat, månadsvärden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Macrobond, International Petroleum Exchange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123838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Kronans effektiva växelkurs – KIX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mtClean="0"/>
              <a:t>Index 1992-11-18=100, månadsvärden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Riksbanken, Macrobond och Konjunkturinstitutet.</a:t>
            </a:r>
            <a:endParaRPr lang="sv-SE"/>
          </a:p>
        </p:txBody>
      </p:sp>
      <p:pic>
        <p:nvPicPr>
          <p:cNvPr id="9" name="Platshållare för innehåll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88" y="1412776"/>
            <a:ext cx="7316603" cy="4572449"/>
          </a:xfrm>
        </p:spPr>
      </p:pic>
    </p:spTree>
    <p:extLst>
      <p:ext uri="{BB962C8B-B14F-4D97-AF65-F5344CB8AC3E}">
        <p14:creationId xmlns:p14="http://schemas.microsoft.com/office/powerpoint/2010/main" val="2007020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Konfidensindikatorer för näringslivet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 smtClean="0"/>
              <a:t>Index medelvärde=100, säsongsrensade månadsvärden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Källa: Konjunkturinstitutet.</a:t>
            </a:r>
            <a:endParaRPr lang="sv-SE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80" y="1412776"/>
            <a:ext cx="7316603" cy="4572449"/>
          </a:xfrm>
        </p:spPr>
      </p:pic>
    </p:spTree>
    <p:extLst>
      <p:ext uri="{BB962C8B-B14F-4D97-AF65-F5344CB8AC3E}">
        <p14:creationId xmlns:p14="http://schemas.microsoft.com/office/powerpoint/2010/main" val="4017231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Bostadsprisindex för bostadsrätter och villor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7316603" cy="457244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 smtClean="0"/>
              <a:t>Index 2016 kvartal 4=100,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Valuegard, SCB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130904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Konsumentförtroende i USA, euroområdet och Sverige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mtClean="0"/>
              <a:t>Index medelvärde=100, säsongsrensade månadsvärden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Conference Board, Eurostat, Macrobond och Konjunkturinstitutet.</a:t>
            </a:r>
            <a:endParaRPr lang="sv-SE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3905" y="1419794"/>
            <a:ext cx="7316603" cy="4572449"/>
          </a:xfrm>
        </p:spPr>
      </p:pic>
    </p:spTree>
    <p:extLst>
      <p:ext uri="{BB962C8B-B14F-4D97-AF65-F5344CB8AC3E}">
        <p14:creationId xmlns:p14="http://schemas.microsoft.com/office/powerpoint/2010/main" val="39613696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Konsumentpriser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mtClean="0"/>
              <a:t>Årlig procentuell förändring, månadsvärden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OECD, Macrobond och Konjunkturinstitutet.</a:t>
            </a:r>
            <a:endParaRPr lang="sv-SE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3905" y="1419794"/>
            <a:ext cx="7316603" cy="4572449"/>
          </a:xfrm>
        </p:spPr>
      </p:pic>
    </p:spTree>
    <p:extLst>
      <p:ext uri="{BB962C8B-B14F-4D97-AF65-F5344CB8AC3E}">
        <p14:creationId xmlns:p14="http://schemas.microsoft.com/office/powerpoint/2010/main" val="38610672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Styrräntor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7316603" cy="457244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mtClean="0"/>
              <a:t>Procent, dags- respektive månadsvärden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ECB, Federal Reserve, Riksbanken, Macrobond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951388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Bostadsinvesteringar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7316603" cy="457244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mtClean="0"/>
              <a:t>Miljarder kronor, fasta priser respektive procent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SCB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923102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Importjusterat bidrag till BNP-tillväxten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7316603" cy="457244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mtClean="0"/>
              <a:t>Procentuell förändring respektive procentenheter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SCB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622423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Hushållens konsumtion, real disponibel inkomst och sparkvot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7316603" cy="457244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mtClean="0"/>
              <a:t>Procentuell förändring respektive procent av disponibel inkomst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SCB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79304842"/>
      </p:ext>
    </p:extLst>
  </p:cSld>
  <p:clrMapOvr>
    <a:masterClrMapping/>
  </p:clrMapOvr>
</p:sld>
</file>

<file path=ppt/theme/theme1.xml><?xml version="1.0" encoding="utf-8"?>
<a:theme xmlns:a="http://schemas.openxmlformats.org/drawingml/2006/main" name="ExternaPresentationer2">
  <a:themeElements>
    <a:clrScheme name="Konjunkturinstitutet">
      <a:dk1>
        <a:sysClr val="windowText" lastClr="000000"/>
      </a:dk1>
      <a:lt1>
        <a:sysClr val="window" lastClr="FFFFFF"/>
      </a:lt1>
      <a:dk2>
        <a:srgbClr val="024930"/>
      </a:dk2>
      <a:lt2>
        <a:srgbClr val="FBF0C6"/>
      </a:lt2>
      <a:accent1>
        <a:srgbClr val="00709E"/>
      </a:accent1>
      <a:accent2>
        <a:srgbClr val="84216B"/>
      </a:accent2>
      <a:accent3>
        <a:srgbClr val="AF1E2D"/>
      </a:accent3>
      <a:accent4>
        <a:srgbClr val="024930"/>
      </a:accent4>
      <a:accent5>
        <a:srgbClr val="C6A00C"/>
      </a:accent5>
      <a:accent6>
        <a:srgbClr val="568E14"/>
      </a:accent6>
      <a:hlink>
        <a:srgbClr val="0000FF"/>
      </a:hlink>
      <a:folHlink>
        <a:srgbClr val="800080"/>
      </a:folHlink>
    </a:clrScheme>
    <a:fontScheme name="Konjunkturinstitute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259</TotalTime>
  <Words>300</Words>
  <Application>Microsoft Office PowerPoint</Application>
  <PresentationFormat>A4 (210 x 297 mm)</PresentationFormat>
  <Paragraphs>54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18</vt:i4>
      </vt:variant>
    </vt:vector>
  </HeadingPairs>
  <TitlesOfParts>
    <vt:vector size="19" baseType="lpstr">
      <vt:lpstr>ExternaPresentationer2</vt:lpstr>
      <vt:lpstr>Barometerindikatorn och BNP</vt:lpstr>
      <vt:lpstr>Konfidensindikatorer för näringslivet</vt:lpstr>
      <vt:lpstr>Bostadsprisindex för bostadsrätter och villor</vt:lpstr>
      <vt:lpstr>Konsumentförtroende i USA, euroområdet och Sverige</vt:lpstr>
      <vt:lpstr>Konsumentpriser</vt:lpstr>
      <vt:lpstr>Styrräntor</vt:lpstr>
      <vt:lpstr>Bostadsinvesteringar</vt:lpstr>
      <vt:lpstr>Importjusterat bidrag till BNP-tillväxten</vt:lpstr>
      <vt:lpstr>Hushållens konsumtion, real disponibel inkomst och sparkvot</vt:lpstr>
      <vt:lpstr>Hushållsbarometerns mikro- och makroindex</vt:lpstr>
      <vt:lpstr>Brist på arbetskraft i olika delar av näringslivet</vt:lpstr>
      <vt:lpstr>Timlön i näringsliv, kommunal sektor och statlig sektor</vt:lpstr>
      <vt:lpstr>Konsumentpriser</vt:lpstr>
      <vt:lpstr>Reporänta</vt:lpstr>
      <vt:lpstr>Finansiellt sparande och strukturellt sparande i offentlig sektor</vt:lpstr>
      <vt:lpstr>Fasta bruttoinvesteringar i näringslivet</vt:lpstr>
      <vt:lpstr>Oljepris</vt:lpstr>
      <vt:lpstr>Kronans effektiva växelkurs – KIX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Johan Samuelsson</dc:creator>
  <cp:lastModifiedBy>Rosmari</cp:lastModifiedBy>
  <cp:revision>24</cp:revision>
  <dcterms:created xsi:type="dcterms:W3CDTF">2017-11-01T13:56:17Z</dcterms:created>
  <dcterms:modified xsi:type="dcterms:W3CDTF">2017-12-19T10:21:40Z</dcterms:modified>
</cp:coreProperties>
</file>