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howGuides="1">
      <p:cViewPr varScale="1">
        <p:scale>
          <a:sx n="72" d="100"/>
          <a:sy n="72" d="100"/>
        </p:scale>
        <p:origin x="654" y="60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2020-09-28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2020-09-28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CAB9D9-1003-480A-9DF6-CD9D8F349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Barometerindikatorn och BNP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3C067E5-53CA-4D59-8736-A590BD4AE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A7EBFA9-9C1A-4F52-97D8-087766FC5E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DC74572-3225-403A-8E9A-3810D7D203C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7362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BDC455-BBFA-4F1D-A8BF-3D8F8910A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13723DD-ECA4-42BE-84CB-F6F3F3829F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762677E-B6F9-4914-87A4-23A8606754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5711D93-F821-4F6D-8DB8-99B241F421B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37352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9D8D92E-0AB2-4AFD-883D-AB439A545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3F01B35-4534-4727-B473-32DEED445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C65460-4683-4225-A315-2171D04E8D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priser, säsongsrensade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C1B78E7-7717-4957-9412-EBE1F055A08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44542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E84347-AE74-4068-BFDA-FBFD8D254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 i motorfordonsindustrin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EA00E11-851A-4E98-AA67-E3B54C9809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Index 2010=100, säsongsrensade månadsvärden enligt produktionsvärdeindex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FFDCBAC-F3EA-4035-8E7C-2625CAFA072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5FDEC6BE-EFE7-4D4B-B4CB-CA9A447CB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3875687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A0DFEE-A10F-4CA6-A8D2-E23813318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Konfidensindikatorer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5F02F8A-077C-40FC-9B95-620B2986E2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805198F-7480-4CF6-ABBC-A0031B8345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säsongsrensade månadsvärden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20E8633-7DF4-4518-9DD9-99590419D9B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52282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1A257A-9FEC-4463-95C4-B9F7A9A68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Utsikterna på byggmarknaden på ett års sikt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D28D503-2BF5-42B3-9E04-D51D97460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DCB7435-E28F-4FE0-AD9C-85E22C4410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E08A66D-42F3-4BDA-AE3E-D562249AC42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66352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796C04-B555-46D4-9860-7C11E1041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BF27006-4858-4D84-8C42-6BFCA5E83D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B6FB47F-8C65-406B-8701-AB35B68E72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Miljoner personer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8F7F1DB-4DF3-4CBF-BF0B-57E66FEB18D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722167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6D1422-7B3C-4F9E-88ED-65C38B5C1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Arbetade timmar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2CD7018-49A2-46D1-9F1B-C22111761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7CFAE2-573D-4B44-9812-EE863A5FD1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Miljoner timmar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E9378E5-93F5-4BC3-8383-F797B25E4ED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53438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C987C1-3538-4266-B652-FC023F362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Ackumulerade varsel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9FD3F5E-8CA8-4E62-9DE6-1B15559637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97937F8-8F19-43C3-8566-BDDE6C4353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Tusental, säsongsrensade månadssvärden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4451AA6-3A37-47A4-94A9-A7FF587B3FF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Arbetsförmedlingen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73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A8DECD-FC15-42C1-9761-6E4492D5C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Anställningsplaner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32519D7-37D8-41DD-AF62-5B1FEC2B0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2BCBFDD-06B0-427E-935B-B43BC2AA3F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3828FFD-9EB8-4FFF-8FF7-7430FA78B14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42828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C351E1-34AB-41EB-B2DC-C0E00C8C7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Bidrag till sysselsättningstillväxten 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D126EE4-A568-4CF5-8C65-F17031A293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Procentenheter,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651BCEE-D769-4B93-BF80-495F756D5E4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DE4507F0-EDBB-4CFF-8896-B9CE571B0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3409063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BDC44E-696C-4021-ADEF-67582FF59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Importjusterat bidrag till BNP-tillväxten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D198489-FD54-483B-B6B5-9C3C5353DE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77D2695-00F6-4754-816F-5CEDFC66F8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B7E9E48-0193-48BA-9595-400E9D6436D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87541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4F32B9-A737-45D8-B532-5A21F71D0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8E371F5-4F83-4735-9A8E-4F2334A641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FCAD07-9383-44CE-B717-41739D9D3A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 respektive procent av potentiell arbetskraft,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B5E46F4-8336-46FB-8BAA-F05E00BA339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6687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C16248-9D1E-4957-BA36-68AD8F284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Inskrivna arbetslösa vid Arbetsförmedlingen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0034007-C86F-4D42-A36D-5197604DA3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Tusental,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78FC0E6-A5D8-4021-ABA2-E33D5605C79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Arbetsförmedlingen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3F6DB29A-5C64-428F-9AF8-48EF418E42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13282775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6639F4-65F3-4914-A2D0-0A2010C65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BNP-gap och resursutnyttjandeindikator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926D245-2256-4CC9-96CA-08B3A95E3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16E409B-C263-435D-9248-6E9319DB6B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 respektive normaliserade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1BD9861-4122-452A-BF5A-5137E8283FF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6404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1E2C5D-2958-4F79-9732-0801E0800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Arbetsmarknadsgap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9754BE8-9753-4B95-B25B-1D5991EDE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DCD8B9-5F1B-4E83-BB63-4AB4746608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br>
              <a:rPr lang="sv-SE" dirty="0"/>
            </a:br>
            <a:r>
              <a:rPr lang="sv-SE" dirty="0"/>
              <a:t>Procent av potentiellt arbetade timmar,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B062D81-69A4-4EF9-9278-F3113FEB637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87820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0A092B-1811-439C-94D3-D76A355B8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Medelarbetstid för sysselsatta och personer i arbete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0DF4E0A-10E8-4F8D-9650-8880EC35B5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C0D10D-769F-4782-9551-E80AF5C6DE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Timmar per vecka,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FE6CAAE-657E-4FC3-AFAE-C344F993D3A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43499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8ACD51-25CA-4F78-9474-63246E73F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Statisk sammansättningseffekt på produktiviteten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1F4C409-C88A-412D-8DB1-EF6D82D27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CDA168B-DA8F-4671-9EA4-9E0B7D8BF1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Procentenheter,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C258D5B-C9A6-4A09-9B2C-D7C8AF77903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25748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67B0ED-1389-46F5-94AC-D9930169E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B2350A2-50AC-4FFA-93C7-C830AF142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D249305-D6F6-4A10-9E6A-BEA37FB90D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C5D06CB-07CC-42AE-8BCC-2D94275C303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60609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D78915-23B6-4D09-B99A-5B7A418BD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Justerad enhetsarbetskostnad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DE391A6-5D14-4AAA-96D1-09D525455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DCED9E6-3C72-404D-B17A-9265042823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B15CBCF-9DF9-4906-9910-11E00B2CF45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57050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D35E77-EC7D-4929-BFA7-1B3AD9BBB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Lönsamhet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D058641-5560-4891-85E0-BB4F39152C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F107FBF-5F12-4032-A533-B9EAF905C6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årsvärden respektive nettotal,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0BA7A63-DFE8-4A8B-9EF2-514BAFE9341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50827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78F516-10E9-4D61-A8C5-7119F24B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0CB4D7B-DE01-4414-8CB3-13E088F36B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D643807-84F6-432E-860C-75813492EE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A290968-E3A9-47DD-9738-7699DE9E775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92832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69D96D-2F62-46BD-994E-27F20853E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Industrins omdöme om exportorderstocken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C78F808-31CA-45D8-9EDD-DD6B8C9F6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D62D3C2-E2B7-425C-B40E-7A634ECF63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Standardiserade avvikelser från medelvärde,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4186CB8-1BCF-4ECE-B903-468F24D35F1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 </a:t>
            </a:r>
          </a:p>
        </p:txBody>
      </p:sp>
    </p:spTree>
    <p:extLst>
      <p:ext uri="{BB962C8B-B14F-4D97-AF65-F5344CB8AC3E}">
        <p14:creationId xmlns:p14="http://schemas.microsoft.com/office/powerpoint/2010/main" val="1940079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BAAF9F-F090-4BEB-9743-973F966E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Prisindex för biluthyrning i KPI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6C81657-261A-48D0-8C42-B6DDE9E3D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530E30C-A30B-4B44-B537-E4E240BF89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januari 2014=100,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A89A40E-4218-4C59-9639-067A4BF540C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 </a:t>
            </a:r>
          </a:p>
        </p:txBody>
      </p:sp>
    </p:spTree>
    <p:extLst>
      <p:ext uri="{BB962C8B-B14F-4D97-AF65-F5344CB8AC3E}">
        <p14:creationId xmlns:p14="http://schemas.microsoft.com/office/powerpoint/2010/main" val="16561888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FB5DAF-18E0-415F-B7F2-4AD01EA34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Prisindex för kläder och skor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F9EF42C-3917-44B2-8DC8-5EF1E0F19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DD831A9-F8E9-4BE2-89FA-AE38B600A2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1980=100,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16860A0-8642-4932-ACBF-F2FC2E0938D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111641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5C14D0-F315-42CC-8E05-E9D810845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Hyror och månadsavgifter i KPI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8D56D70-C24F-434E-9867-F08E6C00B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81B9A9A-6B98-402B-BAE4-0312A817D8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087000B-B321-4492-A058-E25240BFAE8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 </a:t>
            </a:r>
          </a:p>
        </p:txBody>
      </p:sp>
    </p:spTree>
    <p:extLst>
      <p:ext uri="{BB962C8B-B14F-4D97-AF65-F5344CB8AC3E}">
        <p14:creationId xmlns:p14="http://schemas.microsoft.com/office/powerpoint/2010/main" val="2883619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1E20FE-F24D-4C98-AE8F-494B1D697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Bearbetade varor, världsmarknad respektive svensk export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CA93CDA-AD12-450D-B04D-527002CC0B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099E73F-157E-4909-B6D0-BF09E8D0C5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fasta priser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8801937-24F5-44F6-A884-BF42050EB69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49232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A5F687-7420-42A4-B934-65CB303E3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Industrins kapacitetsutnyttjande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3299A58-366C-4331-90C1-09423EE81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0B2EFE-0C15-4DFD-A6CE-276823D164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5021327-6BB8-4BCA-9784-4F4C37B0CF0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6022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EED27E-D5B3-4352-8CAA-60B75B657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Fasta bruttoinvesteringar, bostäder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422E6D7-4966-4F46-BB14-38A933BBCC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01A7C0-25A5-476E-97D3-04E5C7F12E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8EA662F-184B-4CFA-AB3E-C0A24F7CEC2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03550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70533B-F332-4EFB-A0F1-2A7D809FC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konfidensindikator och hushållens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78F5286-3E74-435F-A7BD-AB591ECEA8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2A4286-1367-4916-81E3-5C07AA7D57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medelvärde=100, säsongsrensade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0F634E0-5F18-4448-8C8C-3460040F5C4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69067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A72F5C-5409-43C2-82FC-48253F792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reala disponibla inkomst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1930342-BCCE-4EDC-BE0A-594D9E996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DD2EA57-C0B9-4895-8A22-7B6D3A2EEE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Miljarder kronor, fasta priser respektive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1AFD3F8-5FA1-4AE6-97C3-69577409296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03019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5956D7-3C78-44D9-AB89-A4362289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konsumtion och sparande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E17538E-D638-4961-996C-0DE175B8E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90AD178-CEBD-4E08-ADED-379AFE00D5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 av disponibel inkomst, 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C41E578-D1D9-47C9-AB1C-46C2A028526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50883637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48</TotalTime>
  <Words>498</Words>
  <Application>Microsoft Office PowerPoint</Application>
  <PresentationFormat>Bredbild</PresentationFormat>
  <Paragraphs>96</Paragraphs>
  <Slides>32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32</vt:i4>
      </vt:variant>
    </vt:vector>
  </HeadingPairs>
  <TitlesOfParts>
    <vt:vector size="36" baseType="lpstr">
      <vt:lpstr>Arial</vt:lpstr>
      <vt:lpstr>Calibri</vt:lpstr>
      <vt:lpstr>Verdana</vt:lpstr>
      <vt:lpstr>ExternaPresentationer2</vt:lpstr>
      <vt:lpstr>Barometerindikatorn och BNP</vt:lpstr>
      <vt:lpstr>Importjusterat bidrag till BNP-tillväxten</vt:lpstr>
      <vt:lpstr>Industrins omdöme om exportorderstocken</vt:lpstr>
      <vt:lpstr>Bearbetade varor, världsmarknad respektive svensk export</vt:lpstr>
      <vt:lpstr>Industrins kapacitetsutnyttjande</vt:lpstr>
      <vt:lpstr>Fasta bruttoinvesteringar, bostäder</vt:lpstr>
      <vt:lpstr>Hushållens konfidensindikator och hushållens konsumtion</vt:lpstr>
      <vt:lpstr>Hushållens reala disponibla inkomst</vt:lpstr>
      <vt:lpstr>Hushållens konsumtion och sparande</vt:lpstr>
      <vt:lpstr>Offentlig konsumtion</vt:lpstr>
      <vt:lpstr>Produktion i näringslivet</vt:lpstr>
      <vt:lpstr>Produktion i motorfordonsindustrin</vt:lpstr>
      <vt:lpstr>Konfidensindikatorer </vt:lpstr>
      <vt:lpstr>Utsikterna på byggmarknaden på ett års sikt</vt:lpstr>
      <vt:lpstr>Sysselsättning</vt:lpstr>
      <vt:lpstr>Arbetade timmar</vt:lpstr>
      <vt:lpstr>Ackumulerade varsel</vt:lpstr>
      <vt:lpstr>Anställningsplaner </vt:lpstr>
      <vt:lpstr>Bidrag till sysselsättningstillväxten </vt:lpstr>
      <vt:lpstr>Arbetslöshet</vt:lpstr>
      <vt:lpstr>Inskrivna arbetslösa vid Arbetsförmedlingen</vt:lpstr>
      <vt:lpstr>BNP-gap och resursutnyttjandeindikator</vt:lpstr>
      <vt:lpstr>Arbetsmarknadsgap</vt:lpstr>
      <vt:lpstr>Medelarbetstid för sysselsatta och personer i arbete</vt:lpstr>
      <vt:lpstr>Statisk sammansättningseffekt på produktiviteten i näringslivet</vt:lpstr>
      <vt:lpstr>Timlön</vt:lpstr>
      <vt:lpstr>Justerad enhetsarbetskostnad i näringslivet</vt:lpstr>
      <vt:lpstr>Lönsamhet i näringslivet</vt:lpstr>
      <vt:lpstr>Konsumentpriser</vt:lpstr>
      <vt:lpstr>Prisindex för biluthyrning i KPI</vt:lpstr>
      <vt:lpstr>Prisindex för kläder och skor</vt:lpstr>
      <vt:lpstr>Hyror och månadsavgifter i KPI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Barometerindikatorn och BNP</dc:title>
  <dc:creator>Rosmarie Andersson</dc:creator>
  <cp:lastModifiedBy>Rosmarie Andersson</cp:lastModifiedBy>
  <cp:revision>8</cp:revision>
  <dcterms:created xsi:type="dcterms:W3CDTF">2020-09-26T09:04:54Z</dcterms:created>
  <dcterms:modified xsi:type="dcterms:W3CDTF">2020-09-28T17:54:10Z</dcterms:modified>
</cp:coreProperties>
</file>