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781">
          <p15:clr>
            <a:srgbClr val="A4A3A4"/>
          </p15:clr>
        </p15:guide>
        <p15:guide id="3" orient="horz" pos="835">
          <p15:clr>
            <a:srgbClr val="A4A3A4"/>
          </p15:clr>
        </p15:guide>
        <p15:guide id="4" orient="horz" pos="3843">
          <p15:clr>
            <a:srgbClr val="A4A3A4"/>
          </p15:clr>
        </p15:guide>
        <p15:guide id="5" pos="172">
          <p15:clr>
            <a:srgbClr val="A4A3A4"/>
          </p15:clr>
        </p15:guide>
        <p15:guide id="6" pos="61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31" d="100"/>
          <a:sy n="131" d="100"/>
        </p:scale>
        <p:origin x="594" y="114"/>
      </p:cViewPr>
      <p:guideLst>
        <p:guide orient="horz" pos="164"/>
        <p:guide orient="horz" pos="781"/>
        <p:guide orient="horz" pos="835"/>
        <p:guide orient="horz" pos="3843"/>
        <p:guide pos="172"/>
        <p:guide pos="61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9144446" cy="41805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3" y="1319213"/>
            <a:ext cx="8640000" cy="47740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9144447" cy="575593"/>
          </a:xfrm>
        </p:spPr>
        <p:txBody>
          <a:bodyPr anchor="b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8712398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4679950" cy="562074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72480" y="1413296"/>
            <a:ext cx="4680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908721"/>
            <a:ext cx="4679951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1" y="6116637"/>
            <a:ext cx="38736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025008" y="1413296"/>
            <a:ext cx="4680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025007" y="907927"/>
            <a:ext cx="4679951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025600" y="273600"/>
            <a:ext cx="4679951" cy="563112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039866" y="6147072"/>
            <a:ext cx="3873574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9144446" cy="92211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631823" y="1319213"/>
            <a:ext cx="8640000" cy="47740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tex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4" hasCustomPrompt="1"/>
          </p:nvPr>
        </p:nvSpPr>
        <p:spPr>
          <a:xfrm>
            <a:off x="344488" y="2132856"/>
            <a:ext cx="8496944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69968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90554" y="6093296"/>
            <a:ext cx="629919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1824" y="1319213"/>
            <a:ext cx="6502221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73050" y="6453188"/>
            <a:ext cx="100754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2018-09-10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280592" y="6453188"/>
            <a:ext cx="781260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93200" y="6453188"/>
            <a:ext cx="59213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8995B8-CBA6-4690-8B00-0822F9144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Flöden till och från sysselsättning enligt AKU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6218D63-A0BC-4C49-9269-CA59E4CBB8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01918D-9F69-408A-802B-AF4E2CA38A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sysselsatta,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9BB6E64-57BD-4378-A874-87025D4A7F6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62338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920E1C-A657-4ADE-82F4-C4252D4BE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Förändring i genomsnittlig månadslön, total sammansättningseffekt och oförklarad del, privat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B9EA956-DC1E-48B4-81BD-7C9FF7706A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D17155B-81DA-4BFE-A19D-824A25C1B9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F5412AB-4215-4801-94C6-06E9F6E98E3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90529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57A02B-3392-4B26-AEBA-3AFFDCC3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Förändring i genomsnittlig månadslön, total sammansättningseffekt och oförklarad del,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2EEC6A4-63E9-4706-9E9E-ED6DB187C9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900214-4993-420D-AEBC-16E395D43D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44F0F37-D2DA-409A-BFF4-041DE699491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75060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43A9AF-707F-42A7-B1B6-E9A9B3BA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Dekomponering</a:t>
            </a:r>
            <a:r>
              <a:rPr lang="sv-SE" dirty="0"/>
              <a:t> av sammansättningseffekten, privat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C7EF7E9-F5CC-4712-8E97-97E66C3DA5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4ABAE59-4AE4-494A-8E34-0CC7214346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C2ED4B1-5C36-4730-9544-ECBD8A19276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86504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EFF659-27A1-4DBC-9372-B3B31C9E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Dekomponering</a:t>
            </a:r>
            <a:r>
              <a:rPr lang="sv-SE" dirty="0"/>
              <a:t> av sammansättningseffekten,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7BF8ADF-B4E6-4DA5-951E-3E68E5D551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D8748BB-DFBC-4E2C-8790-72FC36676A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74F1D8A-29B4-4B16-8816-FDC9D0D8347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6625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0B7FB4-0860-4619-A9CE-407F268C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Nominell lön i privat sektor enligt konjunkturlönestatistik (KL) och lönestrukturstatistik (LSS)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B331E48-E3EA-402B-89DC-38BE12D3FF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07BDBE-2745-4B13-B2FD-670D447A69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0AE3055-2C82-4A70-AEA5-0D5E7BE4CA2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8847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E2F4A4-B453-4A2E-B1F3-39438D717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Ålderssammansättning bland sysselsatta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A4E724F-D251-4C0B-966A-51CCD853E0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571C4A-D6B0-4917-852E-D9737BC1F8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sysselsatta, 18–64 år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C938D7-6471-4A03-A654-1B21E4C4C76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7293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8B1C7F-574C-4830-9F45-CD7F6D4DF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Genomsnittlig real månadslön vid olika åldrar, 18–64 år, </a:t>
            </a:r>
            <a:br>
              <a:rPr lang="sv-SE" dirty="0"/>
            </a:br>
            <a:r>
              <a:rPr lang="sv-SE" dirty="0"/>
              <a:t>privat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25BA567-E588-4271-AEBC-9581A67C06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FFA28E-4D41-46E3-870C-D324B660C5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 kronor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073E168-5465-4769-9D84-079670DE955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077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6BD2DE-B136-4D9A-95C4-D7AEA3348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Utbildningssammansättning bland sysselsatta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BD33E4B-8DCD-457A-93D8-8023C017B5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348EB39-BE0A-4290-96A6-3F50250A78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sysselsatta, 18–64 år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7C5DABC-F1E7-426A-9DEB-2DF1E6B8119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5973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EF6A90-AAC3-4E32-9743-0728955D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Genomsnittlig real månadslön för olika utbildningsnivåer, 18–64 år, privat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A3FB7E6-E677-4D99-B262-614A851252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573312-144D-48AB-8DBD-D65F3C737C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 kronor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F672839-0EAA-4E69-BEBD-742CC97197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20526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5CD18A-4706-4CFF-B922-0B0C28597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kvinnor av sysselsatta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8A7272F-2B82-4384-B51A-0878261AC0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CA6B19-E388-4E30-8170-6359E7EAF4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sysselsatta, 18–64 år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A693146-B42E-4390-B3F7-42785B337C8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88397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2DA25A-3EB0-4556-AB07-57AA10C2D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inrikes och utrikes födda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DF0E550-2572-436E-ABA2-2C4F9687F2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49202B7-986D-4B1E-B107-558F49FFF6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sysselsatta, 18–64 år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299413F-1FB7-4C4C-BF9B-339EC7B6EB7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9006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A218BD-39BE-42FC-93A2-3919AA1EC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Antalet sysselsatta i tjänstebranscher och i industrin, 18–64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C3BB53F-4340-42BC-A5C7-0058F66757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2C5765-C430-4A83-9CE9-B91AEB4872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1998=100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E10082A-C7AD-4824-B676-5A0AFF137EC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44452282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70D77443-4AF4-454E-86E3-DFCFB91CCBFE}" vid="{C6E9741F-CC9C-4FA5-AEAB-85FABAEAABD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154</TotalTime>
  <Words>231</Words>
  <Application>Microsoft Office PowerPoint</Application>
  <PresentationFormat>A4 (210 x 297 mm)</PresentationFormat>
  <Paragraphs>39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ExternaPresentationer2</vt:lpstr>
      <vt:lpstr>Flöden till och från sysselsättning enligt AKU</vt:lpstr>
      <vt:lpstr>Nominell lön i privat sektor enligt konjunkturlönestatistik (KL) och lönestrukturstatistik (LSS)</vt:lpstr>
      <vt:lpstr>Ålderssammansättning bland sysselsatta</vt:lpstr>
      <vt:lpstr>Genomsnittlig real månadslön vid olika åldrar, 18–64 år,  privat sektor</vt:lpstr>
      <vt:lpstr>Utbildningssammansättning bland sysselsatta</vt:lpstr>
      <vt:lpstr>Genomsnittlig real månadslön för olika utbildningsnivåer, 18–64 år, privat sektor</vt:lpstr>
      <vt:lpstr>Andel kvinnor av sysselsatta</vt:lpstr>
      <vt:lpstr>Andelen inrikes och utrikes födda</vt:lpstr>
      <vt:lpstr>Antalet sysselsatta i tjänstebranscher och i industrin, 18–64 år</vt:lpstr>
      <vt:lpstr>Förändring i genomsnittlig månadslön, total sammansättningseffekt och oförklarad del, privat sektor</vt:lpstr>
      <vt:lpstr>Förändring i genomsnittlig månadslön, total sammansättningseffekt och oförklarad del, offentlig sektor</vt:lpstr>
      <vt:lpstr>Dekomponering av sammansättningseffekten, privat sektor</vt:lpstr>
      <vt:lpstr>Dekomponering av sammansättningseffekten, offentlig sektor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1 Resursutnyttjande och timlön</dc:title>
  <dc:creator>Rosmari</dc:creator>
  <cp:lastModifiedBy>Rosmari</cp:lastModifiedBy>
  <cp:revision>20</cp:revision>
  <dcterms:created xsi:type="dcterms:W3CDTF">2018-09-06T10:53:12Z</dcterms:created>
  <dcterms:modified xsi:type="dcterms:W3CDTF">2018-09-10T13:36:13Z</dcterms:modified>
</cp:coreProperties>
</file>