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8" r:id="rId2"/>
    <p:sldId id="319" r:id="rId3"/>
    <p:sldId id="320" r:id="rId4"/>
    <p:sldId id="321" r:id="rId5"/>
    <p:sldId id="322" r:id="rId6"/>
    <p:sldId id="386" r:id="rId7"/>
    <p:sldId id="387" r:id="rId8"/>
    <p:sldId id="388" r:id="rId9"/>
    <p:sldId id="389" r:id="rId10"/>
    <p:sldId id="390" r:id="rId11"/>
    <p:sldId id="323" r:id="rId12"/>
    <p:sldId id="391" r:id="rId13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781">
          <p15:clr>
            <a:srgbClr val="A4A3A4"/>
          </p15:clr>
        </p15:guide>
        <p15:guide id="3" orient="horz" pos="835">
          <p15:clr>
            <a:srgbClr val="A4A3A4"/>
          </p15:clr>
        </p15:guide>
        <p15:guide id="4" orient="horz" pos="3843">
          <p15:clr>
            <a:srgbClr val="A4A3A4"/>
          </p15:clr>
        </p15:guide>
        <p15:guide id="5" pos="172">
          <p15:clr>
            <a:srgbClr val="A4A3A4"/>
          </p15:clr>
        </p15:guide>
        <p15:guide id="6" pos="61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31" d="100"/>
          <a:sy n="131" d="100"/>
        </p:scale>
        <p:origin x="594" y="114"/>
      </p:cViewPr>
      <p:guideLst>
        <p:guide orient="horz" pos="164"/>
        <p:guide orient="horz" pos="781"/>
        <p:guide orient="horz" pos="835"/>
        <p:guide orient="horz" pos="3843"/>
        <p:guide pos="172"/>
        <p:guide pos="610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2018-09-10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41805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9144447" cy="575593"/>
          </a:xfrm>
        </p:spPr>
        <p:txBody>
          <a:bodyPr anchor="b"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0" y="6116637"/>
            <a:ext cx="8712398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4679950" cy="562074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72480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908721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273051" y="6116637"/>
            <a:ext cx="38736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025008" y="1413296"/>
            <a:ext cx="4680000" cy="4680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025007" y="907927"/>
            <a:ext cx="4679951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025600" y="273600"/>
            <a:ext cx="4679951" cy="563112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039866" y="6147072"/>
            <a:ext cx="3873574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9144446" cy="92211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631823" y="1319213"/>
            <a:ext cx="8640000" cy="47740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ed tex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0" descr="sv logotyp 20 cm 6% besku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3175"/>
            <a:ext cx="83534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273050" y="6116637"/>
            <a:ext cx="69342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273050" y="274638"/>
            <a:ext cx="6860995" cy="418058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273049" y="765175"/>
            <a:ext cx="6860995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sp>
        <p:nvSpPr>
          <p:cNvPr id="7" name="Platshållare för text 7"/>
          <p:cNvSpPr>
            <a:spLocks noGrp="1"/>
          </p:cNvSpPr>
          <p:nvPr>
            <p:ph type="body" sz="quarter" idx="14" hasCustomPrompt="1"/>
          </p:nvPr>
        </p:nvSpPr>
        <p:spPr>
          <a:xfrm>
            <a:off x="344488" y="2132856"/>
            <a:ext cx="8496944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69968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90554" y="6093296"/>
            <a:ext cx="629919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273050" y="274638"/>
            <a:ext cx="6860995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1824" y="1319213"/>
            <a:ext cx="6502221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273050" y="6453188"/>
            <a:ext cx="100754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2018-09-10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80592" y="6453188"/>
            <a:ext cx="781260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93200" y="6453188"/>
            <a:ext cx="59213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4988" indent="-173038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38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D9975A-8CF2-44EA-87A8-4B09E991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 näringslivet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01AC7D-F805-414C-B8D5-C6E9AD4B2D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F5D02F4-8A13-4166-B059-73E40FF579E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801A4CF2-1A3E-4636-99D1-4900A7E27A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49" y="1413247"/>
            <a:ext cx="7316603" cy="4572449"/>
          </a:xfrm>
        </p:spPr>
      </p:pic>
    </p:spTree>
    <p:extLst>
      <p:ext uri="{BB962C8B-B14F-4D97-AF65-F5344CB8AC3E}">
        <p14:creationId xmlns:p14="http://schemas.microsoft.com/office/powerpoint/2010/main" val="236458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5F6C6-DD1D-456D-BB71-A68C7EB3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Grundlöneförändring för de som bytt arbetsgivare, industri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FA34DC-F132-40FA-81D5-BC2F53588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88963E-1071-4588-90E3-321206EF40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17" name="Platshållare för innehåll 16">
            <a:extLst>
              <a:ext uri="{FF2B5EF4-FFF2-40B4-BE49-F238E27FC236}">
                <a16:creationId xmlns:a16="http://schemas.microsoft.com/office/drawing/2014/main" id="{4FA66128-3BB6-43EC-8A15-345FA5B756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1418281"/>
            <a:ext cx="6429705" cy="4674544"/>
          </a:xfrm>
        </p:spPr>
      </p:pic>
    </p:spTree>
    <p:extLst>
      <p:ext uri="{BB962C8B-B14F-4D97-AF65-F5344CB8AC3E}">
        <p14:creationId xmlns:p14="http://schemas.microsoft.com/office/powerpoint/2010/main" val="1903061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2C2258-A7B1-4B83-904B-671C9B9C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659B5A-9322-47EF-866A-A0B9658B79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B7CC6CF-EF06-4346-85B1-3E428F754C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2737F0-BF25-4FE5-9EE8-761FDE82520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655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5F6C6-DD1D-456D-BB71-A68C7EB3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Grundlöneförändring för de som bytt arbetsgivare, bristbranscher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FA34DC-F132-40FA-81D5-BC2F53588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88963E-1071-4588-90E3-321206EF40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7ECB4BA1-8AE1-4B2D-9070-70A144D26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1345803"/>
            <a:ext cx="6529396" cy="4747022"/>
          </a:xfrm>
        </p:spPr>
      </p:pic>
    </p:spTree>
    <p:extLst>
      <p:ext uri="{BB962C8B-B14F-4D97-AF65-F5344CB8AC3E}">
        <p14:creationId xmlns:p14="http://schemas.microsoft.com/office/powerpoint/2010/main" val="2791930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20E7E0-5AC8-4EDA-A5E3-1ED3705C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Timlön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637B4F2-AD58-464D-9D16-3FF7AEC8E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CA11B5-6E21-48F2-A5C6-EC79F16647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082C254-34B7-44BA-BE3A-5EB293ADB35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5799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2568BA-30EE-4304-8C09-1741518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i olika delar av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8E1677B-FDC3-4123-96B8-9FF8378355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CB39D-1678-46D8-896C-EB6E886272C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1EBFB96-8B3E-4090-9C28-26EE54DA1A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303850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EB336B-6681-44B0-9442-70065E8F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Standardavvikelsen av förändringen i grundlönen på individnivå, 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35ECA3D-447C-4239-8998-0FDBBAC86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3E5A52-1EC6-4362-9725-86062FE176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A93A477-1242-4D51-8BE6-C87ED3AEB68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43877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D142B-1624-4CCE-90CC-216F00FFE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Årlig förändring i grundlönen, privat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9E80224-B10D-4388-9A4F-7632B4935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397000"/>
            <a:ext cx="6985000" cy="436521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9283F0-70CD-4663-A7D7-619F869BCDB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3896BFF-DD7C-4AEE-B6B1-C58B37A93D3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49544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5F6C6-DD1D-456D-BB71-A68C7EB3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Fördelning av individuella grundlöneförändringar för de som har samma arbetsgivare som året innan, privat sektor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EDDE298-1BCF-4C04-B32F-FE5D9A43B8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1484783"/>
            <a:ext cx="6338232" cy="460804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FA34DC-F132-40FA-81D5-BC2F53588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88963E-1071-4588-90E3-321206EF40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31583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5F6C6-DD1D-456D-BB71-A68C7EB3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Fördelning av individuella grundlöneförändringar för de som har samma arbetsgivare som året innan, privat sektor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FA34DC-F132-40FA-81D5-BC2F53588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88963E-1071-4588-90E3-321206EF40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1CB53526-9C67-40FE-8F79-1875B5CF31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1447543"/>
            <a:ext cx="6422208" cy="4669094"/>
          </a:xfrm>
        </p:spPr>
      </p:pic>
    </p:spTree>
    <p:extLst>
      <p:ext uri="{BB962C8B-B14F-4D97-AF65-F5344CB8AC3E}">
        <p14:creationId xmlns:p14="http://schemas.microsoft.com/office/powerpoint/2010/main" val="4194200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5F6C6-DD1D-456D-BB71-A68C7EB36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050" y="274638"/>
            <a:ext cx="9216454" cy="418058"/>
          </a:xfrm>
        </p:spPr>
        <p:txBody>
          <a:bodyPr/>
          <a:lstStyle/>
          <a:p>
            <a:r>
              <a:rPr lang="sv-SE" dirty="0"/>
              <a:t>Fördelning av individuella grundlöneförändringar inom branscher med brist på arbetskraft. För de som har samma arbetsgivare som året innan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FA34DC-F132-40FA-81D5-BC2F53588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3050" y="860288"/>
            <a:ext cx="9144447" cy="575593"/>
          </a:xfrm>
        </p:spPr>
        <p:txBody>
          <a:bodyPr/>
          <a:lstStyle/>
          <a:p>
            <a:r>
              <a:rPr lang="sv-SE" dirty="0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88963E-1071-4588-90E3-321206EF40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27BC1067-B8DF-421C-B2D2-A1825F10E6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0" y="1556792"/>
            <a:ext cx="6569074" cy="4775869"/>
          </a:xfrm>
        </p:spPr>
      </p:pic>
    </p:spTree>
    <p:extLst>
      <p:ext uri="{BB962C8B-B14F-4D97-AF65-F5344CB8AC3E}">
        <p14:creationId xmlns:p14="http://schemas.microsoft.com/office/powerpoint/2010/main" val="216418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D5F6C6-DD1D-456D-BB71-A68C7EB36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Grundlöneförändring för de som bytt arbetsgivare, privat sektor exklusive industri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FA34DC-F132-40FA-81D5-BC2F53588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A88963E-1071-4588-90E3-321206EF40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CC8C2B2A-FC32-4C12-93E6-5D3036A65D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2" y="1339631"/>
            <a:ext cx="6570637" cy="4777005"/>
          </a:xfrm>
        </p:spPr>
      </p:pic>
    </p:spTree>
    <p:extLst>
      <p:ext uri="{BB962C8B-B14F-4D97-AF65-F5344CB8AC3E}">
        <p14:creationId xmlns:p14="http://schemas.microsoft.com/office/powerpoint/2010/main" val="1072970506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70D77443-4AF4-454E-86E3-DFCFB91CCBFE}" vid="{C6E9741F-CC9C-4FA5-AEAB-85FABAEAABD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156</TotalTime>
  <Words>205</Words>
  <Application>Microsoft Office PowerPoint</Application>
  <PresentationFormat>A4 (210 x 297 mm)</PresentationFormat>
  <Paragraphs>37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Brist på arbetskraft i näringslivet</vt:lpstr>
      <vt:lpstr>Timlön i näringslivet</vt:lpstr>
      <vt:lpstr>Brist på arbetskraft i olika delar av näringslivet</vt:lpstr>
      <vt:lpstr>Standardavvikelsen av förändringen i grundlönen på individnivå, privat sektor</vt:lpstr>
      <vt:lpstr>Årlig förändring i grundlönen, privat sektor</vt:lpstr>
      <vt:lpstr>Fördelning av individuella grundlöneförändringar för de som har samma arbetsgivare som året innan, privat sektor </vt:lpstr>
      <vt:lpstr>Fördelning av individuella grundlöneförändringar för de som har samma arbetsgivare som året innan, privat sektor</vt:lpstr>
      <vt:lpstr>Fördelning av individuella grundlöneförändringar inom branscher med brist på arbetskraft. För de som har samma arbetsgivare som året innan</vt:lpstr>
      <vt:lpstr>Grundlöneförändring för de som bytt arbetsgivare, privat sektor exklusive industri</vt:lpstr>
      <vt:lpstr>Grundlöneförändring för de som bytt arbetsgivare, industri</vt:lpstr>
      <vt:lpstr>Produktivitet i näringslivet</vt:lpstr>
      <vt:lpstr>Grundlöneförändring för de som bytt arbetsgivare, bristbranscher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1 Resursutnyttjande och timlön</dc:title>
  <dc:creator>Rosmari</dc:creator>
  <cp:lastModifiedBy>Rosmari</cp:lastModifiedBy>
  <cp:revision>20</cp:revision>
  <dcterms:created xsi:type="dcterms:W3CDTF">2018-09-06T10:53:12Z</dcterms:created>
  <dcterms:modified xsi:type="dcterms:W3CDTF">2018-09-10T13:40:29Z</dcterms:modified>
</cp:coreProperties>
</file>