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92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F0C3B-F37A-4C93-92A7-585541C6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Resursutnyttjande och timlön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FDA156-D6BB-4AE7-9D04-3697AB75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Normaliserade säsongsrensade kvartalsvärden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A60897-72D9-44E5-8B51-6CF69D2955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353EB11-D15C-42CF-B947-DE46B0F2B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61074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F8368-B425-4816-8B28-AA1421C7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Rekursiva prognoser, modell 4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3243BD-4E69-4C2F-AF73-17056A2B2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44903"/>
            <a:ext cx="5255419" cy="4622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BCE2E1-1033-434D-8752-B4FE5324A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26FD28-EFAD-44D0-9E4C-8414302743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901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5731C-4DF6-4C04-ABBE-203846F4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utifrån HP-filter i euroområdet och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F754DA-25E6-476E-AA07-F124E5E04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BA9680-0E6F-4FE0-B411-127B8728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avvikelse från HP-trend,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CB2C6B-CA48-4E62-AB69-6F9A0755C8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456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E37B2-9758-4DA9-B197-CC8F7A11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Avtalade löner i tysk industri och svenskt näringsliv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689E92-27D9-4B04-A037-EBD660A46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88B6A8-2D40-4A9B-A9F0-59E3DB951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837F33-AAEA-4950-A9BF-D1D2A5F6E5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Deutsche Bundesbank,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827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08B728-9070-44C6-AE57-3F254766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Rekursiva prognoser, modell 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11FF6C-6CED-44FA-9525-07468D95B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5255419" cy="4622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322A5C-B755-4E2D-8809-31E162DEA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F95B10-C22F-4A7D-80C0-2D43025831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971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403DB8-E71A-4D27-AC6B-2E2247B1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Avtalade löneökningar och löneglidning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579E68-1ACD-422E-AED5-612284C2E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CA9D00-C780-4CA8-B7F5-F95906C71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0468B2-494C-44CE-BE78-E120F1DC42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443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BDC8E-3DF7-41C0-BBC8-F3C90702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Rekursiva prognoser, modell 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36D7C4-DAEE-43F5-90B3-29D213FC8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5255419" cy="4622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18155C-BC0D-427B-8295-3E479B8D3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6AA836-242A-4AF7-A3A7-90D91D159D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148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134CB-1676-4631-BAC1-BC716777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Rekursiva prognoser för avtalade löneökningar, modell 6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A4751E-9B18-46C9-B6AE-3397B2713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5255419" cy="4622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010A93-1883-4867-9D32-77BA414D8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E8AEF0-7F0D-443B-8176-735E0E4B26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064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9924C-E820-403E-A2CD-67A73D79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Europeisk befolkning i Sverige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D969F1-BE24-498A-8046-26AC93D1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EBE56E-9B49-41A3-8DF9-D662F511E0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369A092-68CB-4D19-9FF5-57F86EE1B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73723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C6BA-18F0-4D64-9CD3-7647272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Beviljade uppehållstillstånd i enlighet med EES-avtalet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4CF2DEC-F612-44C0-B8C1-115C6A046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CA365E-9263-47F9-9B67-218D8C97E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0B6CB1-1DF6-46DB-BFF1-03ACA7AAD0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Migrationsverket.</a:t>
            </a:r>
          </a:p>
        </p:txBody>
      </p:sp>
    </p:spTree>
    <p:extLst>
      <p:ext uri="{BB962C8B-B14F-4D97-AF65-F5344CB8AC3E}">
        <p14:creationId xmlns:p14="http://schemas.microsoft.com/office/powerpoint/2010/main" val="6072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DAE59-1EED-42AE-A66E-565E33CD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Phillipskurvan för Sverige 1997–2018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B9FA19-94F3-4532-8E54-BB4FBAF08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3247"/>
            <a:ext cx="4754908" cy="482406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69CDD9-5125-4169-864E-1932C392E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i timlönen respektive procent av arbetskraften 15–74 år,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7AE5AA-2B89-4D2A-90A9-7BA4E65AEF2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73049" y="6117969"/>
            <a:ext cx="8712398" cy="624731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093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D74433-8599-46A5-B2BF-9EDC8006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mått på resursutnyttjande i ekonomin och på arbetsmarknaden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4FB42F1-BCF3-466C-9451-4413B3994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6259BF-ED89-486E-AF06-540ECA1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Normaliserade säsongsrensade kvartalsvärden, procentuell avvikelse från trend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3B3518-1EAF-41A3-AA86-2E061B30BA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486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7DD23-747D-4DC2-A396-06044D1F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Tidsberoende korrelation mellan resursutnyttjande och 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A3A3E3-5F69-492C-81A8-888FDCABF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93B875-8EAB-4BA3-89C6-39719905F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Korrelation mellan olika tidseftersläpningar av ingående variabler och timlönen vid kvartal 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837893-9BE7-4A99-9B4E-04162DB8B4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257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FC89D-0DD0-4DDF-A596-C358FCB2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inflationsförväntningar och faktisk 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2B6144-4B89-406E-B749-28728897B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820A62-C091-4EA3-9E2D-CC9FC34B8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CD9FFC-C765-45FC-9885-EE51B4192F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705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C8277-800C-451D-8737-6CC699BD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 timlön i näringslivet och missbedömning av inflationen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BEC3EA-1054-4F0E-939D-3EA217806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AF3EE9-2A56-461A-BE43-5FE5DB949B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CEAFA37-5911-44FA-B641-425556E95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40920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9B9F3-4124-4008-8E8D-C20CC489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EC14BF-F7F3-4685-A987-F9DD8BFB8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E68FC2-30E8-4315-9FD3-BC7D2CEAC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022F833-9A25-40E5-813B-BA6A192BE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57888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34F1E-37C5-4293-96A4-3D37E832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Reallöner i näringslivet och felkorrigeringsterm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7B1B75-8DA2-4780-8BCF-A69DA97D7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2001=100 respektive procentuell avvikelse,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68281C-426F-4985-89C0-B8B22D7FEA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F355688-A5D5-4F68-849C-0A387A7FE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8282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98794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A669A-B9B0-477A-9B03-8FA366E3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Timlönens linjära trend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63BD37-2B9C-4B16-9E4B-C2526B14E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BB6B33-2D9E-4D0D-9A95-B837CD7CD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CD9480-DE0B-446F-B438-503EABABDF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740130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154</TotalTime>
  <Words>329</Words>
  <Application>Microsoft Office PowerPoint</Application>
  <PresentationFormat>A4 (210 x 297 mm)</PresentationFormat>
  <Paragraphs>55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ExternaPresentationer2</vt:lpstr>
      <vt:lpstr>Resursutnyttjande och timlön</vt:lpstr>
      <vt:lpstr>Phillipskurvan för Sverige 1997–2018</vt:lpstr>
      <vt:lpstr>Olika mått på resursutnyttjande i ekonomin och på arbetsmarknaden</vt:lpstr>
      <vt:lpstr>Tidsberoende korrelation mellan resursutnyttjande och timlön</vt:lpstr>
      <vt:lpstr>Olika inflationsförväntningar och faktisk inflation</vt:lpstr>
      <vt:lpstr>Real timlön i näringslivet och missbedömning av inflationen</vt:lpstr>
      <vt:lpstr>Produktivitet i näringslivet</vt:lpstr>
      <vt:lpstr>Reallöner i näringslivet och felkorrigeringsterm</vt:lpstr>
      <vt:lpstr>Timlönens linjära trend</vt:lpstr>
      <vt:lpstr>Rekursiva prognoser, modell 4</vt:lpstr>
      <vt:lpstr>Arbetsmarknadsgap utifrån HP-filter i euroområdet och Sverige</vt:lpstr>
      <vt:lpstr>Avtalade löner i tysk industri och svenskt näringsliv</vt:lpstr>
      <vt:lpstr>Rekursiva prognoser, modell 5</vt:lpstr>
      <vt:lpstr>Avtalade löneökningar och löneglidning i näringslivet</vt:lpstr>
      <vt:lpstr>Rekursiva prognoser, modell 8</vt:lpstr>
      <vt:lpstr>Rekursiva prognoser för avtalade löneökningar, modell 6</vt:lpstr>
      <vt:lpstr>Europeisk befolkning i Sverige</vt:lpstr>
      <vt:lpstr>Beviljade uppehållstillstånd i enlighet med EES-avtalet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Resursutnyttjande och timlön</dc:title>
  <dc:creator>Rosmari</dc:creator>
  <cp:lastModifiedBy>Rosmari</cp:lastModifiedBy>
  <cp:revision>20</cp:revision>
  <dcterms:created xsi:type="dcterms:W3CDTF">2018-09-06T10:53:12Z</dcterms:created>
  <dcterms:modified xsi:type="dcterms:W3CDTF">2018-09-10T13:34:32Z</dcterms:modified>
</cp:coreProperties>
</file>