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342" r:id="rId2"/>
    <p:sldId id="260" r:id="rId3"/>
    <p:sldId id="343" r:id="rId4"/>
    <p:sldId id="344" r:id="rId5"/>
    <p:sldId id="261" r:id="rId6"/>
    <p:sldId id="262" r:id="rId7"/>
    <p:sldId id="263" r:id="rId8"/>
    <p:sldId id="34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46" r:id="rId56"/>
    <p:sldId id="347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4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STER-VOL1-SERVER\VOL1\PRO\Gemensam\HBR\Rapport\Diagram\Excel\BefolkningsPyrami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STER-VOL1-SERVER\VOL1\PRO\Gemensam\HBR\Rapport\Diagram\Excel\PensionsUttr&#228;des&#229;ld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STER-VOL1-SERVER\VOL1\PRO\Gemensam\HBR\Rapport\Diagram\Excel\V&#228;lf&#228;rdstj&#228;nster&#197;ldersgrupp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02593264294182E-2"/>
          <c:y val="1.9937878787878786E-2"/>
          <c:w val="0.88827316813580415"/>
          <c:h val="0.83496923076923069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'1årsklass'!$H$4</c:f>
              <c:strCache>
                <c:ptCount val="1"/>
                <c:pt idx="0">
                  <c:v>2050</c:v>
                </c:pt>
              </c:strCache>
            </c:strRef>
          </c:tx>
          <c:spPr>
            <a:noFill/>
            <a:ln w="3175">
              <a:solidFill>
                <a:srgbClr val="F74902"/>
              </a:solidFill>
              <a:prstDash val="sysDash"/>
            </a:ln>
          </c:spPr>
          <c:invertIfNegative val="0"/>
          <c:cat>
            <c:strRef>
              <c:f>'1årsklass'!$C$5:$C$110</c:f>
              <c:strCache>
                <c:ptCount val="106"/>
                <c:pt idx="0">
                  <c:v>0 år</c:v>
                </c:pt>
                <c:pt idx="1">
                  <c:v>1 år</c:v>
                </c:pt>
                <c:pt idx="2">
                  <c:v>2 år</c:v>
                </c:pt>
                <c:pt idx="3">
                  <c:v>3 år</c:v>
                </c:pt>
                <c:pt idx="4">
                  <c:v>4 år</c:v>
                </c:pt>
                <c:pt idx="5">
                  <c:v>5 år</c:v>
                </c:pt>
                <c:pt idx="6">
                  <c:v>6 år</c:v>
                </c:pt>
                <c:pt idx="7">
                  <c:v>7 år</c:v>
                </c:pt>
                <c:pt idx="8">
                  <c:v>8 år</c:v>
                </c:pt>
                <c:pt idx="9">
                  <c:v>9 år</c:v>
                </c:pt>
                <c:pt idx="10">
                  <c:v>10 år</c:v>
                </c:pt>
                <c:pt idx="11">
                  <c:v>11 år</c:v>
                </c:pt>
                <c:pt idx="12">
                  <c:v>12 år</c:v>
                </c:pt>
                <c:pt idx="13">
                  <c:v>13 år</c:v>
                </c:pt>
                <c:pt idx="14">
                  <c:v>14 år</c:v>
                </c:pt>
                <c:pt idx="15">
                  <c:v>15 år</c:v>
                </c:pt>
                <c:pt idx="16">
                  <c:v>16 år</c:v>
                </c:pt>
                <c:pt idx="17">
                  <c:v>17 år</c:v>
                </c:pt>
                <c:pt idx="18">
                  <c:v>18 år</c:v>
                </c:pt>
                <c:pt idx="19">
                  <c:v>19 år</c:v>
                </c:pt>
                <c:pt idx="20">
                  <c:v>20 år</c:v>
                </c:pt>
                <c:pt idx="21">
                  <c:v>21 år</c:v>
                </c:pt>
                <c:pt idx="22">
                  <c:v>22 år</c:v>
                </c:pt>
                <c:pt idx="23">
                  <c:v>23 år</c:v>
                </c:pt>
                <c:pt idx="24">
                  <c:v>24 år</c:v>
                </c:pt>
                <c:pt idx="25">
                  <c:v>25 år</c:v>
                </c:pt>
                <c:pt idx="26">
                  <c:v>26 år</c:v>
                </c:pt>
                <c:pt idx="27">
                  <c:v>27 år</c:v>
                </c:pt>
                <c:pt idx="28">
                  <c:v>28 år</c:v>
                </c:pt>
                <c:pt idx="29">
                  <c:v>29 år</c:v>
                </c:pt>
                <c:pt idx="30">
                  <c:v>30 år</c:v>
                </c:pt>
                <c:pt idx="31">
                  <c:v>31 år</c:v>
                </c:pt>
                <c:pt idx="32">
                  <c:v>32 år</c:v>
                </c:pt>
                <c:pt idx="33">
                  <c:v>33 år</c:v>
                </c:pt>
                <c:pt idx="34">
                  <c:v>34 år</c:v>
                </c:pt>
                <c:pt idx="35">
                  <c:v>35 år</c:v>
                </c:pt>
                <c:pt idx="36">
                  <c:v>36 år</c:v>
                </c:pt>
                <c:pt idx="37">
                  <c:v>37 år</c:v>
                </c:pt>
                <c:pt idx="38">
                  <c:v>38 år</c:v>
                </c:pt>
                <c:pt idx="39">
                  <c:v>39 år</c:v>
                </c:pt>
                <c:pt idx="40">
                  <c:v>40 år</c:v>
                </c:pt>
                <c:pt idx="41">
                  <c:v>41 år</c:v>
                </c:pt>
                <c:pt idx="42">
                  <c:v>42 år</c:v>
                </c:pt>
                <c:pt idx="43">
                  <c:v>43 år</c:v>
                </c:pt>
                <c:pt idx="44">
                  <c:v>44 år</c:v>
                </c:pt>
                <c:pt idx="45">
                  <c:v>45 år</c:v>
                </c:pt>
                <c:pt idx="46">
                  <c:v>46 år</c:v>
                </c:pt>
                <c:pt idx="47">
                  <c:v>47 år</c:v>
                </c:pt>
                <c:pt idx="48">
                  <c:v>48 år</c:v>
                </c:pt>
                <c:pt idx="49">
                  <c:v>49 år</c:v>
                </c:pt>
                <c:pt idx="50">
                  <c:v>50 år</c:v>
                </c:pt>
                <c:pt idx="51">
                  <c:v>51 år</c:v>
                </c:pt>
                <c:pt idx="52">
                  <c:v>52 år</c:v>
                </c:pt>
                <c:pt idx="53">
                  <c:v>53 år</c:v>
                </c:pt>
                <c:pt idx="54">
                  <c:v>54 år</c:v>
                </c:pt>
                <c:pt idx="55">
                  <c:v>55 år</c:v>
                </c:pt>
                <c:pt idx="56">
                  <c:v>56 år</c:v>
                </c:pt>
                <c:pt idx="57">
                  <c:v>57 år</c:v>
                </c:pt>
                <c:pt idx="58">
                  <c:v>58 år</c:v>
                </c:pt>
                <c:pt idx="59">
                  <c:v>59 år</c:v>
                </c:pt>
                <c:pt idx="60">
                  <c:v>60 år</c:v>
                </c:pt>
                <c:pt idx="61">
                  <c:v>61 år</c:v>
                </c:pt>
                <c:pt idx="62">
                  <c:v>62 år</c:v>
                </c:pt>
                <c:pt idx="63">
                  <c:v>63 år</c:v>
                </c:pt>
                <c:pt idx="64">
                  <c:v>64 år</c:v>
                </c:pt>
                <c:pt idx="65">
                  <c:v>65 år</c:v>
                </c:pt>
                <c:pt idx="66">
                  <c:v>66 år</c:v>
                </c:pt>
                <c:pt idx="67">
                  <c:v>67 år</c:v>
                </c:pt>
                <c:pt idx="68">
                  <c:v>68 år</c:v>
                </c:pt>
                <c:pt idx="69">
                  <c:v>69 år</c:v>
                </c:pt>
                <c:pt idx="70">
                  <c:v>70 år</c:v>
                </c:pt>
                <c:pt idx="71">
                  <c:v>71 år</c:v>
                </c:pt>
                <c:pt idx="72">
                  <c:v>72 år</c:v>
                </c:pt>
                <c:pt idx="73">
                  <c:v>73 år</c:v>
                </c:pt>
                <c:pt idx="74">
                  <c:v>74 år</c:v>
                </c:pt>
                <c:pt idx="75">
                  <c:v>75 år</c:v>
                </c:pt>
                <c:pt idx="76">
                  <c:v>76 år</c:v>
                </c:pt>
                <c:pt idx="77">
                  <c:v>77 år</c:v>
                </c:pt>
                <c:pt idx="78">
                  <c:v>78 år</c:v>
                </c:pt>
                <c:pt idx="79">
                  <c:v>79 år</c:v>
                </c:pt>
                <c:pt idx="80">
                  <c:v>80 år</c:v>
                </c:pt>
                <c:pt idx="81">
                  <c:v>81 år</c:v>
                </c:pt>
                <c:pt idx="82">
                  <c:v>82 år</c:v>
                </c:pt>
                <c:pt idx="83">
                  <c:v>83 år</c:v>
                </c:pt>
                <c:pt idx="84">
                  <c:v>84 år</c:v>
                </c:pt>
                <c:pt idx="85">
                  <c:v>85 år</c:v>
                </c:pt>
                <c:pt idx="86">
                  <c:v>86 år</c:v>
                </c:pt>
                <c:pt idx="87">
                  <c:v>87 år</c:v>
                </c:pt>
                <c:pt idx="88">
                  <c:v>88 år</c:v>
                </c:pt>
                <c:pt idx="89">
                  <c:v>89 år</c:v>
                </c:pt>
                <c:pt idx="90">
                  <c:v>90 år</c:v>
                </c:pt>
                <c:pt idx="91">
                  <c:v>91 år</c:v>
                </c:pt>
                <c:pt idx="92">
                  <c:v>92 år</c:v>
                </c:pt>
                <c:pt idx="93">
                  <c:v>93 år</c:v>
                </c:pt>
                <c:pt idx="94">
                  <c:v>94 år</c:v>
                </c:pt>
                <c:pt idx="95">
                  <c:v>95 år</c:v>
                </c:pt>
                <c:pt idx="96">
                  <c:v>96 år</c:v>
                </c:pt>
                <c:pt idx="97">
                  <c:v>97 år</c:v>
                </c:pt>
                <c:pt idx="98">
                  <c:v>98 år</c:v>
                </c:pt>
                <c:pt idx="99">
                  <c:v>99 år</c:v>
                </c:pt>
                <c:pt idx="100">
                  <c:v>100 år</c:v>
                </c:pt>
                <c:pt idx="101">
                  <c:v>101 år</c:v>
                </c:pt>
                <c:pt idx="102">
                  <c:v>102 år</c:v>
                </c:pt>
                <c:pt idx="103">
                  <c:v>103 år</c:v>
                </c:pt>
                <c:pt idx="104">
                  <c:v>104 år</c:v>
                </c:pt>
                <c:pt idx="105">
                  <c:v>105+ år</c:v>
                </c:pt>
              </c:strCache>
            </c:strRef>
          </c:cat>
          <c:val>
            <c:numRef>
              <c:f>'1årsklass'!$H$5:$H$110</c:f>
              <c:numCache>
                <c:formatCode>General</c:formatCode>
                <c:ptCount val="106"/>
                <c:pt idx="0">
                  <c:v>1.0661458055241377</c:v>
                </c:pt>
                <c:pt idx="1">
                  <c:v>1.0740463648386398</c:v>
                </c:pt>
                <c:pt idx="2">
                  <c:v>1.080262152215316</c:v>
                </c:pt>
                <c:pt idx="3">
                  <c:v>1.0855249372837268</c:v>
                </c:pt>
                <c:pt idx="4">
                  <c:v>1.0889327714306929</c:v>
                </c:pt>
                <c:pt idx="5">
                  <c:v>1.090617543368519</c:v>
                </c:pt>
                <c:pt idx="6">
                  <c:v>1.0906813604873757</c:v>
                </c:pt>
                <c:pt idx="7">
                  <c:v>1.0894220360085969</c:v>
                </c:pt>
                <c:pt idx="8">
                  <c:v>1.0873373434592668</c:v>
                </c:pt>
                <c:pt idx="9">
                  <c:v>1.0847548773828517</c:v>
                </c:pt>
                <c:pt idx="10">
                  <c:v>1.0812704626932572</c:v>
                </c:pt>
                <c:pt idx="11">
                  <c:v>1.0773265647478918</c:v>
                </c:pt>
                <c:pt idx="12">
                  <c:v>1.0734337204976121</c:v>
                </c:pt>
                <c:pt idx="13">
                  <c:v>1.0699748326555605</c:v>
                </c:pt>
                <c:pt idx="14">
                  <c:v>1.0675370187152211</c:v>
                </c:pt>
                <c:pt idx="15">
                  <c:v>1.066094751829052</c:v>
                </c:pt>
                <c:pt idx="16">
                  <c:v>1.0668605572553367</c:v>
                </c:pt>
                <c:pt idx="17">
                  <c:v>1.0700726855711413</c:v>
                </c:pt>
                <c:pt idx="18">
                  <c:v>1.0762118924051889</c:v>
                </c:pt>
                <c:pt idx="19">
                  <c:v>1.084793167654166</c:v>
                </c:pt>
                <c:pt idx="20">
                  <c:v>1.0894007636356446</c:v>
                </c:pt>
                <c:pt idx="21">
                  <c:v>1.0896432686873014</c:v>
                </c:pt>
                <c:pt idx="22">
                  <c:v>1.0935020771408572</c:v>
                </c:pt>
                <c:pt idx="23">
                  <c:v>1.1006878847241603</c:v>
                </c:pt>
                <c:pt idx="24">
                  <c:v>1.1089713467518048</c:v>
                </c:pt>
                <c:pt idx="25">
                  <c:v>1.1160167566736223</c:v>
                </c:pt>
                <c:pt idx="26">
                  <c:v>1.1268826847776816</c:v>
                </c:pt>
                <c:pt idx="27">
                  <c:v>1.1466064289790987</c:v>
                </c:pt>
                <c:pt idx="28">
                  <c:v>1.171741864859593</c:v>
                </c:pt>
                <c:pt idx="29">
                  <c:v>1.1999362679706351</c:v>
                </c:pt>
                <c:pt idx="30">
                  <c:v>1.2270500345356978</c:v>
                </c:pt>
                <c:pt idx="31">
                  <c:v>1.2506751319365754</c:v>
                </c:pt>
                <c:pt idx="32">
                  <c:v>1.2660848389032564</c:v>
                </c:pt>
                <c:pt idx="33">
                  <c:v>1.2882676694179649</c:v>
                </c:pt>
                <c:pt idx="34">
                  <c:v>1.2985124442318157</c:v>
                </c:pt>
                <c:pt idx="35">
                  <c:v>1.2960959026644288</c:v>
                </c:pt>
                <c:pt idx="36">
                  <c:v>1.2978912909416072</c:v>
                </c:pt>
                <c:pt idx="37">
                  <c:v>1.2978062014497977</c:v>
                </c:pt>
                <c:pt idx="38">
                  <c:v>1.296678765683323</c:v>
                </c:pt>
                <c:pt idx="39">
                  <c:v>1.3089827061989614</c:v>
                </c:pt>
                <c:pt idx="40">
                  <c:v>1.3116630251909571</c:v>
                </c:pt>
                <c:pt idx="41">
                  <c:v>1.2913394000722838</c:v>
                </c:pt>
                <c:pt idx="42">
                  <c:v>1.2769294946343632</c:v>
                </c:pt>
                <c:pt idx="43">
                  <c:v>1.2642851961514876</c:v>
                </c:pt>
                <c:pt idx="44">
                  <c:v>1.2422853080441694</c:v>
                </c:pt>
                <c:pt idx="45">
                  <c:v>1.2223445856386386</c:v>
                </c:pt>
                <c:pt idx="46">
                  <c:v>1.2109979019058561</c:v>
                </c:pt>
                <c:pt idx="47">
                  <c:v>1.1902403203789549</c:v>
                </c:pt>
                <c:pt idx="48">
                  <c:v>1.1611737499768666</c:v>
                </c:pt>
                <c:pt idx="49">
                  <c:v>1.1461129099266043</c:v>
                </c:pt>
                <c:pt idx="50">
                  <c:v>1.1500695712957409</c:v>
                </c:pt>
                <c:pt idx="51">
                  <c:v>1.1412755723172403</c:v>
                </c:pt>
                <c:pt idx="52">
                  <c:v>1.1241725844635526</c:v>
                </c:pt>
                <c:pt idx="53">
                  <c:v>1.1326985515428538</c:v>
                </c:pt>
                <c:pt idx="54">
                  <c:v>1.1746519254794743</c:v>
                </c:pt>
                <c:pt idx="55">
                  <c:v>1.231372580719615</c:v>
                </c:pt>
                <c:pt idx="56">
                  <c:v>1.2759126752072412</c:v>
                </c:pt>
                <c:pt idx="57">
                  <c:v>1.3077233817201823</c:v>
                </c:pt>
                <c:pt idx="58">
                  <c:v>1.3289361920282639</c:v>
                </c:pt>
                <c:pt idx="59">
                  <c:v>1.3359348027295861</c:v>
                </c:pt>
                <c:pt idx="60">
                  <c:v>1.3056174167978998</c:v>
                </c:pt>
                <c:pt idx="61">
                  <c:v>1.2570993885681845</c:v>
                </c:pt>
                <c:pt idx="62">
                  <c:v>1.208487761897479</c:v>
                </c:pt>
                <c:pt idx="63">
                  <c:v>1.1627011063548451</c:v>
                </c:pt>
                <c:pt idx="64">
                  <c:v>1.1331239990019006</c:v>
                </c:pt>
                <c:pt idx="65">
                  <c:v>1.0926086374768587</c:v>
                </c:pt>
                <c:pt idx="66">
                  <c:v>1.0517614269337601</c:v>
                </c:pt>
                <c:pt idx="67">
                  <c:v>1.0313527123232773</c:v>
                </c:pt>
                <c:pt idx="68">
                  <c:v>1.0163301625443293</c:v>
                </c:pt>
                <c:pt idx="69">
                  <c:v>1.0137264240949617</c:v>
                </c:pt>
                <c:pt idx="70">
                  <c:v>1.0038815698926153</c:v>
                </c:pt>
                <c:pt idx="71">
                  <c:v>0.9653147577300083</c:v>
                </c:pt>
                <c:pt idx="72">
                  <c:v>0.94526341898512523</c:v>
                </c:pt>
                <c:pt idx="73">
                  <c:v>0.94248099260295781</c:v>
                </c:pt>
                <c:pt idx="74">
                  <c:v>0.94873081577635776</c:v>
                </c:pt>
                <c:pt idx="75">
                  <c:v>0.96936927201472578</c:v>
                </c:pt>
                <c:pt idx="76">
                  <c:v>0.96451491650699994</c:v>
                </c:pt>
                <c:pt idx="77">
                  <c:v>0.94558675905400091</c:v>
                </c:pt>
                <c:pt idx="78">
                  <c:v>0.93092583961524256</c:v>
                </c:pt>
                <c:pt idx="79">
                  <c:v>0.8953754499372788</c:v>
                </c:pt>
                <c:pt idx="80">
                  <c:v>0.8517458130120128</c:v>
                </c:pt>
                <c:pt idx="81">
                  <c:v>0.83353240729021272</c:v>
                </c:pt>
                <c:pt idx="82">
                  <c:v>0.83780815425363375</c:v>
                </c:pt>
                <c:pt idx="83">
                  <c:v>0.82424488925921746</c:v>
                </c:pt>
                <c:pt idx="84">
                  <c:v>0.78814141788449243</c:v>
                </c:pt>
                <c:pt idx="85">
                  <c:v>0.7424696331558005</c:v>
                </c:pt>
                <c:pt idx="86">
                  <c:v>0.66939477758989563</c:v>
                </c:pt>
                <c:pt idx="87">
                  <c:v>0.58427124998377999</c:v>
                </c:pt>
                <c:pt idx="88">
                  <c:v>0.51230681228598673</c:v>
                </c:pt>
                <c:pt idx="89">
                  <c:v>0.45071903811434888</c:v>
                </c:pt>
                <c:pt idx="90">
                  <c:v>0.39650852288258531</c:v>
                </c:pt>
                <c:pt idx="91">
                  <c:v>0.34334460840007724</c:v>
                </c:pt>
                <c:pt idx="92">
                  <c:v>0.29169103239718591</c:v>
                </c:pt>
                <c:pt idx="93">
                  <c:v>0.24164139331490161</c:v>
                </c:pt>
                <c:pt idx="94">
                  <c:v>0.19224268884495913</c:v>
                </c:pt>
                <c:pt idx="95">
                  <c:v>0.14728565584746692</c:v>
                </c:pt>
                <c:pt idx="96">
                  <c:v>0.11048445063990492</c:v>
                </c:pt>
                <c:pt idx="97">
                  <c:v>8.0660583760713056E-2</c:v>
                </c:pt>
                <c:pt idx="98">
                  <c:v>5.5508129981856807E-2</c:v>
                </c:pt>
                <c:pt idx="99">
                  <c:v>3.7584028532208401E-2</c:v>
                </c:pt>
                <c:pt idx="100">
                  <c:v>2.4837622659161496E-2</c:v>
                </c:pt>
                <c:pt idx="101">
                  <c:v>1.5477778560128387E-2</c:v>
                </c:pt>
                <c:pt idx="102">
                  <c:v>9.436424641661563E-3</c:v>
                </c:pt>
                <c:pt idx="103">
                  <c:v>5.4457274758010817E-3</c:v>
                </c:pt>
                <c:pt idx="104">
                  <c:v>3.0206769592334122E-3</c:v>
                </c:pt>
                <c:pt idx="105">
                  <c:v>3.0887485526809259E-3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E4-4AAC-90A7-FEECC8E268BA}"/>
            </c:ext>
          </c:extLst>
        </c:ser>
        <c:ser>
          <c:idx val="0"/>
          <c:order val="2"/>
          <c:tx>
            <c:strRef>
              <c:f>'1årsklass'!$G$4</c:f>
              <c:strCache>
                <c:ptCount val="1"/>
                <c:pt idx="0">
                  <c:v>2020</c:v>
                </c:pt>
              </c:strCache>
            </c:strRef>
          </c:tx>
          <c:spPr>
            <a:noFill/>
            <a:ln w="3175">
              <a:solidFill>
                <a:srgbClr val="00709E"/>
              </a:solidFill>
              <a:prstDash val="solid"/>
            </a:ln>
          </c:spPr>
          <c:invertIfNegative val="0"/>
          <c:cat>
            <c:strRef>
              <c:f>'1årsklass'!$C$5:$C$110</c:f>
              <c:strCache>
                <c:ptCount val="106"/>
                <c:pt idx="0">
                  <c:v>0 år</c:v>
                </c:pt>
                <c:pt idx="1">
                  <c:v>1 år</c:v>
                </c:pt>
                <c:pt idx="2">
                  <c:v>2 år</c:v>
                </c:pt>
                <c:pt idx="3">
                  <c:v>3 år</c:v>
                </c:pt>
                <c:pt idx="4">
                  <c:v>4 år</c:v>
                </c:pt>
                <c:pt idx="5">
                  <c:v>5 år</c:v>
                </c:pt>
                <c:pt idx="6">
                  <c:v>6 år</c:v>
                </c:pt>
                <c:pt idx="7">
                  <c:v>7 år</c:v>
                </c:pt>
                <c:pt idx="8">
                  <c:v>8 år</c:v>
                </c:pt>
                <c:pt idx="9">
                  <c:v>9 år</c:v>
                </c:pt>
                <c:pt idx="10">
                  <c:v>10 år</c:v>
                </c:pt>
                <c:pt idx="11">
                  <c:v>11 år</c:v>
                </c:pt>
                <c:pt idx="12">
                  <c:v>12 år</c:v>
                </c:pt>
                <c:pt idx="13">
                  <c:v>13 år</c:v>
                </c:pt>
                <c:pt idx="14">
                  <c:v>14 år</c:v>
                </c:pt>
                <c:pt idx="15">
                  <c:v>15 år</c:v>
                </c:pt>
                <c:pt idx="16">
                  <c:v>16 år</c:v>
                </c:pt>
                <c:pt idx="17">
                  <c:v>17 år</c:v>
                </c:pt>
                <c:pt idx="18">
                  <c:v>18 år</c:v>
                </c:pt>
                <c:pt idx="19">
                  <c:v>19 år</c:v>
                </c:pt>
                <c:pt idx="20">
                  <c:v>20 år</c:v>
                </c:pt>
                <c:pt idx="21">
                  <c:v>21 år</c:v>
                </c:pt>
                <c:pt idx="22">
                  <c:v>22 år</c:v>
                </c:pt>
                <c:pt idx="23">
                  <c:v>23 år</c:v>
                </c:pt>
                <c:pt idx="24">
                  <c:v>24 år</c:v>
                </c:pt>
                <c:pt idx="25">
                  <c:v>25 år</c:v>
                </c:pt>
                <c:pt idx="26">
                  <c:v>26 år</c:v>
                </c:pt>
                <c:pt idx="27">
                  <c:v>27 år</c:v>
                </c:pt>
                <c:pt idx="28">
                  <c:v>28 år</c:v>
                </c:pt>
                <c:pt idx="29">
                  <c:v>29 år</c:v>
                </c:pt>
                <c:pt idx="30">
                  <c:v>30 år</c:v>
                </c:pt>
                <c:pt idx="31">
                  <c:v>31 år</c:v>
                </c:pt>
                <c:pt idx="32">
                  <c:v>32 år</c:v>
                </c:pt>
                <c:pt idx="33">
                  <c:v>33 år</c:v>
                </c:pt>
                <c:pt idx="34">
                  <c:v>34 år</c:v>
                </c:pt>
                <c:pt idx="35">
                  <c:v>35 år</c:v>
                </c:pt>
                <c:pt idx="36">
                  <c:v>36 år</c:v>
                </c:pt>
                <c:pt idx="37">
                  <c:v>37 år</c:v>
                </c:pt>
                <c:pt idx="38">
                  <c:v>38 år</c:v>
                </c:pt>
                <c:pt idx="39">
                  <c:v>39 år</c:v>
                </c:pt>
                <c:pt idx="40">
                  <c:v>40 år</c:v>
                </c:pt>
                <c:pt idx="41">
                  <c:v>41 år</c:v>
                </c:pt>
                <c:pt idx="42">
                  <c:v>42 år</c:v>
                </c:pt>
                <c:pt idx="43">
                  <c:v>43 år</c:v>
                </c:pt>
                <c:pt idx="44">
                  <c:v>44 år</c:v>
                </c:pt>
                <c:pt idx="45">
                  <c:v>45 år</c:v>
                </c:pt>
                <c:pt idx="46">
                  <c:v>46 år</c:v>
                </c:pt>
                <c:pt idx="47">
                  <c:v>47 år</c:v>
                </c:pt>
                <c:pt idx="48">
                  <c:v>48 år</c:v>
                </c:pt>
                <c:pt idx="49">
                  <c:v>49 år</c:v>
                </c:pt>
                <c:pt idx="50">
                  <c:v>50 år</c:v>
                </c:pt>
                <c:pt idx="51">
                  <c:v>51 år</c:v>
                </c:pt>
                <c:pt idx="52">
                  <c:v>52 år</c:v>
                </c:pt>
                <c:pt idx="53">
                  <c:v>53 år</c:v>
                </c:pt>
                <c:pt idx="54">
                  <c:v>54 år</c:v>
                </c:pt>
                <c:pt idx="55">
                  <c:v>55 år</c:v>
                </c:pt>
                <c:pt idx="56">
                  <c:v>56 år</c:v>
                </c:pt>
                <c:pt idx="57">
                  <c:v>57 år</c:v>
                </c:pt>
                <c:pt idx="58">
                  <c:v>58 år</c:v>
                </c:pt>
                <c:pt idx="59">
                  <c:v>59 år</c:v>
                </c:pt>
                <c:pt idx="60">
                  <c:v>60 år</c:v>
                </c:pt>
                <c:pt idx="61">
                  <c:v>61 år</c:v>
                </c:pt>
                <c:pt idx="62">
                  <c:v>62 år</c:v>
                </c:pt>
                <c:pt idx="63">
                  <c:v>63 år</c:v>
                </c:pt>
                <c:pt idx="64">
                  <c:v>64 år</c:v>
                </c:pt>
                <c:pt idx="65">
                  <c:v>65 år</c:v>
                </c:pt>
                <c:pt idx="66">
                  <c:v>66 år</c:v>
                </c:pt>
                <c:pt idx="67">
                  <c:v>67 år</c:v>
                </c:pt>
                <c:pt idx="68">
                  <c:v>68 år</c:v>
                </c:pt>
                <c:pt idx="69">
                  <c:v>69 år</c:v>
                </c:pt>
                <c:pt idx="70">
                  <c:v>70 år</c:v>
                </c:pt>
                <c:pt idx="71">
                  <c:v>71 år</c:v>
                </c:pt>
                <c:pt idx="72">
                  <c:v>72 år</c:v>
                </c:pt>
                <c:pt idx="73">
                  <c:v>73 år</c:v>
                </c:pt>
                <c:pt idx="74">
                  <c:v>74 år</c:v>
                </c:pt>
                <c:pt idx="75">
                  <c:v>75 år</c:v>
                </c:pt>
                <c:pt idx="76">
                  <c:v>76 år</c:v>
                </c:pt>
                <c:pt idx="77">
                  <c:v>77 år</c:v>
                </c:pt>
                <c:pt idx="78">
                  <c:v>78 år</c:v>
                </c:pt>
                <c:pt idx="79">
                  <c:v>79 år</c:v>
                </c:pt>
                <c:pt idx="80">
                  <c:v>80 år</c:v>
                </c:pt>
                <c:pt idx="81">
                  <c:v>81 år</c:v>
                </c:pt>
                <c:pt idx="82">
                  <c:v>82 år</c:v>
                </c:pt>
                <c:pt idx="83">
                  <c:v>83 år</c:v>
                </c:pt>
                <c:pt idx="84">
                  <c:v>84 år</c:v>
                </c:pt>
                <c:pt idx="85">
                  <c:v>85 år</c:v>
                </c:pt>
                <c:pt idx="86">
                  <c:v>86 år</c:v>
                </c:pt>
                <c:pt idx="87">
                  <c:v>87 år</c:v>
                </c:pt>
                <c:pt idx="88">
                  <c:v>88 år</c:v>
                </c:pt>
                <c:pt idx="89">
                  <c:v>89 år</c:v>
                </c:pt>
                <c:pt idx="90">
                  <c:v>90 år</c:v>
                </c:pt>
                <c:pt idx="91">
                  <c:v>91 år</c:v>
                </c:pt>
                <c:pt idx="92">
                  <c:v>92 år</c:v>
                </c:pt>
                <c:pt idx="93">
                  <c:v>93 år</c:v>
                </c:pt>
                <c:pt idx="94">
                  <c:v>94 år</c:v>
                </c:pt>
                <c:pt idx="95">
                  <c:v>95 år</c:v>
                </c:pt>
                <c:pt idx="96">
                  <c:v>96 år</c:v>
                </c:pt>
                <c:pt idx="97">
                  <c:v>97 år</c:v>
                </c:pt>
                <c:pt idx="98">
                  <c:v>98 år</c:v>
                </c:pt>
                <c:pt idx="99">
                  <c:v>99 år</c:v>
                </c:pt>
                <c:pt idx="100">
                  <c:v>100 år</c:v>
                </c:pt>
                <c:pt idx="101">
                  <c:v>101 år</c:v>
                </c:pt>
                <c:pt idx="102">
                  <c:v>102 år</c:v>
                </c:pt>
                <c:pt idx="103">
                  <c:v>103 år</c:v>
                </c:pt>
                <c:pt idx="104">
                  <c:v>104 år</c:v>
                </c:pt>
                <c:pt idx="105">
                  <c:v>105+ år</c:v>
                </c:pt>
              </c:strCache>
            </c:strRef>
          </c:cat>
          <c:val>
            <c:numRef>
              <c:f>'1årsklass'!$G$5:$G$110</c:f>
              <c:numCache>
                <c:formatCode>General</c:formatCode>
                <c:ptCount val="106"/>
                <c:pt idx="0">
                  <c:v>1.1057642668519048</c:v>
                </c:pt>
                <c:pt idx="1">
                  <c:v>1.1366473551182339</c:v>
                </c:pt>
                <c:pt idx="2">
                  <c:v>1.156389351182777</c:v>
                </c:pt>
                <c:pt idx="3">
                  <c:v>1.1838967899263284</c:v>
                </c:pt>
                <c:pt idx="4">
                  <c:v>1.1969261209884949</c:v>
                </c:pt>
                <c:pt idx="5">
                  <c:v>1.1962645129990523</c:v>
                </c:pt>
                <c:pt idx="6">
                  <c:v>1.1981479226040357</c:v>
                </c:pt>
                <c:pt idx="7">
                  <c:v>1.1987757258056966</c:v>
                </c:pt>
                <c:pt idx="8">
                  <c:v>1.19952908964769</c:v>
                </c:pt>
                <c:pt idx="9">
                  <c:v>1.216996506420061</c:v>
                </c:pt>
                <c:pt idx="10">
                  <c:v>1.224428730476649</c:v>
                </c:pt>
                <c:pt idx="11">
                  <c:v>1.2024073258645362</c:v>
                </c:pt>
                <c:pt idx="12">
                  <c:v>1.1884411192552755</c:v>
                </c:pt>
                <c:pt idx="13">
                  <c:v>1.1767881259813657</c:v>
                </c:pt>
                <c:pt idx="14">
                  <c:v>1.1546121851965363</c:v>
                </c:pt>
                <c:pt idx="15">
                  <c:v>1.1342085811425502</c:v>
                </c:pt>
                <c:pt idx="16">
                  <c:v>1.1258491400496629</c:v>
                </c:pt>
                <c:pt idx="17">
                  <c:v>1.1073434333668521</c:v>
                </c:pt>
                <c:pt idx="18">
                  <c:v>1.0832309611676683</c:v>
                </c:pt>
                <c:pt idx="19">
                  <c:v>1.0812075031561605</c:v>
                </c:pt>
                <c:pt idx="20">
                  <c:v>1.1116221536489426</c:v>
                </c:pt>
                <c:pt idx="21">
                  <c:v>1.1145438531643652</c:v>
                </c:pt>
                <c:pt idx="22">
                  <c:v>1.0954248310460859</c:v>
                </c:pt>
                <c:pt idx="23">
                  <c:v>1.120961933587501</c:v>
                </c:pt>
                <c:pt idx="24">
                  <c:v>1.1939754459406879</c:v>
                </c:pt>
                <c:pt idx="25">
                  <c:v>1.2854656894443011</c:v>
                </c:pt>
                <c:pt idx="26">
                  <c:v>1.3612994869495658</c:v>
                </c:pt>
                <c:pt idx="27">
                  <c:v>1.4204530363122345</c:v>
                </c:pt>
                <c:pt idx="28">
                  <c:v>1.4698708067937585</c:v>
                </c:pt>
                <c:pt idx="29">
                  <c:v>1.5013334057077747</c:v>
                </c:pt>
                <c:pt idx="30">
                  <c:v>1.4840977931944788</c:v>
                </c:pt>
                <c:pt idx="31">
                  <c:v>1.4433437068958781</c:v>
                </c:pt>
                <c:pt idx="32">
                  <c:v>1.4012422583414044</c:v>
                </c:pt>
                <c:pt idx="33">
                  <c:v>1.3614105598237058</c:v>
                </c:pt>
                <c:pt idx="34">
                  <c:v>1.3405288594853777</c:v>
                </c:pt>
                <c:pt idx="35">
                  <c:v>1.3058210009443134</c:v>
                </c:pt>
                <c:pt idx="36">
                  <c:v>1.2673656402148716</c:v>
                </c:pt>
                <c:pt idx="37">
                  <c:v>1.2530275809400113</c:v>
                </c:pt>
                <c:pt idx="38">
                  <c:v>1.2443832137786774</c:v>
                </c:pt>
                <c:pt idx="39">
                  <c:v>1.2524818750801061</c:v>
                </c:pt>
                <c:pt idx="40">
                  <c:v>1.2526702160406042</c:v>
                </c:pt>
                <c:pt idx="41">
                  <c:v>1.2126743228393944</c:v>
                </c:pt>
                <c:pt idx="42">
                  <c:v>1.199823674226931</c:v>
                </c:pt>
                <c:pt idx="43">
                  <c:v>1.21071847440345</c:v>
                </c:pt>
                <c:pt idx="44">
                  <c:v>1.2355263593798587</c:v>
                </c:pt>
                <c:pt idx="45">
                  <c:v>1.2816216021479763</c:v>
                </c:pt>
                <c:pt idx="46">
                  <c:v>1.2949262007677942</c:v>
                </c:pt>
                <c:pt idx="47">
                  <c:v>1.2922025007236646</c:v>
                </c:pt>
                <c:pt idx="48">
                  <c:v>1.297770632196859</c:v>
                </c:pt>
                <c:pt idx="49">
                  <c:v>1.2772462967579379</c:v>
                </c:pt>
                <c:pt idx="50">
                  <c:v>1.2482031547980155</c:v>
                </c:pt>
                <c:pt idx="51">
                  <c:v>1.2594939539171208</c:v>
                </c:pt>
                <c:pt idx="52">
                  <c:v>1.3105778175107454</c:v>
                </c:pt>
                <c:pt idx="53">
                  <c:v>1.3410021265143224</c:v>
                </c:pt>
                <c:pt idx="54">
                  <c:v>1.3424798786659247</c:v>
                </c:pt>
                <c:pt idx="55">
                  <c:v>1.3353808732317567</c:v>
                </c:pt>
                <c:pt idx="56">
                  <c:v>1.2822156005618555</c:v>
                </c:pt>
                <c:pt idx="57">
                  <c:v>1.2046722466459139</c:v>
                </c:pt>
                <c:pt idx="58">
                  <c:v>1.151081999501042</c:v>
                </c:pt>
                <c:pt idx="59">
                  <c:v>1.1201119846375598</c:v>
                </c:pt>
                <c:pt idx="60">
                  <c:v>1.1103327424578386</c:v>
                </c:pt>
                <c:pt idx="61">
                  <c:v>1.1028473965918792</c:v>
                </c:pt>
                <c:pt idx="62">
                  <c:v>1.0997228683497657</c:v>
                </c:pt>
                <c:pt idx="63">
                  <c:v>1.0985686763097888</c:v>
                </c:pt>
                <c:pt idx="64">
                  <c:v>1.0823665244515348</c:v>
                </c:pt>
                <c:pt idx="65">
                  <c:v>1.0543133798480779</c:v>
                </c:pt>
                <c:pt idx="66">
                  <c:v>1.0460553531185357</c:v>
                </c:pt>
                <c:pt idx="67">
                  <c:v>1.0447176493734576</c:v>
                </c:pt>
                <c:pt idx="68">
                  <c:v>1.0250577506506702</c:v>
                </c:pt>
                <c:pt idx="69">
                  <c:v>1.0299111523250504</c:v>
                </c:pt>
                <c:pt idx="70">
                  <c:v>1.0580319065040706</c:v>
                </c:pt>
                <c:pt idx="71">
                  <c:v>1.0805458951667175</c:v>
                </c:pt>
                <c:pt idx="72">
                  <c:v>1.0875434862375404</c:v>
                </c:pt>
                <c:pt idx="73">
                  <c:v>1.0788798020546169</c:v>
                </c:pt>
                <c:pt idx="74">
                  <c:v>1.0604561927135621</c:v>
                </c:pt>
                <c:pt idx="75">
                  <c:v>1.0246520931972891</c:v>
                </c:pt>
                <c:pt idx="76">
                  <c:v>0.95799871020246885</c:v>
                </c:pt>
                <c:pt idx="77">
                  <c:v>0.86513212891059876</c:v>
                </c:pt>
                <c:pt idx="78">
                  <c:v>0.75872914473983533</c:v>
                </c:pt>
                <c:pt idx="79">
                  <c:v>0.6703392832013485</c:v>
                </c:pt>
                <c:pt idx="80">
                  <c:v>0.62946446551781277</c:v>
                </c:pt>
                <c:pt idx="81">
                  <c:v>0.59086905638184684</c:v>
                </c:pt>
                <c:pt idx="82">
                  <c:v>0.53558374059249003</c:v>
                </c:pt>
                <c:pt idx="83">
                  <c:v>0.48370304985829543</c:v>
                </c:pt>
                <c:pt idx="84">
                  <c:v>0.436173518237152</c:v>
                </c:pt>
                <c:pt idx="85">
                  <c:v>0.38643701689939991</c:v>
                </c:pt>
                <c:pt idx="86">
                  <c:v>0.34568293060079919</c:v>
                </c:pt>
                <c:pt idx="87">
                  <c:v>0.31486745191003346</c:v>
                </c:pt>
                <c:pt idx="88">
                  <c:v>0.28311026841677611</c:v>
                </c:pt>
                <c:pt idx="89">
                  <c:v>0.24908333488674397</c:v>
                </c:pt>
                <c:pt idx="90">
                  <c:v>0.21043480394140657</c:v>
                </c:pt>
                <c:pt idx="91">
                  <c:v>0.17604084700117256</c:v>
                </c:pt>
                <c:pt idx="92">
                  <c:v>0.14532195341835469</c:v>
                </c:pt>
                <c:pt idx="93">
                  <c:v>0.11612910454111311</c:v>
                </c:pt>
                <c:pt idx="94">
                  <c:v>9.1045952007053094E-2</c:v>
                </c:pt>
                <c:pt idx="95">
                  <c:v>6.9792399003125824E-2</c:v>
                </c:pt>
                <c:pt idx="96">
                  <c:v>5.1199765723162191E-2</c:v>
                </c:pt>
                <c:pt idx="97">
                  <c:v>3.5567466001800559E-2</c:v>
                </c:pt>
                <c:pt idx="98">
                  <c:v>2.5228030195981823E-2</c:v>
                </c:pt>
                <c:pt idx="99">
                  <c:v>1.7501221560152783E-2</c:v>
                </c:pt>
                <c:pt idx="100">
                  <c:v>1.1310116140694762E-2</c:v>
                </c:pt>
                <c:pt idx="101">
                  <c:v>5.5633022177969099E-3</c:v>
                </c:pt>
                <c:pt idx="102">
                  <c:v>3.1100404759211897E-3</c:v>
                </c:pt>
                <c:pt idx="103">
                  <c:v>1.796483007830252E-3</c:v>
                </c:pt>
                <c:pt idx="104">
                  <c:v>9.4653405788905668E-4</c:v>
                </c:pt>
                <c:pt idx="105">
                  <c:v>9.2721703629948505E-4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E4-4AAC-90A7-FEECC8E26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7421952"/>
        <c:axId val="45817856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'1årsklass'!$I$4</c15:sqref>
                        </c15:formulaRef>
                      </c:ext>
                    </c:extLst>
                    <c:strCache>
                      <c:ptCount val="1"/>
                      <c:pt idx="0">
                        <c:v>2100</c:v>
                      </c:pt>
                    </c:strCache>
                  </c:strRef>
                </c:tx>
                <c:spPr>
                  <a:noFill/>
                  <a:ln w="3175">
                    <a:solidFill>
                      <a:srgbClr val="F74902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'1årsklass'!$C$5:$C$110</c15:sqref>
                        </c15:formulaRef>
                      </c:ext>
                    </c:extLst>
                    <c:strCache>
                      <c:ptCount val="106"/>
                      <c:pt idx="0">
                        <c:v>0 år</c:v>
                      </c:pt>
                      <c:pt idx="1">
                        <c:v>1 år</c:v>
                      </c:pt>
                      <c:pt idx="2">
                        <c:v>2 år</c:v>
                      </c:pt>
                      <c:pt idx="3">
                        <c:v>3 år</c:v>
                      </c:pt>
                      <c:pt idx="4">
                        <c:v>4 år</c:v>
                      </c:pt>
                      <c:pt idx="5">
                        <c:v>5 år</c:v>
                      </c:pt>
                      <c:pt idx="6">
                        <c:v>6 år</c:v>
                      </c:pt>
                      <c:pt idx="7">
                        <c:v>7 år</c:v>
                      </c:pt>
                      <c:pt idx="8">
                        <c:v>8 år</c:v>
                      </c:pt>
                      <c:pt idx="9">
                        <c:v>9 år</c:v>
                      </c:pt>
                      <c:pt idx="10">
                        <c:v>10 år</c:v>
                      </c:pt>
                      <c:pt idx="11">
                        <c:v>11 år</c:v>
                      </c:pt>
                      <c:pt idx="12">
                        <c:v>12 år</c:v>
                      </c:pt>
                      <c:pt idx="13">
                        <c:v>13 år</c:v>
                      </c:pt>
                      <c:pt idx="14">
                        <c:v>14 år</c:v>
                      </c:pt>
                      <c:pt idx="15">
                        <c:v>15 år</c:v>
                      </c:pt>
                      <c:pt idx="16">
                        <c:v>16 år</c:v>
                      </c:pt>
                      <c:pt idx="17">
                        <c:v>17 år</c:v>
                      </c:pt>
                      <c:pt idx="18">
                        <c:v>18 år</c:v>
                      </c:pt>
                      <c:pt idx="19">
                        <c:v>19 år</c:v>
                      </c:pt>
                      <c:pt idx="20">
                        <c:v>20 år</c:v>
                      </c:pt>
                      <c:pt idx="21">
                        <c:v>21 år</c:v>
                      </c:pt>
                      <c:pt idx="22">
                        <c:v>22 år</c:v>
                      </c:pt>
                      <c:pt idx="23">
                        <c:v>23 år</c:v>
                      </c:pt>
                      <c:pt idx="24">
                        <c:v>24 år</c:v>
                      </c:pt>
                      <c:pt idx="25">
                        <c:v>25 år</c:v>
                      </c:pt>
                      <c:pt idx="26">
                        <c:v>26 år</c:v>
                      </c:pt>
                      <c:pt idx="27">
                        <c:v>27 år</c:v>
                      </c:pt>
                      <c:pt idx="28">
                        <c:v>28 år</c:v>
                      </c:pt>
                      <c:pt idx="29">
                        <c:v>29 år</c:v>
                      </c:pt>
                      <c:pt idx="30">
                        <c:v>30 år</c:v>
                      </c:pt>
                      <c:pt idx="31">
                        <c:v>31 år</c:v>
                      </c:pt>
                      <c:pt idx="32">
                        <c:v>32 år</c:v>
                      </c:pt>
                      <c:pt idx="33">
                        <c:v>33 år</c:v>
                      </c:pt>
                      <c:pt idx="34">
                        <c:v>34 år</c:v>
                      </c:pt>
                      <c:pt idx="35">
                        <c:v>35 år</c:v>
                      </c:pt>
                      <c:pt idx="36">
                        <c:v>36 år</c:v>
                      </c:pt>
                      <c:pt idx="37">
                        <c:v>37 år</c:v>
                      </c:pt>
                      <c:pt idx="38">
                        <c:v>38 år</c:v>
                      </c:pt>
                      <c:pt idx="39">
                        <c:v>39 år</c:v>
                      </c:pt>
                      <c:pt idx="40">
                        <c:v>40 år</c:v>
                      </c:pt>
                      <c:pt idx="41">
                        <c:v>41 år</c:v>
                      </c:pt>
                      <c:pt idx="42">
                        <c:v>42 år</c:v>
                      </c:pt>
                      <c:pt idx="43">
                        <c:v>43 år</c:v>
                      </c:pt>
                      <c:pt idx="44">
                        <c:v>44 år</c:v>
                      </c:pt>
                      <c:pt idx="45">
                        <c:v>45 år</c:v>
                      </c:pt>
                      <c:pt idx="46">
                        <c:v>46 år</c:v>
                      </c:pt>
                      <c:pt idx="47">
                        <c:v>47 år</c:v>
                      </c:pt>
                      <c:pt idx="48">
                        <c:v>48 år</c:v>
                      </c:pt>
                      <c:pt idx="49">
                        <c:v>49 år</c:v>
                      </c:pt>
                      <c:pt idx="50">
                        <c:v>50 år</c:v>
                      </c:pt>
                      <c:pt idx="51">
                        <c:v>51 år</c:v>
                      </c:pt>
                      <c:pt idx="52">
                        <c:v>52 år</c:v>
                      </c:pt>
                      <c:pt idx="53">
                        <c:v>53 år</c:v>
                      </c:pt>
                      <c:pt idx="54">
                        <c:v>54 år</c:v>
                      </c:pt>
                      <c:pt idx="55">
                        <c:v>55 år</c:v>
                      </c:pt>
                      <c:pt idx="56">
                        <c:v>56 år</c:v>
                      </c:pt>
                      <c:pt idx="57">
                        <c:v>57 år</c:v>
                      </c:pt>
                      <c:pt idx="58">
                        <c:v>58 år</c:v>
                      </c:pt>
                      <c:pt idx="59">
                        <c:v>59 år</c:v>
                      </c:pt>
                      <c:pt idx="60">
                        <c:v>60 år</c:v>
                      </c:pt>
                      <c:pt idx="61">
                        <c:v>61 år</c:v>
                      </c:pt>
                      <c:pt idx="62">
                        <c:v>62 år</c:v>
                      </c:pt>
                      <c:pt idx="63">
                        <c:v>63 år</c:v>
                      </c:pt>
                      <c:pt idx="64">
                        <c:v>64 år</c:v>
                      </c:pt>
                      <c:pt idx="65">
                        <c:v>65 år</c:v>
                      </c:pt>
                      <c:pt idx="66">
                        <c:v>66 år</c:v>
                      </c:pt>
                      <c:pt idx="67">
                        <c:v>67 år</c:v>
                      </c:pt>
                      <c:pt idx="68">
                        <c:v>68 år</c:v>
                      </c:pt>
                      <c:pt idx="69">
                        <c:v>69 år</c:v>
                      </c:pt>
                      <c:pt idx="70">
                        <c:v>70 år</c:v>
                      </c:pt>
                      <c:pt idx="71">
                        <c:v>71 år</c:v>
                      </c:pt>
                      <c:pt idx="72">
                        <c:v>72 år</c:v>
                      </c:pt>
                      <c:pt idx="73">
                        <c:v>73 år</c:v>
                      </c:pt>
                      <c:pt idx="74">
                        <c:v>74 år</c:v>
                      </c:pt>
                      <c:pt idx="75">
                        <c:v>75 år</c:v>
                      </c:pt>
                      <c:pt idx="76">
                        <c:v>76 år</c:v>
                      </c:pt>
                      <c:pt idx="77">
                        <c:v>77 år</c:v>
                      </c:pt>
                      <c:pt idx="78">
                        <c:v>78 år</c:v>
                      </c:pt>
                      <c:pt idx="79">
                        <c:v>79 år</c:v>
                      </c:pt>
                      <c:pt idx="80">
                        <c:v>80 år</c:v>
                      </c:pt>
                      <c:pt idx="81">
                        <c:v>81 år</c:v>
                      </c:pt>
                      <c:pt idx="82">
                        <c:v>82 år</c:v>
                      </c:pt>
                      <c:pt idx="83">
                        <c:v>83 år</c:v>
                      </c:pt>
                      <c:pt idx="84">
                        <c:v>84 år</c:v>
                      </c:pt>
                      <c:pt idx="85">
                        <c:v>85 år</c:v>
                      </c:pt>
                      <c:pt idx="86">
                        <c:v>86 år</c:v>
                      </c:pt>
                      <c:pt idx="87">
                        <c:v>87 år</c:v>
                      </c:pt>
                      <c:pt idx="88">
                        <c:v>88 år</c:v>
                      </c:pt>
                      <c:pt idx="89">
                        <c:v>89 år</c:v>
                      </c:pt>
                      <c:pt idx="90">
                        <c:v>90 år</c:v>
                      </c:pt>
                      <c:pt idx="91">
                        <c:v>91 år</c:v>
                      </c:pt>
                      <c:pt idx="92">
                        <c:v>92 år</c:v>
                      </c:pt>
                      <c:pt idx="93">
                        <c:v>93 år</c:v>
                      </c:pt>
                      <c:pt idx="94">
                        <c:v>94 år</c:v>
                      </c:pt>
                      <c:pt idx="95">
                        <c:v>95 år</c:v>
                      </c:pt>
                      <c:pt idx="96">
                        <c:v>96 år</c:v>
                      </c:pt>
                      <c:pt idx="97">
                        <c:v>97 år</c:v>
                      </c:pt>
                      <c:pt idx="98">
                        <c:v>98 år</c:v>
                      </c:pt>
                      <c:pt idx="99">
                        <c:v>99 år</c:v>
                      </c:pt>
                      <c:pt idx="100">
                        <c:v>100 år</c:v>
                      </c:pt>
                      <c:pt idx="101">
                        <c:v>101 år</c:v>
                      </c:pt>
                      <c:pt idx="102">
                        <c:v>102 år</c:v>
                      </c:pt>
                      <c:pt idx="103">
                        <c:v>103 år</c:v>
                      </c:pt>
                      <c:pt idx="104">
                        <c:v>104 år</c:v>
                      </c:pt>
                      <c:pt idx="105">
                        <c:v>105+ år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'1årsklass'!$I$5:$I$110</c15:sqref>
                        </c15:formulaRef>
                      </c:ext>
                    </c:extLst>
                    <c:numCache>
                      <c:formatCode>General</c:formatCode>
                      <c:ptCount val="106"/>
                      <c:pt idx="0">
                        <c:v>1.0317645084834424</c:v>
                      </c:pt>
                      <c:pt idx="1">
                        <c:v>1.0348501606927927</c:v>
                      </c:pt>
                      <c:pt idx="2">
                        <c:v>1.03720301540423</c:v>
                      </c:pt>
                      <c:pt idx="3">
                        <c:v>1.0395846072724477</c:v>
                      </c:pt>
                      <c:pt idx="4">
                        <c:v>1.0412836916671191</c:v>
                      </c:pt>
                      <c:pt idx="5">
                        <c:v>1.0425122051195033</c:v>
                      </c:pt>
                      <c:pt idx="6">
                        <c:v>1.0434569391486757</c:v>
                      </c:pt>
                      <c:pt idx="7">
                        <c:v>1.0443908967440552</c:v>
                      </c:pt>
                      <c:pt idx="8">
                        <c:v>1.0458241624385032</c:v>
                      </c:pt>
                      <c:pt idx="9">
                        <c:v>1.047853724136155</c:v>
                      </c:pt>
                      <c:pt idx="10">
                        <c:v>1.0503215274747157</c:v>
                      </c:pt>
                      <c:pt idx="11">
                        <c:v>1.0532706781893566</c:v>
                      </c:pt>
                      <c:pt idx="12">
                        <c:v>1.056543121917783</c:v>
                      </c:pt>
                      <c:pt idx="13">
                        <c:v>1.0600346864666637</c:v>
                      </c:pt>
                      <c:pt idx="14">
                        <c:v>1.0638639126077201</c:v>
                      </c:pt>
                      <c:pt idx="15">
                        <c:v>1.0677146916163622</c:v>
                      </c:pt>
                      <c:pt idx="16">
                        <c:v>1.0722515702431485</c:v>
                      </c:pt>
                      <c:pt idx="17">
                        <c:v>1.0769393189430345</c:v>
                      </c:pt>
                      <c:pt idx="18">
                        <c:v>1.0822089950677343</c:v>
                      </c:pt>
                      <c:pt idx="19">
                        <c:v>1.0870116923947439</c:v>
                      </c:pt>
                      <c:pt idx="20">
                        <c:v>1.0916994410946301</c:v>
                      </c:pt>
                      <c:pt idx="21">
                        <c:v>1.0966817456515205</c:v>
                      </c:pt>
                      <c:pt idx="22">
                        <c:v>1.1035068203869869</c:v>
                      </c:pt>
                      <c:pt idx="23">
                        <c:v>1.1122465081929815</c:v>
                      </c:pt>
                      <c:pt idx="24">
                        <c:v>1.1216830720509132</c:v>
                      </c:pt>
                      <c:pt idx="25">
                        <c:v>1.1306490649665575</c:v>
                      </c:pt>
                      <c:pt idx="26">
                        <c:v>1.1385517830813081</c:v>
                      </c:pt>
                      <c:pt idx="27">
                        <c:v>1.145642676516998</c:v>
                      </c:pt>
                      <c:pt idx="28">
                        <c:v>1.1520726153467269</c:v>
                      </c:pt>
                      <c:pt idx="29">
                        <c:v>1.1577913095461281</c:v>
                      </c:pt>
                      <c:pt idx="30">
                        <c:v>1.1626191518853211</c:v>
                      </c:pt>
                      <c:pt idx="31">
                        <c:v>1.1666351695454535</c:v>
                      </c:pt>
                      <c:pt idx="32">
                        <c:v>1.1698321782373298</c:v>
                      </c:pt>
                      <c:pt idx="33">
                        <c:v>1.1723071658650859</c:v>
                      </c:pt>
                      <c:pt idx="34">
                        <c:v>1.1740134345489524</c:v>
                      </c:pt>
                      <c:pt idx="35">
                        <c:v>1.1750084586024916</c:v>
                      </c:pt>
                      <c:pt idx="36">
                        <c:v>1.175198842266165</c:v>
                      </c:pt>
                      <c:pt idx="37">
                        <c:v>1.1748575885293917</c:v>
                      </c:pt>
                      <c:pt idx="38">
                        <c:v>1.1740170266935501</c:v>
                      </c:pt>
                      <c:pt idx="39">
                        <c:v>1.172892685434497</c:v>
                      </c:pt>
                      <c:pt idx="40">
                        <c:v>1.1716031055239535</c:v>
                      </c:pt>
                      <c:pt idx="41">
                        <c:v>1.1704320663851315</c:v>
                      </c:pt>
                      <c:pt idx="42">
                        <c:v>1.1693149094152735</c:v>
                      </c:pt>
                      <c:pt idx="43">
                        <c:v>1.1684384261334557</c:v>
                      </c:pt>
                      <c:pt idx="44">
                        <c:v>1.1678385379856542</c:v>
                      </c:pt>
                      <c:pt idx="45">
                        <c:v>1.1675224292610642</c:v>
                      </c:pt>
                      <c:pt idx="46">
                        <c:v>1.1671847676688885</c:v>
                      </c:pt>
                      <c:pt idx="47">
                        <c:v>1.1668794353780911</c:v>
                      </c:pt>
                      <c:pt idx="48">
                        <c:v>1.1662867315194849</c:v>
                      </c:pt>
                      <c:pt idx="49">
                        <c:v>1.1654066560930698</c:v>
                      </c:pt>
                      <c:pt idx="50">
                        <c:v>1.1641386290501119</c:v>
                      </c:pt>
                      <c:pt idx="51">
                        <c:v>1.1623317803175122</c:v>
                      </c:pt>
                      <c:pt idx="52">
                        <c:v>1.1598280555329754</c:v>
                      </c:pt>
                      <c:pt idx="53">
                        <c:v>1.1565196903585728</c:v>
                      </c:pt>
                      <c:pt idx="54">
                        <c:v>1.1524030926497073</c:v>
                      </c:pt>
                      <c:pt idx="55">
                        <c:v>1.1474171959482191</c:v>
                      </c:pt>
                      <c:pt idx="56">
                        <c:v>1.1414614202053754</c:v>
                      </c:pt>
                      <c:pt idx="57">
                        <c:v>1.1346255690361162</c:v>
                      </c:pt>
                      <c:pt idx="58">
                        <c:v>1.1270245910675654</c:v>
                      </c:pt>
                      <c:pt idx="59">
                        <c:v>1.1186261569983438</c:v>
                      </c:pt>
                      <c:pt idx="60">
                        <c:v>1.1093045417675358</c:v>
                      </c:pt>
                      <c:pt idx="61">
                        <c:v>1.0991890625806551</c:v>
                      </c:pt>
                      <c:pt idx="62">
                        <c:v>1.0888580547179176</c:v>
                      </c:pt>
                      <c:pt idx="63">
                        <c:v>1.0785557840119611</c:v>
                      </c:pt>
                      <c:pt idx="64">
                        <c:v>1.068293026896578</c:v>
                      </c:pt>
                      <c:pt idx="65">
                        <c:v>1.0583032727706136</c:v>
                      </c:pt>
                      <c:pt idx="66">
                        <c:v>1.0490427239979652</c:v>
                      </c:pt>
                      <c:pt idx="67">
                        <c:v>1.0414597067524023</c:v>
                      </c:pt>
                      <c:pt idx="68">
                        <c:v>1.0353889823824349</c:v>
                      </c:pt>
                      <c:pt idx="69">
                        <c:v>1.030679680814963</c:v>
                      </c:pt>
                      <c:pt idx="70">
                        <c:v>1.0233050079560617</c:v>
                      </c:pt>
                      <c:pt idx="71">
                        <c:v>1.0117885923761114</c:v>
                      </c:pt>
                      <c:pt idx="72">
                        <c:v>1.0004517840260421</c:v>
                      </c:pt>
                      <c:pt idx="73">
                        <c:v>0.98909342280838697</c:v>
                      </c:pt>
                      <c:pt idx="74">
                        <c:v>0.9770238169604043</c:v>
                      </c:pt>
                      <c:pt idx="75">
                        <c:v>0.96366103905728073</c:v>
                      </c:pt>
                      <c:pt idx="76">
                        <c:v>0.95308576536190537</c:v>
                      </c:pt>
                      <c:pt idx="77">
                        <c:v>0.94857403174730226</c:v>
                      </c:pt>
                      <c:pt idx="78">
                        <c:v>0.9474353219098588</c:v>
                      </c:pt>
                      <c:pt idx="79">
                        <c:v>0.94800288075628181</c:v>
                      </c:pt>
                      <c:pt idx="80">
                        <c:v>0.94725212253538049</c:v>
                      </c:pt>
                      <c:pt idx="81">
                        <c:v>0.94230573942446616</c:v>
                      </c:pt>
                      <c:pt idx="82">
                        <c:v>0.93029001574544756</c:v>
                      </c:pt>
                      <c:pt idx="83">
                        <c:v>0.92113363916612978</c:v>
                      </c:pt>
                      <c:pt idx="84">
                        <c:v>0.90084161433420895</c:v>
                      </c:pt>
                      <c:pt idx="85">
                        <c:v>0.86844047006373171</c:v>
                      </c:pt>
                      <c:pt idx="86">
                        <c:v>0.83635543451784433</c:v>
                      </c:pt>
                      <c:pt idx="87">
                        <c:v>0.79944614877736164</c:v>
                      </c:pt>
                      <c:pt idx="88">
                        <c:v>0.75771979713147875</c:v>
                      </c:pt>
                      <c:pt idx="89">
                        <c:v>0.71863367176484194</c:v>
                      </c:pt>
                      <c:pt idx="90">
                        <c:v>0.66754978344217419</c:v>
                      </c:pt>
                      <c:pt idx="91">
                        <c:v>0.59984144992175059</c:v>
                      </c:pt>
                      <c:pt idx="92">
                        <c:v>0.53132129172226572</c:v>
                      </c:pt>
                      <c:pt idx="93">
                        <c:v>0.46059555673984592</c:v>
                      </c:pt>
                      <c:pt idx="94">
                        <c:v>0.38583943551890315</c:v>
                      </c:pt>
                      <c:pt idx="95">
                        <c:v>0.31454254954546262</c:v>
                      </c:pt>
                      <c:pt idx="96">
                        <c:v>0.24822437598431504</c:v>
                      </c:pt>
                      <c:pt idx="97">
                        <c:v>0.18657599040006542</c:v>
                      </c:pt>
                      <c:pt idx="98">
                        <c:v>0.13242081844643844</c:v>
                      </c:pt>
                      <c:pt idx="99">
                        <c:v>9.0166421544706249E-2</c:v>
                      </c:pt>
                      <c:pt idx="100">
                        <c:v>6.0757533724041336E-2</c:v>
                      </c:pt>
                      <c:pt idx="101">
                        <c:v>3.6704533498418727E-2</c:v>
                      </c:pt>
                      <c:pt idx="102">
                        <c:v>2.1502577561316745E-2</c:v>
                      </c:pt>
                      <c:pt idx="103">
                        <c:v>1.2421636018548832E-2</c:v>
                      </c:pt>
                      <c:pt idx="104">
                        <c:v>7.0980777248850456E-3</c:v>
                      </c:pt>
                      <c:pt idx="105">
                        <c:v>8.4487240935878696E-3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0E4-4AAC-90A7-FEECC8E268BA}"/>
                  </c:ext>
                </c:extLst>
              </c15:ser>
            </c15:filteredBarSeries>
          </c:ext>
        </c:extLst>
      </c:barChart>
      <c:catAx>
        <c:axId val="47421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/>
            </a:pPr>
            <a:endParaRPr lang="sv-SE"/>
          </a:p>
        </c:txPr>
        <c:crossAx val="45817856"/>
        <c:crosses val="autoZero"/>
        <c:auto val="1"/>
        <c:lblAlgn val="ctr"/>
        <c:lblOffset val="20"/>
        <c:tickLblSkip val="10"/>
        <c:tickMarkSkip val="5"/>
        <c:noMultiLvlLbl val="0"/>
      </c:catAx>
      <c:valAx>
        <c:axId val="45817856"/>
        <c:scaling>
          <c:orientation val="minMax"/>
          <c:max val="1.55"/>
          <c:min val="0"/>
        </c:scaling>
        <c:delete val="0"/>
        <c:axPos val="b"/>
        <c:majorGridlines>
          <c:spPr>
            <a:ln w="3175"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7421952"/>
        <c:crosses val="autoZero"/>
        <c:crossBetween val="between"/>
      </c:valAx>
      <c:spPr>
        <a:ln w="635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4760469237361551"/>
          <c:y val="0.92028418803418799"/>
          <c:w val="0.52310787149480609"/>
          <c:h val="6.5205128205128207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500">
          <a:latin typeface="Verdana" panose="020B0604030504040204" pitchFamily="34" charset="0"/>
          <a:ea typeface="Verdana" panose="020B0604030504040204" pitchFamily="34" charset="0"/>
        </a:defRPr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158333333333331E-2"/>
          <c:y val="2.5823103305393166E-2"/>
          <c:w val="0.84556296296296296"/>
          <c:h val="0.75305952303690782"/>
        </c:manualLayout>
      </c:layout>
      <c:lineChart>
        <c:grouping val="standard"/>
        <c:varyColors val="0"/>
        <c:ser>
          <c:idx val="1"/>
          <c:order val="0"/>
          <c:tx>
            <c:strRef>
              <c:f>'2022'!$B$1</c:f>
              <c:strCache>
                <c:ptCount val="1"/>
                <c:pt idx="0">
                  <c:v>Förväntad återstående livslängd vid 65 års ålder </c:v>
                </c:pt>
              </c:strCache>
            </c:strRef>
          </c:tx>
          <c:spPr>
            <a:ln w="12700">
              <a:solidFill>
                <a:srgbClr val="F74902"/>
              </a:solidFill>
            </a:ln>
          </c:spPr>
          <c:marker>
            <c:symbol val="none"/>
          </c:marker>
          <c:cat>
            <c:numRef>
              <c:f>'2022'!$A$3:$A$123</c:f>
              <c:numCache>
                <c:formatCode>General</c:formatCode>
                <c:ptCount val="12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  <c:pt idx="71">
                  <c:v>2051</c:v>
                </c:pt>
                <c:pt idx="72">
                  <c:v>2052</c:v>
                </c:pt>
                <c:pt idx="73">
                  <c:v>2053</c:v>
                </c:pt>
                <c:pt idx="74">
                  <c:v>2054</c:v>
                </c:pt>
                <c:pt idx="75">
                  <c:v>2055</c:v>
                </c:pt>
                <c:pt idx="76">
                  <c:v>2056</c:v>
                </c:pt>
                <c:pt idx="77">
                  <c:v>2057</c:v>
                </c:pt>
                <c:pt idx="78">
                  <c:v>2058</c:v>
                </c:pt>
                <c:pt idx="79">
                  <c:v>2059</c:v>
                </c:pt>
                <c:pt idx="80">
                  <c:v>2060</c:v>
                </c:pt>
                <c:pt idx="81">
                  <c:v>2061</c:v>
                </c:pt>
                <c:pt idx="82">
                  <c:v>2062</c:v>
                </c:pt>
                <c:pt idx="83">
                  <c:v>2063</c:v>
                </c:pt>
                <c:pt idx="84">
                  <c:v>2064</c:v>
                </c:pt>
                <c:pt idx="85">
                  <c:v>2065</c:v>
                </c:pt>
                <c:pt idx="86">
                  <c:v>2066</c:v>
                </c:pt>
                <c:pt idx="87">
                  <c:v>2067</c:v>
                </c:pt>
                <c:pt idx="88">
                  <c:v>2068</c:v>
                </c:pt>
                <c:pt idx="89">
                  <c:v>2069</c:v>
                </c:pt>
                <c:pt idx="90">
                  <c:v>2070</c:v>
                </c:pt>
                <c:pt idx="91">
                  <c:v>2071</c:v>
                </c:pt>
                <c:pt idx="92">
                  <c:v>2072</c:v>
                </c:pt>
                <c:pt idx="93">
                  <c:v>2073</c:v>
                </c:pt>
                <c:pt idx="94">
                  <c:v>2074</c:v>
                </c:pt>
                <c:pt idx="95">
                  <c:v>2075</c:v>
                </c:pt>
                <c:pt idx="96">
                  <c:v>2076</c:v>
                </c:pt>
                <c:pt idx="97">
                  <c:v>2077</c:v>
                </c:pt>
                <c:pt idx="98">
                  <c:v>2078</c:v>
                </c:pt>
                <c:pt idx="99">
                  <c:v>2079</c:v>
                </c:pt>
                <c:pt idx="100">
                  <c:v>2080</c:v>
                </c:pt>
                <c:pt idx="101">
                  <c:v>2081</c:v>
                </c:pt>
                <c:pt idx="102">
                  <c:v>2082</c:v>
                </c:pt>
                <c:pt idx="103">
                  <c:v>2083</c:v>
                </c:pt>
                <c:pt idx="104">
                  <c:v>2084</c:v>
                </c:pt>
                <c:pt idx="105">
                  <c:v>2085</c:v>
                </c:pt>
                <c:pt idx="106">
                  <c:v>2086</c:v>
                </c:pt>
                <c:pt idx="107">
                  <c:v>2087</c:v>
                </c:pt>
                <c:pt idx="108">
                  <c:v>2088</c:v>
                </c:pt>
                <c:pt idx="109">
                  <c:v>2089</c:v>
                </c:pt>
                <c:pt idx="110">
                  <c:v>2090</c:v>
                </c:pt>
                <c:pt idx="111">
                  <c:v>2091</c:v>
                </c:pt>
                <c:pt idx="112">
                  <c:v>2092</c:v>
                </c:pt>
                <c:pt idx="113">
                  <c:v>2093</c:v>
                </c:pt>
                <c:pt idx="114">
                  <c:v>2094</c:v>
                </c:pt>
                <c:pt idx="115">
                  <c:v>2095</c:v>
                </c:pt>
                <c:pt idx="116">
                  <c:v>2096</c:v>
                </c:pt>
                <c:pt idx="117">
                  <c:v>2097</c:v>
                </c:pt>
                <c:pt idx="118">
                  <c:v>2098</c:v>
                </c:pt>
                <c:pt idx="119">
                  <c:v>2099</c:v>
                </c:pt>
                <c:pt idx="120">
                  <c:v>2100</c:v>
                </c:pt>
              </c:numCache>
            </c:numRef>
          </c:cat>
          <c:val>
            <c:numRef>
              <c:f>'2022'!$E$3:$E$73</c:f>
              <c:numCache>
                <c:formatCode>0.00</c:formatCode>
                <c:ptCount val="71"/>
                <c:pt idx="0">
                  <c:v>16.225507300760427</c:v>
                </c:pt>
                <c:pt idx="1">
                  <c:v>16.287068659641694</c:v>
                </c:pt>
                <c:pt idx="2">
                  <c:v>16.539747597031614</c:v>
                </c:pt>
                <c:pt idx="3">
                  <c:v>16.686115485564308</c:v>
                </c:pt>
                <c:pt idx="4">
                  <c:v>16.84696536105821</c:v>
                </c:pt>
                <c:pt idx="5">
                  <c:v>16.701948492071718</c:v>
                </c:pt>
                <c:pt idx="6">
                  <c:v>16.873823738970877</c:v>
                </c:pt>
                <c:pt idx="7">
                  <c:v>17.049913031207375</c:v>
                </c:pt>
                <c:pt idx="8">
                  <c:v>16.903286178132959</c:v>
                </c:pt>
                <c:pt idx="9">
                  <c:v>17.380842550585879</c:v>
                </c:pt>
                <c:pt idx="10">
                  <c:v>17.274004167636662</c:v>
                </c:pt>
                <c:pt idx="11">
                  <c:v>17.405312815249779</c:v>
                </c:pt>
                <c:pt idx="12">
                  <c:v>17.50924924526824</c:v>
                </c:pt>
                <c:pt idx="13">
                  <c:v>17.455184268026223</c:v>
                </c:pt>
                <c:pt idx="14">
                  <c:v>17.983854264537008</c:v>
                </c:pt>
                <c:pt idx="15">
                  <c:v>17.918614853152398</c:v>
                </c:pt>
                <c:pt idx="16">
                  <c:v>18.003131486602104</c:v>
                </c:pt>
                <c:pt idx="17">
                  <c:v>18.159746433632499</c:v>
                </c:pt>
                <c:pt idx="18">
                  <c:v>18.238961127044419</c:v>
                </c:pt>
                <c:pt idx="19">
                  <c:v>18.226066109078008</c:v>
                </c:pt>
                <c:pt idx="20">
                  <c:v>18.445755853426704</c:v>
                </c:pt>
                <c:pt idx="21">
                  <c:v>18.508872058629592</c:v>
                </c:pt>
                <c:pt idx="22">
                  <c:v>18.485693135935399</c:v>
                </c:pt>
                <c:pt idx="23">
                  <c:v>18.694735213124012</c:v>
                </c:pt>
                <c:pt idx="24">
                  <c:v>19.002927771253049</c:v>
                </c:pt>
                <c:pt idx="25">
                  <c:v>19.007460291824465</c:v>
                </c:pt>
                <c:pt idx="26">
                  <c:v>19.177162018635922</c:v>
                </c:pt>
                <c:pt idx="27">
                  <c:v>19.235382243583928</c:v>
                </c:pt>
                <c:pt idx="28">
                  <c:v>19.374657732672546</c:v>
                </c:pt>
                <c:pt idx="29">
                  <c:v>19.550779025741903</c:v>
                </c:pt>
                <c:pt idx="30">
                  <c:v>19.628441121221734</c:v>
                </c:pt>
                <c:pt idx="31">
                  <c:v>19.803072026235199</c:v>
                </c:pt>
                <c:pt idx="32">
                  <c:v>19.708477964708063</c:v>
                </c:pt>
                <c:pt idx="33">
                  <c:v>19.947812547160964</c:v>
                </c:pt>
                <c:pt idx="34">
                  <c:v>20.184028668332587</c:v>
                </c:pt>
                <c:pt idx="35">
                  <c:v>20.131044764630673</c:v>
                </c:pt>
                <c:pt idx="36">
                  <c:v>20.249052401108958</c:v>
                </c:pt>
                <c:pt idx="37">
                  <c:v>20.29980703005937</c:v>
                </c:pt>
                <c:pt idx="38">
                  <c:v>20.349818524512873</c:v>
                </c:pt>
                <c:pt idx="39">
                  <c:v>20.757236580853785</c:v>
                </c:pt>
                <c:pt idx="40">
                  <c:v>20.166245240469355</c:v>
                </c:pt>
                <c:pt idx="41">
                  <c:v>20.62</c:v>
                </c:pt>
                <c:pt idx="42">
                  <c:v>20.9</c:v>
                </c:pt>
                <c:pt idx="43">
                  <c:v>21</c:v>
                </c:pt>
                <c:pt idx="44">
                  <c:v>21.1</c:v>
                </c:pt>
                <c:pt idx="45">
                  <c:v>21.21</c:v>
                </c:pt>
                <c:pt idx="46">
                  <c:v>21.31</c:v>
                </c:pt>
                <c:pt idx="47">
                  <c:v>21.41</c:v>
                </c:pt>
                <c:pt idx="48">
                  <c:v>21.51</c:v>
                </c:pt>
                <c:pt idx="49">
                  <c:v>21.61</c:v>
                </c:pt>
                <c:pt idx="50">
                  <c:v>21.71</c:v>
                </c:pt>
                <c:pt idx="51">
                  <c:v>21.8</c:v>
                </c:pt>
                <c:pt idx="52">
                  <c:v>21.9</c:v>
                </c:pt>
                <c:pt idx="53">
                  <c:v>22</c:v>
                </c:pt>
                <c:pt idx="54">
                  <c:v>22.1</c:v>
                </c:pt>
                <c:pt idx="55">
                  <c:v>22.19</c:v>
                </c:pt>
                <c:pt idx="56">
                  <c:v>22.29</c:v>
                </c:pt>
                <c:pt idx="57">
                  <c:v>22.39</c:v>
                </c:pt>
                <c:pt idx="58">
                  <c:v>22.48</c:v>
                </c:pt>
                <c:pt idx="59">
                  <c:v>22.58</c:v>
                </c:pt>
                <c:pt idx="60">
                  <c:v>22.67</c:v>
                </c:pt>
                <c:pt idx="61">
                  <c:v>22.76</c:v>
                </c:pt>
                <c:pt idx="62">
                  <c:v>22.86</c:v>
                </c:pt>
                <c:pt idx="63">
                  <c:v>22.95</c:v>
                </c:pt>
                <c:pt idx="64">
                  <c:v>23.04</c:v>
                </c:pt>
                <c:pt idx="65">
                  <c:v>23.14</c:v>
                </c:pt>
                <c:pt idx="66">
                  <c:v>23.23</c:v>
                </c:pt>
                <c:pt idx="67">
                  <c:v>23.32</c:v>
                </c:pt>
                <c:pt idx="68">
                  <c:v>23.41</c:v>
                </c:pt>
                <c:pt idx="69">
                  <c:v>23.5</c:v>
                </c:pt>
                <c:pt idx="70">
                  <c:v>23.59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DC-40B5-86EC-B35424594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866112"/>
        <c:axId val="161867648"/>
      </c:lineChart>
      <c:lineChart>
        <c:grouping val="standard"/>
        <c:varyColors val="0"/>
        <c:ser>
          <c:idx val="2"/>
          <c:order val="1"/>
          <c:tx>
            <c:strRef>
              <c:f>'2022'!$R$2</c:f>
              <c:strCache>
                <c:ptCount val="1"/>
                <c:pt idx="0">
                  <c:v>Utträdesålder (höger)</c:v>
                </c:pt>
              </c:strCache>
            </c:strRef>
          </c:tx>
          <c:spPr>
            <a:ln w="12700">
              <a:solidFill>
                <a:srgbClr val="00709E"/>
              </a:solidFill>
            </a:ln>
          </c:spPr>
          <c:marker>
            <c:symbol val="none"/>
          </c:marker>
          <c:cat>
            <c:numRef>
              <c:f>'2022'!$K$3:$K$123</c:f>
              <c:numCache>
                <c:formatCode>General</c:formatCode>
                <c:ptCount val="12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  <c:pt idx="45">
                  <c:v>2025</c:v>
                </c:pt>
                <c:pt idx="46">
                  <c:v>2026</c:v>
                </c:pt>
                <c:pt idx="47">
                  <c:v>2027</c:v>
                </c:pt>
                <c:pt idx="48">
                  <c:v>2028</c:v>
                </c:pt>
                <c:pt idx="49">
                  <c:v>2029</c:v>
                </c:pt>
                <c:pt idx="50">
                  <c:v>2030</c:v>
                </c:pt>
                <c:pt idx="51">
                  <c:v>2031</c:v>
                </c:pt>
                <c:pt idx="52">
                  <c:v>2032</c:v>
                </c:pt>
                <c:pt idx="53">
                  <c:v>2033</c:v>
                </c:pt>
                <c:pt idx="54">
                  <c:v>2034</c:v>
                </c:pt>
                <c:pt idx="55">
                  <c:v>2035</c:v>
                </c:pt>
                <c:pt idx="56">
                  <c:v>2036</c:v>
                </c:pt>
                <c:pt idx="57">
                  <c:v>2037</c:v>
                </c:pt>
                <c:pt idx="58">
                  <c:v>2038</c:v>
                </c:pt>
                <c:pt idx="59">
                  <c:v>2039</c:v>
                </c:pt>
                <c:pt idx="60">
                  <c:v>2040</c:v>
                </c:pt>
                <c:pt idx="61">
                  <c:v>2041</c:v>
                </c:pt>
                <c:pt idx="62">
                  <c:v>2042</c:v>
                </c:pt>
                <c:pt idx="63">
                  <c:v>2043</c:v>
                </c:pt>
                <c:pt idx="64">
                  <c:v>2044</c:v>
                </c:pt>
                <c:pt idx="65">
                  <c:v>2045</c:v>
                </c:pt>
                <c:pt idx="66">
                  <c:v>2046</c:v>
                </c:pt>
                <c:pt idx="67">
                  <c:v>2047</c:v>
                </c:pt>
                <c:pt idx="68">
                  <c:v>2048</c:v>
                </c:pt>
                <c:pt idx="69">
                  <c:v>2049</c:v>
                </c:pt>
                <c:pt idx="70">
                  <c:v>2050</c:v>
                </c:pt>
                <c:pt idx="71">
                  <c:v>2051</c:v>
                </c:pt>
                <c:pt idx="72">
                  <c:v>2052</c:v>
                </c:pt>
                <c:pt idx="73">
                  <c:v>2053</c:v>
                </c:pt>
                <c:pt idx="74">
                  <c:v>2054</c:v>
                </c:pt>
                <c:pt idx="75">
                  <c:v>2055</c:v>
                </c:pt>
                <c:pt idx="76">
                  <c:v>2056</c:v>
                </c:pt>
                <c:pt idx="77">
                  <c:v>2057</c:v>
                </c:pt>
                <c:pt idx="78">
                  <c:v>2058</c:v>
                </c:pt>
                <c:pt idx="79">
                  <c:v>2059</c:v>
                </c:pt>
                <c:pt idx="80">
                  <c:v>2060</c:v>
                </c:pt>
                <c:pt idx="81">
                  <c:v>2061</c:v>
                </c:pt>
                <c:pt idx="82">
                  <c:v>2062</c:v>
                </c:pt>
                <c:pt idx="83">
                  <c:v>2063</c:v>
                </c:pt>
                <c:pt idx="84">
                  <c:v>2064</c:v>
                </c:pt>
                <c:pt idx="85">
                  <c:v>2065</c:v>
                </c:pt>
                <c:pt idx="86">
                  <c:v>2066</c:v>
                </c:pt>
                <c:pt idx="87">
                  <c:v>2067</c:v>
                </c:pt>
                <c:pt idx="88">
                  <c:v>2068</c:v>
                </c:pt>
                <c:pt idx="89">
                  <c:v>2069</c:v>
                </c:pt>
                <c:pt idx="90">
                  <c:v>2070</c:v>
                </c:pt>
                <c:pt idx="91">
                  <c:v>2071</c:v>
                </c:pt>
                <c:pt idx="92">
                  <c:v>2072</c:v>
                </c:pt>
                <c:pt idx="93">
                  <c:v>2073</c:v>
                </c:pt>
                <c:pt idx="94">
                  <c:v>2074</c:v>
                </c:pt>
                <c:pt idx="95">
                  <c:v>2075</c:v>
                </c:pt>
                <c:pt idx="96">
                  <c:v>2076</c:v>
                </c:pt>
                <c:pt idx="97">
                  <c:v>2077</c:v>
                </c:pt>
                <c:pt idx="98">
                  <c:v>2078</c:v>
                </c:pt>
                <c:pt idx="99">
                  <c:v>2079</c:v>
                </c:pt>
                <c:pt idx="100">
                  <c:v>2080</c:v>
                </c:pt>
                <c:pt idx="101">
                  <c:v>2081</c:v>
                </c:pt>
                <c:pt idx="102">
                  <c:v>2082</c:v>
                </c:pt>
                <c:pt idx="103">
                  <c:v>2083</c:v>
                </c:pt>
                <c:pt idx="104">
                  <c:v>2084</c:v>
                </c:pt>
                <c:pt idx="105">
                  <c:v>2085</c:v>
                </c:pt>
                <c:pt idx="106">
                  <c:v>2086</c:v>
                </c:pt>
                <c:pt idx="107">
                  <c:v>2087</c:v>
                </c:pt>
                <c:pt idx="108">
                  <c:v>2088</c:v>
                </c:pt>
                <c:pt idx="109">
                  <c:v>2089</c:v>
                </c:pt>
                <c:pt idx="110">
                  <c:v>2090</c:v>
                </c:pt>
                <c:pt idx="111">
                  <c:v>2091</c:v>
                </c:pt>
                <c:pt idx="112">
                  <c:v>2092</c:v>
                </c:pt>
                <c:pt idx="113">
                  <c:v>2093</c:v>
                </c:pt>
                <c:pt idx="114">
                  <c:v>2094</c:v>
                </c:pt>
                <c:pt idx="115">
                  <c:v>2095</c:v>
                </c:pt>
                <c:pt idx="116">
                  <c:v>2096</c:v>
                </c:pt>
                <c:pt idx="117">
                  <c:v>2097</c:v>
                </c:pt>
                <c:pt idx="118">
                  <c:v>2098</c:v>
                </c:pt>
                <c:pt idx="119">
                  <c:v>2099</c:v>
                </c:pt>
                <c:pt idx="120">
                  <c:v>2100</c:v>
                </c:pt>
              </c:numCache>
            </c:numRef>
          </c:cat>
          <c:val>
            <c:numRef>
              <c:f>'2022'!$R$3:$R$73</c:f>
              <c:numCache>
                <c:formatCode>0.00</c:formatCode>
                <c:ptCount val="71"/>
                <c:pt idx="0">
                  <c:v>62.167142293458724</c:v>
                </c:pt>
                <c:pt idx="1">
                  <c:v>62.246830924038129</c:v>
                </c:pt>
                <c:pt idx="2">
                  <c:v>62.290297770516467</c:v>
                </c:pt>
                <c:pt idx="3">
                  <c:v>62.212231553133982</c:v>
                </c:pt>
                <c:pt idx="4">
                  <c:v>62.101453405137313</c:v>
                </c:pt>
                <c:pt idx="5">
                  <c:v>62.05064933184017</c:v>
                </c:pt>
                <c:pt idx="6">
                  <c:v>62.056300579774259</c:v>
                </c:pt>
                <c:pt idx="7">
                  <c:v>62.132655016635866</c:v>
                </c:pt>
                <c:pt idx="8">
                  <c:v>62.240754341356897</c:v>
                </c:pt>
                <c:pt idx="9">
                  <c:v>62.19874710559025</c:v>
                </c:pt>
                <c:pt idx="10">
                  <c:v>62.341594212834792</c:v>
                </c:pt>
                <c:pt idx="11">
                  <c:v>62.294435977846071</c:v>
                </c:pt>
                <c:pt idx="12">
                  <c:v>62.127957541595805</c:v>
                </c:pt>
                <c:pt idx="13">
                  <c:v>61.885596388001062</c:v>
                </c:pt>
                <c:pt idx="14">
                  <c:v>61.815250250788971</c:v>
                </c:pt>
                <c:pt idx="15">
                  <c:v>61.892098006068935</c:v>
                </c:pt>
                <c:pt idx="16">
                  <c:v>62.082889721033801</c:v>
                </c:pt>
                <c:pt idx="17">
                  <c:v>62.045020729718551</c:v>
                </c:pt>
                <c:pt idx="18">
                  <c:v>61.942641371254595</c:v>
                </c:pt>
                <c:pt idx="19">
                  <c:v>62.002284805018164</c:v>
                </c:pt>
                <c:pt idx="20">
                  <c:v>62.092133108982068</c:v>
                </c:pt>
                <c:pt idx="21">
                  <c:v>62.236108608813879</c:v>
                </c:pt>
                <c:pt idx="22">
                  <c:v>62.510723322382901</c:v>
                </c:pt>
                <c:pt idx="23">
                  <c:v>62.71103166345091</c:v>
                </c:pt>
                <c:pt idx="24">
                  <c:v>62.982673706430795</c:v>
                </c:pt>
                <c:pt idx="25">
                  <c:v>62.972000000000001</c:v>
                </c:pt>
                <c:pt idx="26">
                  <c:v>62.872999999999998</c:v>
                </c:pt>
                <c:pt idx="27">
                  <c:v>63.017000000000003</c:v>
                </c:pt>
                <c:pt idx="28">
                  <c:v>63.137999999999998</c:v>
                </c:pt>
                <c:pt idx="29">
                  <c:v>63.27</c:v>
                </c:pt>
                <c:pt idx="30">
                  <c:v>63.381</c:v>
                </c:pt>
                <c:pt idx="31">
                  <c:v>63.37452375578723</c:v>
                </c:pt>
                <c:pt idx="32">
                  <c:v>63.549969760159563</c:v>
                </c:pt>
                <c:pt idx="33">
                  <c:v>63.607674129734903</c:v>
                </c:pt>
                <c:pt idx="34">
                  <c:v>63.825227952522198</c:v>
                </c:pt>
                <c:pt idx="35">
                  <c:v>63.811</c:v>
                </c:pt>
                <c:pt idx="36">
                  <c:v>63.901891060595865</c:v>
                </c:pt>
                <c:pt idx="37">
                  <c:v>64.02798052</c:v>
                </c:pt>
                <c:pt idx="38">
                  <c:v>64.134080909999994</c:v>
                </c:pt>
                <c:pt idx="39">
                  <c:v>63.99712195</c:v>
                </c:pt>
                <c:pt idx="40">
                  <c:v>64.199783112000006</c:v>
                </c:pt>
                <c:pt idx="41">
                  <c:v>64.293123674933341</c:v>
                </c:pt>
                <c:pt idx="42">
                  <c:v>64.386464237866676</c:v>
                </c:pt>
                <c:pt idx="43">
                  <c:v>64.479804800800011</c:v>
                </c:pt>
                <c:pt idx="44">
                  <c:v>64.573145363733346</c:v>
                </c:pt>
                <c:pt idx="45">
                  <c:v>64.666485926666681</c:v>
                </c:pt>
                <c:pt idx="46">
                  <c:v>64.759826489600016</c:v>
                </c:pt>
                <c:pt idx="47">
                  <c:v>64.853167052533351</c:v>
                </c:pt>
                <c:pt idx="48">
                  <c:v>64.946507615466686</c:v>
                </c:pt>
                <c:pt idx="49">
                  <c:v>65.039848178400021</c:v>
                </c:pt>
                <c:pt idx="50">
                  <c:v>65.133188741333356</c:v>
                </c:pt>
                <c:pt idx="51">
                  <c:v>65.226529304266691</c:v>
                </c:pt>
                <c:pt idx="52">
                  <c:v>65.319869867200026</c:v>
                </c:pt>
                <c:pt idx="53">
                  <c:v>65.413210430133361</c:v>
                </c:pt>
                <c:pt idx="54">
                  <c:v>65.506550993066696</c:v>
                </c:pt>
                <c:pt idx="55">
                  <c:v>65.599891556000031</c:v>
                </c:pt>
                <c:pt idx="56">
                  <c:v>65.693232118933366</c:v>
                </c:pt>
                <c:pt idx="57">
                  <c:v>65.786572681866701</c:v>
                </c:pt>
                <c:pt idx="58">
                  <c:v>65.879913244800036</c:v>
                </c:pt>
                <c:pt idx="59">
                  <c:v>65.973253807733371</c:v>
                </c:pt>
                <c:pt idx="60">
                  <c:v>66.066594370666706</c:v>
                </c:pt>
                <c:pt idx="61">
                  <c:v>66.159934933600042</c:v>
                </c:pt>
                <c:pt idx="62">
                  <c:v>66.253275496533377</c:v>
                </c:pt>
                <c:pt idx="63">
                  <c:v>66.346616059466712</c:v>
                </c:pt>
                <c:pt idx="64">
                  <c:v>66.439956622400047</c:v>
                </c:pt>
                <c:pt idx="65">
                  <c:v>66.533297185333382</c:v>
                </c:pt>
                <c:pt idx="66">
                  <c:v>66.626637748266717</c:v>
                </c:pt>
                <c:pt idx="67">
                  <c:v>66.719978311200052</c:v>
                </c:pt>
                <c:pt idx="68">
                  <c:v>66.813318874133387</c:v>
                </c:pt>
                <c:pt idx="69">
                  <c:v>66.906659437066722</c:v>
                </c:pt>
                <c:pt idx="70" formatCode="0.0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DC-40B5-86EC-B35424594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099440"/>
        <c:axId val="749097360"/>
      </c:lineChart>
      <c:catAx>
        <c:axId val="16186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618676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61867648"/>
        <c:scaling>
          <c:orientation val="minMax"/>
          <c:max val="25"/>
          <c:min val="13"/>
        </c:scaling>
        <c:delete val="0"/>
        <c:axPos val="l"/>
        <c:majorGridlines>
          <c:spPr>
            <a:ln w="6350"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161866112"/>
        <c:crosses val="autoZero"/>
        <c:crossBetween val="between"/>
        <c:majorUnit val="2"/>
      </c:valAx>
      <c:valAx>
        <c:axId val="749097360"/>
        <c:scaling>
          <c:orientation val="minMax"/>
          <c:max val="72"/>
          <c:min val="60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749099440"/>
        <c:crosses val="max"/>
        <c:crossBetween val="between"/>
      </c:valAx>
      <c:catAx>
        <c:axId val="74909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9097360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 w="6350"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5.6761543274127767E-2"/>
          <c:y val="0.84524141414141418"/>
          <c:w val="0.88162788137706938"/>
          <c:h val="0.1547585858585859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500">
          <a:latin typeface="Verdana" panose="020B0604030504040204" pitchFamily="34" charset="0"/>
          <a:ea typeface="Verdana" panose="020B0604030504040204" pitchFamily="34" charset="0"/>
        </a:defRPr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02835530390167E-2"/>
          <c:y val="3.2766056725152183E-2"/>
          <c:w val="0.87058727034120731"/>
          <c:h val="0.734387878787878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DEMOG1!$B$13</c:f>
              <c:strCache>
                <c:ptCount val="1"/>
                <c:pt idx="0">
                  <c:v>Utbildning</c:v>
                </c:pt>
              </c:strCache>
            </c:strRef>
          </c:tx>
          <c:spPr>
            <a:solidFill>
              <a:srgbClr val="00709E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DEMOG1!$C$12:$V$12</c:f>
              <c:strCache>
                <c:ptCount val="20"/>
                <c:pt idx="0">
                  <c:v>0-4</c:v>
                </c:pt>
                <c:pt idx="1">
                  <c:v> 5-9</c:v>
                </c:pt>
                <c:pt idx="2">
                  <c:v> 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</c:strCache>
            </c:strRef>
          </c:cat>
          <c:val>
            <c:numRef>
              <c:f>DEMOG1!$C$13:$V$13</c:f>
              <c:numCache>
                <c:formatCode>0.000</c:formatCode>
                <c:ptCount val="20"/>
                <c:pt idx="0">
                  <c:v>77.448749159325999</c:v>
                </c:pt>
                <c:pt idx="1">
                  <c:v>84.605986094888706</c:v>
                </c:pt>
                <c:pt idx="2">
                  <c:v>113.71268067811651</c:v>
                </c:pt>
                <c:pt idx="3">
                  <c:v>138.67959858121966</c:v>
                </c:pt>
                <c:pt idx="4">
                  <c:v>36.530406375273429</c:v>
                </c:pt>
                <c:pt idx="5">
                  <c:v>18.230683249140263</c:v>
                </c:pt>
                <c:pt idx="6">
                  <c:v>10.246975270316071</c:v>
                </c:pt>
                <c:pt idx="7">
                  <c:v>7.0142365345095339</c:v>
                </c:pt>
                <c:pt idx="8">
                  <c:v>4.9016998401189644</c:v>
                </c:pt>
                <c:pt idx="9">
                  <c:v>3.4843754216126688</c:v>
                </c:pt>
                <c:pt idx="10">
                  <c:v>2.1900341252387827</c:v>
                </c:pt>
                <c:pt idx="11">
                  <c:v>1.323502388193954</c:v>
                </c:pt>
                <c:pt idx="12">
                  <c:v>0.69991347094958678</c:v>
                </c:pt>
                <c:pt idx="13">
                  <c:v>0.46160795307606711</c:v>
                </c:pt>
                <c:pt idx="14">
                  <c:v>0.35845768136968104</c:v>
                </c:pt>
                <c:pt idx="15">
                  <c:v>0.22929513238222454</c:v>
                </c:pt>
                <c:pt idx="16">
                  <c:v>0.14509215643074097</c:v>
                </c:pt>
                <c:pt idx="17">
                  <c:v>5.7874793612073899E-2</c:v>
                </c:pt>
                <c:pt idx="18">
                  <c:v>1.6519059462607209E-2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3-4D3A-AA8B-B8ACD281F663}"/>
            </c:ext>
          </c:extLst>
        </c:ser>
        <c:ser>
          <c:idx val="1"/>
          <c:order val="1"/>
          <c:tx>
            <c:strRef>
              <c:f>DEMOG1!$B$15</c:f>
              <c:strCache>
                <c:ptCount val="1"/>
                <c:pt idx="0">
                  <c:v>Hälso- och sjukvård</c:v>
                </c:pt>
              </c:strCache>
            </c:strRef>
          </c:tx>
          <c:spPr>
            <a:solidFill>
              <a:srgbClr val="F74902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DEMOG1!$C$12:$V$12</c:f>
              <c:strCache>
                <c:ptCount val="20"/>
                <c:pt idx="0">
                  <c:v>0-4</c:v>
                </c:pt>
                <c:pt idx="1">
                  <c:v> 5-9</c:v>
                </c:pt>
                <c:pt idx="2">
                  <c:v> 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</c:strCache>
            </c:strRef>
          </c:cat>
          <c:val>
            <c:numRef>
              <c:f>DEMOG1!$C$15:$V$15</c:f>
              <c:numCache>
                <c:formatCode>0.000</c:formatCode>
                <c:ptCount val="20"/>
                <c:pt idx="0">
                  <c:v>24.508912420727029</c:v>
                </c:pt>
                <c:pt idx="1">
                  <c:v>16.333322040124816</c:v>
                </c:pt>
                <c:pt idx="2">
                  <c:v>16.824904602012371</c:v>
                </c:pt>
                <c:pt idx="3">
                  <c:v>18.253128319661624</c:v>
                </c:pt>
                <c:pt idx="4">
                  <c:v>19.491423275650817</c:v>
                </c:pt>
                <c:pt idx="5">
                  <c:v>21.973032224212922</c:v>
                </c:pt>
                <c:pt idx="6">
                  <c:v>22.906984754146862</c:v>
                </c:pt>
                <c:pt idx="7">
                  <c:v>21.797571279780819</c:v>
                </c:pt>
                <c:pt idx="8">
                  <c:v>22.815453715793339</c:v>
                </c:pt>
                <c:pt idx="9">
                  <c:v>22.913740548468674</c:v>
                </c:pt>
                <c:pt idx="10">
                  <c:v>24.98087405479377</c:v>
                </c:pt>
                <c:pt idx="11">
                  <c:v>27.539985485016349</c:v>
                </c:pt>
                <c:pt idx="12">
                  <c:v>31.151278260499829</c:v>
                </c:pt>
                <c:pt idx="13">
                  <c:v>45.636016152422613</c:v>
                </c:pt>
                <c:pt idx="14">
                  <c:v>52.074161491024938</c:v>
                </c:pt>
                <c:pt idx="15">
                  <c:v>59.68490325151361</c:v>
                </c:pt>
                <c:pt idx="16">
                  <c:v>73.447372773826956</c:v>
                </c:pt>
                <c:pt idx="17">
                  <c:v>98.660977603220118</c:v>
                </c:pt>
                <c:pt idx="18">
                  <c:v>96.735840986550926</c:v>
                </c:pt>
                <c:pt idx="19">
                  <c:v>96.125731791653791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13-4D3A-AA8B-B8ACD281F663}"/>
            </c:ext>
          </c:extLst>
        </c:ser>
        <c:ser>
          <c:idx val="2"/>
          <c:order val="2"/>
          <c:tx>
            <c:strRef>
              <c:f>DEMOG1!$B$14</c:f>
              <c:strCache>
                <c:ptCount val="1"/>
                <c:pt idx="0">
                  <c:v>Socialt skydd</c:v>
                </c:pt>
              </c:strCache>
            </c:strRef>
          </c:tx>
          <c:spPr>
            <a:solidFill>
              <a:srgbClr val="CCCCCC"/>
            </a:solidFill>
            <a:ln w="3175">
              <a:solidFill>
                <a:sysClr val="windowText" lastClr="000000"/>
              </a:solidFill>
            </a:ln>
          </c:spPr>
          <c:invertIfNegative val="0"/>
          <c:cat>
            <c:strRef>
              <c:f>DEMOG1!$C$12:$V$12</c:f>
              <c:strCache>
                <c:ptCount val="20"/>
                <c:pt idx="0">
                  <c:v>0-4</c:v>
                </c:pt>
                <c:pt idx="1">
                  <c:v> 5-9</c:v>
                </c:pt>
                <c:pt idx="2">
                  <c:v> 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</c:strCache>
            </c:strRef>
          </c:cat>
          <c:val>
            <c:numRef>
              <c:f>DEMOG1!$C$14:$V$14</c:f>
              <c:numCache>
                <c:formatCode>0.000</c:formatCode>
                <c:ptCount val="20"/>
                <c:pt idx="0">
                  <c:v>16.913322237700239</c:v>
                </c:pt>
                <c:pt idx="1">
                  <c:v>36.990894727310483</c:v>
                </c:pt>
                <c:pt idx="2">
                  <c:v>22.162664569868372</c:v>
                </c:pt>
                <c:pt idx="3">
                  <c:v>16.179279588688729</c:v>
                </c:pt>
                <c:pt idx="4">
                  <c:v>14.05126649373481</c:v>
                </c:pt>
                <c:pt idx="5">
                  <c:v>13.635644019075821</c:v>
                </c:pt>
                <c:pt idx="6">
                  <c:v>13.619666991989481</c:v>
                </c:pt>
                <c:pt idx="7">
                  <c:v>13.498388087640439</c:v>
                </c:pt>
                <c:pt idx="8">
                  <c:v>13.191799990689429</c:v>
                </c:pt>
                <c:pt idx="9">
                  <c:v>10.534491489630149</c:v>
                </c:pt>
                <c:pt idx="10">
                  <c:v>10.48027904828472</c:v>
                </c:pt>
                <c:pt idx="11">
                  <c:v>10.49307852636988</c:v>
                </c:pt>
                <c:pt idx="12">
                  <c:v>10.30955187503479</c:v>
                </c:pt>
                <c:pt idx="13">
                  <c:v>9.7145025513369028</c:v>
                </c:pt>
                <c:pt idx="14">
                  <c:v>18.146735194054568</c:v>
                </c:pt>
                <c:pt idx="15">
                  <c:v>37.756200556040703</c:v>
                </c:pt>
                <c:pt idx="16">
                  <c:v>89.191724893383892</c:v>
                </c:pt>
                <c:pt idx="17">
                  <c:v>176.83777152357271</c:v>
                </c:pt>
                <c:pt idx="18">
                  <c:v>315.69261799454887</c:v>
                </c:pt>
                <c:pt idx="19">
                  <c:v>324.61507168821834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13-4D3A-AA8B-B8ACD281F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7421952"/>
        <c:axId val="45817856"/>
      </c:barChart>
      <c:barChart>
        <c:barDir val="col"/>
        <c:grouping val="stacked"/>
        <c:varyColors val="0"/>
        <c:ser>
          <c:idx val="3"/>
          <c:order val="3"/>
          <c:tx>
            <c:strRef>
              <c:f>DEMOG1!$B$16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val>
            <c:numRef>
              <c:f>DEMOG1!$C$16:$V$16</c:f>
              <c:numCache>
                <c:formatCode>General</c:formatCode>
                <c:ptCount val="20"/>
              </c:numCache>
            </c:numRef>
          </c:val>
          <c:extLst>
            <c:ext xmlns:c16="http://schemas.microsoft.com/office/drawing/2014/chart" uri="{C3380CC4-5D6E-409C-BE32-E72D297353CC}">
              <c16:uniqueId val="{00000003-BE13-4D3A-AA8B-B8ACD281F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187712"/>
        <c:axId val="45820160"/>
      </c:barChart>
      <c:catAx>
        <c:axId val="4742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 rot="-2700000"/>
          <a:lstStyle/>
          <a:p>
            <a:pPr>
              <a:defRPr sz="1200"/>
            </a:pPr>
            <a:endParaRPr lang="sv-SE"/>
          </a:p>
        </c:txPr>
        <c:crossAx val="45817856"/>
        <c:crosses val="autoZero"/>
        <c:auto val="1"/>
        <c:lblAlgn val="ctr"/>
        <c:lblOffset val="100"/>
        <c:tickLblSkip val="1"/>
        <c:noMultiLvlLbl val="0"/>
      </c:catAx>
      <c:valAx>
        <c:axId val="45817856"/>
        <c:scaling>
          <c:orientation val="minMax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sv-SE"/>
          </a:p>
        </c:txPr>
        <c:crossAx val="47421952"/>
        <c:crosses val="autoZero"/>
        <c:crossBetween val="between"/>
      </c:valAx>
      <c:valAx>
        <c:axId val="45820160"/>
        <c:scaling>
          <c:orientation val="minMax"/>
          <c:max val="5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sv-SE"/>
          </a:p>
        </c:txPr>
        <c:crossAx val="51187712"/>
        <c:crosses val="max"/>
        <c:crossBetween val="between"/>
        <c:majorUnit val="50"/>
      </c:valAx>
      <c:catAx>
        <c:axId val="51187712"/>
        <c:scaling>
          <c:orientation val="minMax"/>
        </c:scaling>
        <c:delete val="1"/>
        <c:axPos val="b"/>
        <c:majorTickMark val="out"/>
        <c:minorTickMark val="none"/>
        <c:tickLblPos val="nextTo"/>
        <c:crossAx val="45820160"/>
        <c:crosses val="autoZero"/>
        <c:auto val="1"/>
        <c:lblAlgn val="ctr"/>
        <c:lblOffset val="100"/>
        <c:noMultiLvlLbl val="0"/>
      </c:catAx>
      <c:spPr>
        <a:ln w="3175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5.866715717764813E-2"/>
          <c:y val="0.89451313131313126"/>
          <c:w val="0.90448465004467016"/>
          <c:h val="9.5128457342078948E-2"/>
        </c:manualLayout>
      </c:layout>
      <c:overlay val="0"/>
      <c:txPr>
        <a:bodyPr/>
        <a:lstStyle/>
        <a:p>
          <a:pPr>
            <a:defRPr sz="1200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500">
          <a:latin typeface="Verdana" panose="020B0604030504040204" pitchFamily="34" charset="0"/>
          <a:ea typeface="Verdana" panose="020B0604030504040204" pitchFamily="34" charset="0"/>
        </a:defRPr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2022-02-14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E14E8A-CA70-4890-8541-1CFC7836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AB8540-C372-4CBF-8233-10F27821D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BD3846-0BDD-4B38-AA0B-025A0369B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07FD-2509-409F-BB7A-F064BED260F6}" type="datetimeFigureOut">
              <a:rPr lang="sv-SE" smtClean="0"/>
              <a:t>2022-02-14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D84D18-1973-4CBA-B225-ADCD9EE3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DE82FF-89B7-46EB-8773-11278DB2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4110-0EC3-41AF-BDA0-B9D73F383B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176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2022-02-14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D4A678-CA2D-4FD7-9687-F82C7057B9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Hållbarhetsrapport 2022 för de offentliga finanserna</a:t>
            </a:r>
          </a:p>
        </p:txBody>
      </p:sp>
    </p:spTree>
    <p:extLst>
      <p:ext uri="{BB962C8B-B14F-4D97-AF65-F5344CB8AC3E}">
        <p14:creationId xmlns:p14="http://schemas.microsoft.com/office/powerpoint/2010/main" val="109624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5666A2-FA79-4973-A85C-2487150D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Kostnad för några utvalda konsumtionsändamål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EAF21BC-84A1-4B43-B959-12EC63984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68091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6D9EDE-2659-45D5-B675-599B38106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4B3E12-1039-4429-8E2C-28AE9957E3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858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C96C8C-0413-442A-9258-2DC17815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Konsumtionsutgifter i delsektorer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B18969A-31C0-44A7-A40D-8E56481A2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80FA3A-5869-4DD9-9B69-5496FAEBA4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B78401-831D-4CC0-846E-6E04C3CA99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8490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D62D52-9DD5-442D-9B0F-6FCFF05E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Offentliga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ACD00E4-454F-4660-99D7-B6ED78550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61ED25-8FE9-4402-813F-75604AD39D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047BFC-C86F-4139-8C9C-56135F04DB8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9168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F0A531-5CBB-456A-AEBD-D2B483E9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Transfereringar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8256AB3-3E08-4B24-9877-C0C7128C1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B80889-C835-4FD5-8E6B-82D000EF2E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349D13-CC99-4EC9-8B83-F4DC73A8D2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Pensionsmyndigheten,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02623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8E530A-5179-4F31-88C2-5ACA89A1B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Skattekvot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DB30471-8E72-4AE0-A4DC-E4EBCB23C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3979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35511F-F12C-4AF2-940F-7589BB8CF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Skatter och avgifter som andel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F59666-3E1C-4C17-A775-D746D5A057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77505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E2FCC9-84E6-4FC2-8E91-7BE738CF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Skattebaser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3A733FA-263E-4CA8-973F-D76D2F744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FED596-18A3-4BDE-8F8D-7DE92469E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249C04-7150-4399-B959-793C5B7537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4151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77FB23-4AFE-4A6D-8331-94B149A1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Primära utgifter och inkomster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7B6BA3B-9C1B-4D7F-B830-FBDF1613D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8E18DB-859A-4A6C-9132-9CCB0F3E46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BE54CD-4DB0-4892-9CA8-69A31B9378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7494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DC5603-7AE9-4E31-A7AD-90A9B19C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och primärt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E1A3020-B63A-48CA-B7D3-7E9B01B98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42A198-245D-4CA0-B640-0C957F963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B029D2-8777-4D84-AF2D-2E87DEDE71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9984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B37696-8D75-46A9-8A8F-8B7FD671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Offentliga sektorns kapitalnetto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39CF274-0E8E-4D24-8CDC-B85238AEC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803138-30F9-4812-B86C-E518617DB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3679E7-191E-4E84-8719-2D55F09D9B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83389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ABA72B-A7C0-40E6-B802-B4935531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Bidrag till nettoställningens utveckling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3FF28B6-4197-4F9E-8F46-132E34CCE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68091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39F4A3-74BC-41BF-B7EF-B5739ECA75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Bidrag respektive årlig förändring av nettoställningen som andel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4DC089-74C3-4DE4-8ED6-4B35136B89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02411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D7F543-38C8-4E2D-A9F7-636F9078C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Sveriges befolkning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11A5839-4ED8-468A-B32E-6C377840E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8F7E95-48D8-4C1F-9CAE-BA3FB3CA8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respektive 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3FD61C-3C48-45D3-98F5-077F9E071A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837580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CC7656-BDCC-4D19-B577-41C405FF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 nettoställning och Maastrichtskuld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9B9A575-192F-4107-B596-EC148762F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601038-8517-4505-9A96-9D45E827F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8EC1D6-0A17-47C2-8E40-8C1757CD32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1406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C10C7A-3C20-49C1-B230-54033270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Ekonomisk försörjningskvot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C42001A-3BE8-4676-BE74-40D352A77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EE72A9-5384-4C9E-BE19-B19A0E954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Kvot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CCC4A0-E656-4A9E-89F5-E8F7E5A660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39239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61E4C5-0F61-437D-881A-7FF14755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Primära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9FEC3F3-39EC-4220-B924-972217718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C8DF74-DDA0-41E1-B221-9E4507E183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A65CDC-3237-4379-84F1-B28DBFAB08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22623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F92946-B347-4C6C-9FC9-BEAEDFE1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Primära inkomster och utgifter vid oförändrad hälsa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E852545-C32F-4CB5-A74E-458D450A7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D6B601-F4A2-4A94-9A51-1F78743C1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Skillnad mot basscenariot i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F8B4A9-7B4B-400F-87A6-BA76B1CA1E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17256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D18C34-EFAE-4596-A074-D3EFD7E45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Utgifter för förbrukning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B18A223-58A0-4DD6-9FC1-C0CD22967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5FFDCD-12B5-4843-AE68-E6397FA27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av offentlig bruttoproduktion i löpande pris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3798C6-9155-4348-A4D6-E0BD15C9FF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9144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ED7D3E-ADB9-48A1-847A-B9F73F2C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Nettoställning i ålderspensionssystemet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3960660-CB06-4B57-80DB-86B9E7F5D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B51386-0FF4-45DE-9A36-DF4201E709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4D51F3-E611-4F69-BBC4-440B431F4D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3402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417F3F-E79F-498F-9E12-ADA0F7F7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Inkomstpensionsutbetalningar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622C413-DB48-4A87-AF52-B969505D7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9EE6722-FA8D-46AA-88FB-E9AAD9B9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2723CA-D85F-477A-BA65-2075CE8335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Pensionsmyndigheten,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50674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0B3028-B222-4485-AC8A-3721AF7A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Relativlöner i stat, kommuner och regioner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3000F2E-7861-4EAE-A16A-078249D9C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90784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E34BBD-6DA6-4146-9D22-B6C2D3EC0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av genomsnittslönen i näringslivet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5AE24A-69DC-4094-BB43-2256CBE84474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6061" y="6233269"/>
            <a:ext cx="8658000" cy="624731"/>
          </a:xfrm>
        </p:spPr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40205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70A195-6C81-4495-858B-5EBE37BE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865899B-2CF0-4FCD-9C29-4DBE150C5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CEE615-B1AE-4B81-85AB-FED556A3BD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FC4A16-83EA-4073-8009-1169B6CA4F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15005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D1B8FC-651C-4613-A28A-CC75D4F6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sparande,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2EF1EB5-481E-48DB-90B2-207BF4299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B406DE-8CA1-41B8-9B73-A8811C36C4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A9E322-93D2-4D63-B1C2-DAC51A6870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03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derrubrik 4">
            <a:extLst>
              <a:ext uri="{FF2B5EF4-FFF2-40B4-BE49-F238E27FC236}">
                <a16:creationId xmlns:a16="http://schemas.microsoft.com/office/drawing/2014/main" id="{FB37E58D-EFAA-4C58-8468-EE1ED214D85F}"/>
              </a:ext>
            </a:extLst>
          </p:cNvPr>
          <p:cNvSpPr txBox="1">
            <a:spLocks/>
          </p:cNvSpPr>
          <p:nvPr/>
        </p:nvSpPr>
        <p:spPr>
          <a:xfrm>
            <a:off x="334800" y="6148800"/>
            <a:ext cx="8658000" cy="624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Källa: Pensionsmyndigheten och Konjunkturinstitutet.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D794A6F1-B8F7-4AE4-9FD2-0ED698AB8DEA}"/>
              </a:ext>
            </a:extLst>
          </p:cNvPr>
          <p:cNvSpPr txBox="1">
            <a:spLocks/>
          </p:cNvSpPr>
          <p:nvPr/>
        </p:nvSpPr>
        <p:spPr>
          <a:xfrm>
            <a:off x="334800" y="1008000"/>
            <a:ext cx="8658000" cy="50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</a:rPr>
              <a:t>Procent av totala befolkningen</a:t>
            </a:r>
          </a:p>
        </p:txBody>
      </p:sp>
      <p:sp>
        <p:nvSpPr>
          <p:cNvPr id="21" name="Rubrik 1">
            <a:extLst>
              <a:ext uri="{FF2B5EF4-FFF2-40B4-BE49-F238E27FC236}">
                <a16:creationId xmlns:a16="http://schemas.microsoft.com/office/drawing/2014/main" id="{65CC3D26-2343-4A54-88D2-9358FF4C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273600"/>
            <a:ext cx="8658000" cy="504000"/>
          </a:xfrm>
        </p:spPr>
        <p:txBody>
          <a:bodyPr>
            <a:normAutofit/>
          </a:bodyPr>
          <a:lstStyle/>
          <a:p>
            <a:r>
              <a:rPr lang="sv-SE" sz="1800" b="1" dirty="0">
                <a:latin typeface="Verdana" panose="020B0604030504040204" pitchFamily="34" charset="0"/>
                <a:ea typeface="Verdana" panose="020B0604030504040204" pitchFamily="34" charset="0"/>
              </a:rPr>
              <a:t>Befolkningen åldersfördelning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D547CB1-19ED-44DB-9F99-BED184BE3CC2}"/>
              </a:ext>
            </a:extLst>
          </p:cNvPr>
          <p:cNvGraphicFramePr>
            <a:graphicFrameLocks/>
          </p:cNvGraphicFramePr>
          <p:nvPr/>
        </p:nvGraphicFramePr>
        <p:xfrm>
          <a:off x="334800" y="1524000"/>
          <a:ext cx="8640000" cy="425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7094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1FAE95-ABF4-4C68-A1D2-28303A1F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 nettoställning,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5E477FF-EA93-4CEA-AFA2-6263570E5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F0B99D-7979-4D28-AA89-CCA53C8B4B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156D9F-2B26-41C5-8469-DDBBEBDE44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420675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E9CD34-4EE3-4601-A0BB-ACF2E23F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Maastrichtskuld,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9E3342-6A02-4642-B5D1-C8C2E362D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DDCC9E-9017-4DCF-9A6E-BFA9485FEB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C53C74B-B50C-4DDE-B277-71BC085FAC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8227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A99DCD-3A98-4A95-A5E4-371F2256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sparande,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5468A20-B948-4CB2-83C6-A6783805F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D75198-D6AE-4892-B1D1-4D50912D31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B411DDC-4C16-47BC-A12A-2D7C939AB7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39042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B58E6C-757B-457F-9E8D-ABECCA1A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Primärt sparande,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76D2062-5AD6-4EE2-AC5C-48B47B41E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36552D-FD2E-43AD-BE34-04B275D80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16B5C3-F244-40C0-B21E-6C9FCBF28F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04902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6B8063-9CF2-4253-9650-41BD442D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Primärt sparande, skillnad mellan primärt sparande vid nuvarande överskottsmål och primärt sparande vid tre scenarier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BF8C9B5-CA8B-4A68-A5A8-50C1F0BFB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31BE96-E630-4A62-8070-BE7740C9A2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BA5AAD-2A22-4693-AB40-16CF0B80BF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15613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304299-5A9B-45BF-B136-74D09242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 nettoställning,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2095427-76CC-43AE-8208-2E1733CFF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935CDF-C802-41DE-B60D-5FF8E7D0E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FD0D07-4866-49C2-9358-0636C72791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33914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470D14-4177-4A9A-A1F6-3D34F127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Maastrichtskuld,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5BC61B2-3796-483D-99F9-F2E1E6459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3BA410-8D3D-4639-A7AA-C78843E1F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CAB74D-49B8-4085-AE8B-DF577BD2C05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76005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F6375B-65D3-4925-B106-FC9C66D6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Skattekvot i basscenariot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FBA6D47-7D0A-4AE4-A3A3-1796471A3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E9DD02-C7F6-4A0B-9897-B272281EE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Skatter och avgifter som andel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963531-0543-454D-869C-1C0E2731C0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33428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E9D383-FDF7-4044-8768-46CA81CD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Skattekvot vid oförändrad hälsa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D5CE1D4-9098-4B4A-95A6-31D52225C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46193B-A55D-4703-BF98-6271DB6CA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Skatter och avgifter som andel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D2169F-6123-4C05-B55B-1C9D12B589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91655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482BBA-D241-4BB9-8AA1-64A370AF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Skattekvot vid högre relativlöner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B65A04-05BF-4B9F-B0E7-D1BC5C0A1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9369BE-8281-4CCC-9C44-03B2EF92D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Skatter och avgifter som andel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D0DC61-FC1F-48E0-AD5C-509084DD50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887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derrubrik 4">
            <a:extLst>
              <a:ext uri="{FF2B5EF4-FFF2-40B4-BE49-F238E27FC236}">
                <a16:creationId xmlns:a16="http://schemas.microsoft.com/office/drawing/2014/main" id="{FB37E58D-EFAA-4C58-8468-EE1ED214D85F}"/>
              </a:ext>
            </a:extLst>
          </p:cNvPr>
          <p:cNvSpPr txBox="1">
            <a:spLocks/>
          </p:cNvSpPr>
          <p:nvPr/>
        </p:nvSpPr>
        <p:spPr>
          <a:xfrm>
            <a:off x="334800" y="6148800"/>
            <a:ext cx="8658000" cy="624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Källor: SCB, Pensionsmyndigheten och Konjunkturinstitutet.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D794A6F1-B8F7-4AE4-9FD2-0ED698AB8DEA}"/>
              </a:ext>
            </a:extLst>
          </p:cNvPr>
          <p:cNvSpPr txBox="1">
            <a:spLocks/>
          </p:cNvSpPr>
          <p:nvPr/>
        </p:nvSpPr>
        <p:spPr>
          <a:xfrm>
            <a:off x="334800" y="1008000"/>
            <a:ext cx="8658000" cy="50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</a:rPr>
              <a:t>År</a:t>
            </a:r>
          </a:p>
        </p:txBody>
      </p:sp>
      <p:sp>
        <p:nvSpPr>
          <p:cNvPr id="21" name="Rubrik 1">
            <a:extLst>
              <a:ext uri="{FF2B5EF4-FFF2-40B4-BE49-F238E27FC236}">
                <a16:creationId xmlns:a16="http://schemas.microsoft.com/office/drawing/2014/main" id="{65CC3D26-2343-4A54-88D2-9358FF4C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273600"/>
            <a:ext cx="8658000" cy="504000"/>
          </a:xfrm>
        </p:spPr>
        <p:txBody>
          <a:bodyPr>
            <a:normAutofit fontScale="90000"/>
          </a:bodyPr>
          <a:lstStyle/>
          <a:p>
            <a:r>
              <a:rPr lang="sv-SE" sz="1800" b="1" dirty="0">
                <a:latin typeface="Verdana" panose="020B0604030504040204" pitchFamily="34" charset="0"/>
                <a:ea typeface="Verdana" panose="020B0604030504040204" pitchFamily="34" charset="0"/>
              </a:rPr>
              <a:t>Förväntad livslängd och genomsnittlig utträdesålder från arbetslivet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A644769-30DE-4C56-8550-C6AB91B52950}"/>
              </a:ext>
            </a:extLst>
          </p:cNvPr>
          <p:cNvGraphicFramePr>
            <a:graphicFrameLocks/>
          </p:cNvGraphicFramePr>
          <p:nvPr/>
        </p:nvGraphicFramePr>
        <p:xfrm>
          <a:off x="334800" y="1524000"/>
          <a:ext cx="8640000" cy="433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9383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881143-43EE-4373-A950-1F91D91B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4E76E18-A101-417E-B938-8D6D3608F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6B4883-28BD-4A85-9EAA-C752DD99A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B9231A-2891-4470-84DC-D9FC0E84E3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06627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5DE917-5A50-40B7-93AA-6DCA56EB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 nettoställning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ACD25A5-A2DC-4E70-B3EF-33AA9CD54B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11A3ED-FB84-47DC-A97A-8526FE67F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50B45E-E5A1-4F40-AD8B-ED17F49A308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22993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BA6CFA-6D26-408C-B8AA-F7D1030B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Statsbidrag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CF0C880-41E0-4416-9649-3ECF86C9B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859425-4977-4B55-B319-E97AD0EC1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44C70F-6F75-47F5-857F-C01D9429F1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743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9A2C7A-709B-4763-96FD-25C2C5DF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Konsumtionsutgifter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C9473A8-48C0-4C51-98A8-58248AA40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FAE5A0-AAA9-4AFC-8A3A-4E2F846A3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19C75F-C26D-4BE1-A794-2FB2D596ED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5969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B1AA2C-43EA-4BA6-B315-1F84F941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7859BFC-2A91-4C8E-B5BA-4C2EEDD58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68091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9F195C-045E-4B26-BC37-9BFEFF7309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E11290D-D662-4C5F-8F43-F25699379D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220017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60824F-05E4-4D31-9A19-4A8C3747C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 nettoställning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1317455-8463-400A-B6F8-D27BA3EFE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68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4B0FCA-339B-4FFD-98DD-C2745F527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1AECE0-D244-4C55-8584-83CE3BAD3E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231781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0B6049-3F26-42E2-A17E-77A953D02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Demografisk försörjningskvot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6F4B977-3813-4F9F-B8FC-197B0C980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71B923-D276-47D3-BED9-757867F04B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Kvot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55C831-2092-410F-8593-B95655C220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9501707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AE982-355D-4D33-9A97-EA6076EC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Ekonomisk försörjningskvot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C824660-995B-4202-A715-40AF50828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9C4C34-B66B-4092-81C0-5E1E0BFA54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Kvot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D9114E-C3A9-4764-BD73-12335DA024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44742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608A06-9F11-4EFE-8110-7C7F1579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Offentlig sektors finansiella sparande på lång sikt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4EA457F-8DF8-4E63-A692-9DBD2D78E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68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74CBFE-075F-4907-9BBC-A4D7A5C55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9D6824D-E5F3-430B-B931-998DDB4DB95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40608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8F5788-31A9-4085-A1CB-EBA62A00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Nettoställning på lång sikt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FB97FF-1F22-4AEC-AF68-3D95F4AB4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6A2C6A-D43B-446D-BAB2-9B0DA0D080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7" name="Platshållare för innehåll 16">
            <a:extLst>
              <a:ext uri="{FF2B5EF4-FFF2-40B4-BE49-F238E27FC236}">
                <a16:creationId xmlns:a16="http://schemas.microsoft.com/office/drawing/2014/main" id="{21B4E1F0-D19B-40F5-AC2B-4D03AEA7D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496919"/>
            <a:ext cx="8658225" cy="4524561"/>
          </a:xfrm>
        </p:spPr>
      </p:pic>
    </p:spTree>
    <p:extLst>
      <p:ext uri="{BB962C8B-B14F-4D97-AF65-F5344CB8AC3E}">
        <p14:creationId xmlns:p14="http://schemas.microsoft.com/office/powerpoint/2010/main" val="175554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FB1D80-0EE6-4EEF-B322-4E54042F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Befolkningens ålderssammansättning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664D898-410A-440F-B983-FF55A97E1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71B628-70D2-4866-A8B3-25CB065F0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totala befolkningen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3478B8-94CB-4858-8660-40B094B084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41200492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D9757-AE6C-4EA2-A90D-21ADD72E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Maastrichtskuld på lång sikt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D6537E-B3C5-4DCB-93A2-46802B6D3B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501715-9406-473A-A2BB-1FCFD7930D3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398917A-6EF7-4B9C-A257-608F8A079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496919"/>
            <a:ext cx="8658225" cy="4524561"/>
          </a:xfrm>
        </p:spPr>
      </p:pic>
    </p:spTree>
    <p:extLst>
      <p:ext uri="{BB962C8B-B14F-4D97-AF65-F5344CB8AC3E}">
        <p14:creationId xmlns:p14="http://schemas.microsoft.com/office/powerpoint/2010/main" val="2218698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560B6-57DD-414E-85A2-AFD567B7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Nettoställningen inom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5720A7B-AFD6-4752-8E6A-6D0A62ADE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68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D75961-E916-4F25-B5B2-70694D02B8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66164B7-062F-4FCC-9B4F-26B5E1FFD4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2739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38050C-0824-417D-BAE1-23D88E17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konsumtion per person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0DF90E2-A287-4E87-9CF3-1096AC2BE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105145-E681-42A4-86D7-6E9A88A24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100 = 2031, tillväxtjusterade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60F14F-551C-4CC7-83DB-8F3C1F93AA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72473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9F9E9E-5BFA-4494-B92C-C9C1862B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tillgångar per person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1AB248B-FE1B-4EF2-ADEF-6A000F9EB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2AB43B-EB3D-4086-9B7A-07488F8D89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100 = 2031, tillväxtjusterade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A65B13-3C4D-4BB8-97A7-FCB1792730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7791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390C26-BC75-43BB-93C9-285C113A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Arbetade timmar per person 20–74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FBA3F77-8EC6-485E-B4BC-B65081847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9DAD5C-2BC8-45E5-AECB-5554F92C9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Timmar per vecka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A2F7AD5-6F64-4BFD-A8DE-CAEB30F4EB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22336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21DDBB-A3DB-4454-827D-472B440D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Arbetade timmar 2080 uppdelat på ålder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08993DC-A8E9-4751-B9D0-B8B18B02B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E0AFC4-81FE-4E98-B636-1AB9B7A27A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Timmar per vecka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236509-C348-4BFA-9313-1D2D1F9EDB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49682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830B40-7DD0-4893-AFDA-AA8D03DE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Hushållens tillgångar 2080 uppdelat på åldrarna 20–90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1D4BED7-B2D3-4A8E-B703-4029CC3D6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6E2B08-DC42-4705-A63D-F81AEEF41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100 = högsta konsumtion 2031, tillväxtjusterade siffror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C55D76-5B8B-4869-B0A7-CC14B579E9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450412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149693-4278-4B58-82ED-4FAFF91F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sparande,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0A3117E-E22D-408B-B46C-8572EF418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0B5EAE-A934-4E48-AD2C-372EC187F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E9648DE-6ED7-49F8-BA16-E15DB1F96B1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927541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8C8A02-96D7-44CF-807B-BFFE9F18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Primärt finansiellt sparande,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AAD4AF2-045E-47CC-8121-0D8281DE7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F4A324-12FB-4FD9-8DBB-1BAAA8216E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B7D0F6-8997-4BFD-AD19-ACCD5AE0A3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246708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AA3EB7-2D3D-40EA-90D9-C5A7CB12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Revidering av konsumtion och arbetade timmar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2E23F5F-A8BC-4980-BB66-2E7EACA4B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7E6263-8EF1-4844-96FD-2DA669399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A3AA31-23D9-4FE6-9482-8774A2B559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8126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53A40C-2EF0-4187-B5B3-FCD1235D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Demografisk försörjningskvot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1E6B006-348E-4C80-BCC6-F99A8FCDF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FB3C74-1489-4A0A-A47A-F4EEFB92E9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Kvot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2DC6CFB-92D2-4571-A07B-A2DBF52CCDD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7838666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B201E2-8BD7-48C6-8D16-EA7FEA5F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Demografisk försörjningskvot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26890C6-5BF6-47B5-9BB5-952398290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7B58B2-2D99-4BA7-A05A-B61CC2A32C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Kvot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0E251D-DB29-453C-8AA1-F168850A72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033578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AD1403-7225-4A2B-A0D4-E34FD147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Revidering av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0D8E97E-B024-4D1B-97B5-BB176B403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0E9DAF-D3B6-4BE6-B442-4004EC5A9C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D5392F-5AD9-4983-9D16-BF198F73DF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835593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045AFD-FEBB-44B0-8437-142800458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Revidering av deflatorer i försörjningsbalansen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1A737B2-1283-4617-9D8E-7BBA4E644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2078F2-B4B1-469D-9516-D4CD5F3FCA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6F2BCB-9F0A-4814-849F-EE79BC34F2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52214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C28803-7F1E-43EC-B60A-817B7A01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Impliciträntor, tillgångar och skulder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8852DE9-4639-4EE9-8055-BB0CC641A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90876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3285D8-0B90-4268-8FF5-16658B326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441283-3791-4F26-BF63-DCCF854F5F8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14865" y="6303617"/>
            <a:ext cx="8658000" cy="624731"/>
          </a:xfrm>
        </p:spPr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18663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0A7472-B5FE-43B4-99E9-4ECD16CF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 nettoställning,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1841360-CA25-4689-8958-2ADE6EA62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FE80AB-361B-4F46-AFCB-1DBBDCD27E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8D8D5E-AAC2-4111-83EF-AEB7E80868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968723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A7E50-14D3-47E0-BA82-7582AF11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Maastrichtskulden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FC82FC2-A9EF-4C08-81DA-3B16E9FC1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771D9B-CD27-45A5-84BD-86F2ED69F6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550C8E-D1BA-4B16-AF79-4814066AF6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631302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0AE6C7-2DB6-48AB-995E-568ABFB5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S2-indikatorn vid olika slutår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C6E071A-2502-416F-8AE5-1588E66F8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3979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9955B0-E3DE-4022-A5F0-9C994C7F06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Justering av primärt sparande,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729C7A-3B85-4325-A0DB-00612FCB58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595065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939F19-5B80-4CD0-953D-97AA34762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Offentlig sektors skulder, tillgångar och nettoställning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F51818C-95E6-427B-8320-551A731DC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E231A3-4655-48A2-922B-DDC3222297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FEF176-C99D-4416-8BD6-B6952F7C8FA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15686123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286329-63E4-4DC1-8E60-B3C41D39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Uppdelning av den finansiella nettoställningens historiska utveckling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CE6B1DF-91DF-4856-A829-D28C512A8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68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1FA06F-D9B1-4212-8E23-DFBA4313AC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Bidrag respektive årlig förändring av nettoställningen som andel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862897-41FE-4C59-8173-73B8B93BC8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9561940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D1299B-2D74-4819-BD98-6AEE2CF1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A3FFBE9-08F6-4BCD-A451-AFD3DC9FB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F9B541-6616-400E-9999-0716B14EED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15 till 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8C84B79-3CCC-4D8C-B714-1B868A0B0E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9043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782C50-11AA-4B6A-AD9B-9A05D338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Ekonomisk försörjningskvot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B25D63F-7722-4542-8233-9EAC8F055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3979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F2D00F-FFE8-41DE-8D69-9E953F228D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Kvot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061BE3-C7BA-4A10-9386-2B2B9EE907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485903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D94ABA-6B81-489C-8DC4-2D46E51F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Arbetskraftsdeltagande och sysselsättningsgrad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76D469E-0332-4FE2-B1A6-BB55FEC98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76BCA7-A4E5-49F8-88FD-05E198DFD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befolkningen,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E68B73-14A1-4F6E-8872-16AFF013C5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418050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FC4BFE-3C35-42E1-A573-80F6354C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Sysselsättningsgrad bland 65–74 åringar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2C126CD-0FA0-4A02-9423-916A08890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4070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A82201-65C3-4A32-B7A9-B1B7B3016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i samma ålderskategori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9DF129-75A6-415B-AD8C-AB39BBB3B51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63040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0917C1-A16C-4F16-9E65-9AA3D233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Delningstal för 65-åringar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5F97CB-3EE1-40BA-8939-C8CB4E5EE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4070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447434-5DDF-441B-98E9-7FA44C339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Fastställda tal för individer som fyller 65 aktuellt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08914C-582D-4CF0-B9DC-227D753A28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Pensionsmyndigheten.</a:t>
            </a:r>
          </a:p>
        </p:txBody>
      </p:sp>
    </p:spTree>
    <p:extLst>
      <p:ext uri="{BB962C8B-B14F-4D97-AF65-F5344CB8AC3E}">
        <p14:creationId xmlns:p14="http://schemas.microsoft.com/office/powerpoint/2010/main" val="27093584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0B6777-79DA-48F8-A133-73173DEC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Produktivitetsutveckling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3BD4C08-717A-41E4-8876-7B70853E9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3979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0BA748-F111-4A21-8541-BC3442007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5-års glidande medelvärde,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D27C67-C7B0-4C60-B381-E8D4AB75D7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220698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0C6BA2-DEA2-4241-A755-2ADE39C7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BNP-tillväxt, arbetade timmar och produktivitet i basscenariot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7ACB0C8-9B3E-4A72-BB56-7C9B6C4E8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F1C709-BEF0-4DC5-96F2-A77CD77F3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694BDD-4573-448C-B1D0-12969833C5A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15662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140C0E-7807-4ACA-9FAB-02D630AC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19BF38E-FDCE-43D5-8356-B2F93AF48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4070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203901-E5D9-4A04-8691-58F601FF9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22B398-00A5-4FD5-9D35-83929756EB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19970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BA41C1-ED2B-422A-A5E4-6895B707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Import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931B6E8-4C4F-43B6-A824-3CAA5C364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3979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676C75-6A19-4EAE-9B76-2DCD7EADB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  <a:br>
              <a:rPr lang="sv-SE"/>
            </a:br>
            <a:endParaRPr lang="sv-SE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311D82-9A26-4099-9E02-4F16F48D2B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041050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AF6EE0-8DD1-422A-9669-8FC461C1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gentemot omvärlden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089C68-530F-453A-9923-301AF3CD8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B09363-B90B-4CD4-961A-26BC904573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1D9B7BB-6823-44FF-9FB1-D5DAFD6A9D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623363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E41117-EC36-4557-AD32-C03981535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KPI och KPIF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47CE84-245E-4535-A270-2CEEA5072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5DF921-9B2E-4AB2-9851-A0B7D8EE0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4CE74F-83E2-4D4A-BDF1-5436893086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892254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AE54BF-0D23-417D-9AFF-9E9E139E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Deflator, offentlig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455A6CD-2F94-4E74-A20A-1EC82DC29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4070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0CD727-E4B2-4049-918B-515AE8B3A5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6F215D5-4666-4BA7-B827-E92F4015BC1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474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Underrubrik 4">
            <a:extLst>
              <a:ext uri="{FF2B5EF4-FFF2-40B4-BE49-F238E27FC236}">
                <a16:creationId xmlns:a16="http://schemas.microsoft.com/office/drawing/2014/main" id="{FB37E58D-EFAA-4C58-8468-EE1ED214D85F}"/>
              </a:ext>
            </a:extLst>
          </p:cNvPr>
          <p:cNvSpPr txBox="1">
            <a:spLocks/>
          </p:cNvSpPr>
          <p:nvPr/>
        </p:nvSpPr>
        <p:spPr>
          <a:xfrm>
            <a:off x="334800" y="6093296"/>
            <a:ext cx="8658000" cy="6802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Källor: SCB och Konjunkturinstitutet.</a:t>
            </a:r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D794A6F1-B8F7-4AE4-9FD2-0ED698AB8DEA}"/>
              </a:ext>
            </a:extLst>
          </p:cNvPr>
          <p:cNvSpPr txBox="1">
            <a:spLocks/>
          </p:cNvSpPr>
          <p:nvPr/>
        </p:nvSpPr>
        <p:spPr>
          <a:xfrm>
            <a:off x="334800" y="1008000"/>
            <a:ext cx="8658000" cy="50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>
                <a:latin typeface="Verdana" panose="020B0604030504040204" pitchFamily="34" charset="0"/>
                <a:ea typeface="Verdana" panose="020B0604030504040204" pitchFamily="34" charset="0"/>
              </a:rPr>
              <a:t>Tusental kronor per person</a:t>
            </a:r>
          </a:p>
        </p:txBody>
      </p:sp>
      <p:sp>
        <p:nvSpPr>
          <p:cNvPr id="21" name="Rubrik 1">
            <a:extLst>
              <a:ext uri="{FF2B5EF4-FFF2-40B4-BE49-F238E27FC236}">
                <a16:creationId xmlns:a16="http://schemas.microsoft.com/office/drawing/2014/main" id="{65CC3D26-2343-4A54-88D2-9358FF4C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273600"/>
            <a:ext cx="8658000" cy="504000"/>
          </a:xfrm>
        </p:spPr>
        <p:txBody>
          <a:bodyPr>
            <a:normAutofit fontScale="90000"/>
          </a:bodyPr>
          <a:lstStyle/>
          <a:p>
            <a:r>
              <a:rPr lang="sv-SE" sz="1800" b="1" dirty="0">
                <a:latin typeface="Verdana" panose="020B0604030504040204" pitchFamily="34" charset="0"/>
                <a:ea typeface="Verdana" panose="020B0604030504040204" pitchFamily="34" charset="0"/>
              </a:rPr>
              <a:t>Genomsnittlig kostnad för olika välfärdstjänster per åldersgrupp år 2019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03EB3BD-4D20-465C-BB0A-E93F479EAB74}"/>
              </a:ext>
            </a:extLst>
          </p:cNvPr>
          <p:cNvGraphicFramePr>
            <a:graphicFrameLocks/>
          </p:cNvGraphicFramePr>
          <p:nvPr/>
        </p:nvGraphicFramePr>
        <p:xfrm>
          <a:off x="334800" y="1524000"/>
          <a:ext cx="8640000" cy="433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69569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A82CE3-E8AD-421E-B860-5F4CE524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Marknadsräntor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1FE7482-06A3-46A4-80DE-80F54DEC9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68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304D56-1FAA-4DC6-8898-F0963C0B8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C3E496-EA12-408A-BCA4-1BECCDDCCA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849365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41AD42-F5BB-4587-B0B6-57CF5E16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Impliciträntor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DE6EAF0-6917-4A1B-9606-984760EF6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68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CE9ADD-E6A9-4064-B3AB-68B7D4D2F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8FC7C1-306C-48B9-B902-BBC3C53C4F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122454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B0C4EF-A401-41E6-8582-E30952B1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Tillväxtjusterade 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8C85913-320D-4255-A3B4-15795EE9F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5169F7-7D9F-42FB-A3E6-4EEBDDC40B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CEC28D-AB4D-44CB-BD9C-A030CDC23B2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624993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14CAE-62AF-4695-B280-CA1442F8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Fasta bruttoinvesteringar i löpande pris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421D001-B425-4E9C-894E-6750D6788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D47B35-F46E-4A35-AB92-0A7C6871B5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402280-5F00-4A0B-9431-AB9017445B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217444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AC2991-A3C4-4400-8F0F-8F6500C3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Transfereringar från staten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74C5844-BF12-43E9-9FD0-DD976266E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DE76E6-403F-42A2-AF05-F3A4627CE4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FF9CDA-F3D9-4BC6-8D3E-FBE6234888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837611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1ACCD7-9D3C-4EB3-B069-9226E13B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Balansindex och inkomstindex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E671255-0FAB-476B-8B3B-01CCE72B2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EE921E-620C-43BF-BD6A-6D00799C1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45CD1A-15EF-4862-A00D-834810F50E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Pensionsmyndigheten.</a:t>
            </a:r>
          </a:p>
        </p:txBody>
      </p:sp>
    </p:spTree>
    <p:extLst>
      <p:ext uri="{BB962C8B-B14F-4D97-AF65-F5344CB8AC3E}">
        <p14:creationId xmlns:p14="http://schemas.microsoft.com/office/powerpoint/2010/main" val="33652813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D5584A-32A5-487F-9722-0FA56768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Finansiellt sparande i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6DF6915-7E11-408D-956F-3FB1A391C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4070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F4804E-FC51-43C6-A96B-26FE725302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2FA77B-482E-4E66-A321-5D52B946A0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7257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DE94FA-02C1-4215-A8D5-65C27442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Offentlig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5B67F43-CD0C-428B-9579-D4081C736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4070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A19C32-983B-4C6B-B75D-F21749E241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DB0E5E-6F59-45B3-A2BF-F8254D3E66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55409295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10</TotalTime>
  <Words>1129</Words>
  <Application>Microsoft Office PowerPoint</Application>
  <PresentationFormat>Bredbild</PresentationFormat>
  <Paragraphs>256</Paragraphs>
  <Slides>86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86</vt:i4>
      </vt:variant>
    </vt:vector>
  </HeadingPairs>
  <TitlesOfParts>
    <vt:vector size="90" baseType="lpstr">
      <vt:lpstr>Arial</vt:lpstr>
      <vt:lpstr>Calibri</vt:lpstr>
      <vt:lpstr>Verdana</vt:lpstr>
      <vt:lpstr>ExternaPresentationer2</vt:lpstr>
      <vt:lpstr>PowerPoint-presentation</vt:lpstr>
      <vt:lpstr>Sveriges befolkning</vt:lpstr>
      <vt:lpstr>Befolkningen åldersfördelning</vt:lpstr>
      <vt:lpstr>Förväntad livslängd och genomsnittlig utträdesålder från arbetslivet</vt:lpstr>
      <vt:lpstr>Befolkningens ålderssammansättning</vt:lpstr>
      <vt:lpstr>Demografisk försörjningskvot</vt:lpstr>
      <vt:lpstr>Ekonomisk försörjningskvot</vt:lpstr>
      <vt:lpstr>Genomsnittlig kostnad för olika välfärdstjänster per åldersgrupp år 2019</vt:lpstr>
      <vt:lpstr>Offentlig konsumtion</vt:lpstr>
      <vt:lpstr>Kostnad för några utvalda konsumtionsändamål</vt:lpstr>
      <vt:lpstr>Konsumtionsutgifter i delsektorer</vt:lpstr>
      <vt:lpstr>Offentliga investeringar</vt:lpstr>
      <vt:lpstr>Transfereringar</vt:lpstr>
      <vt:lpstr>Skattekvot</vt:lpstr>
      <vt:lpstr>Skattebaser</vt:lpstr>
      <vt:lpstr>Primära utgifter och inkomster</vt:lpstr>
      <vt:lpstr>Finansiellt och primärt sparande</vt:lpstr>
      <vt:lpstr>Offentliga sektorns kapitalnetto</vt:lpstr>
      <vt:lpstr>Bidrag till nettoställningens utveckling</vt:lpstr>
      <vt:lpstr>Finansiell nettoställning och Maastrichtskuld</vt:lpstr>
      <vt:lpstr>Ekonomisk försörjningskvot</vt:lpstr>
      <vt:lpstr>Primära utgifter</vt:lpstr>
      <vt:lpstr>Primära inkomster och utgifter vid oförändrad hälsa</vt:lpstr>
      <vt:lpstr>Utgifter för förbrukning i offentlig sektor</vt:lpstr>
      <vt:lpstr>Nettoställning i ålderspensionssystemet</vt:lpstr>
      <vt:lpstr>Inkomstpensionsutbetalningar</vt:lpstr>
      <vt:lpstr>Relativlöner i stat, kommuner och regioner</vt:lpstr>
      <vt:lpstr>Sysselsättning</vt:lpstr>
      <vt:lpstr>Finansiellt sparande, offentlig sektor</vt:lpstr>
      <vt:lpstr>Finansiell nettoställning, offentlig sektor</vt:lpstr>
      <vt:lpstr>Maastrichtskuld, offentlig sektor</vt:lpstr>
      <vt:lpstr>Finansiellt sparande, offentlig sektor</vt:lpstr>
      <vt:lpstr>Primärt sparande, offentlig sektor</vt:lpstr>
      <vt:lpstr>Primärt sparande, skillnad mellan primärt sparande vid nuvarande överskottsmål och primärt sparande vid tre scenarier</vt:lpstr>
      <vt:lpstr>Finansiell nettoställning, offentlig sektor</vt:lpstr>
      <vt:lpstr>Maastrichtskuld, offentlig sektor</vt:lpstr>
      <vt:lpstr>Skattekvot i basscenariot</vt:lpstr>
      <vt:lpstr>Skattekvot vid oförändrad hälsa</vt:lpstr>
      <vt:lpstr>Skattekvot vid högre relativlöner</vt:lpstr>
      <vt:lpstr>Finansiellt sparande</vt:lpstr>
      <vt:lpstr>Finansiell nettoställning</vt:lpstr>
      <vt:lpstr>Statsbidrag</vt:lpstr>
      <vt:lpstr>Konsumtionsutgifter i kommunsektorn</vt:lpstr>
      <vt:lpstr>Finansiellt sparande</vt:lpstr>
      <vt:lpstr>Finansiell nettoställning</vt:lpstr>
      <vt:lpstr>Demografisk försörjningskvot</vt:lpstr>
      <vt:lpstr>Ekonomisk försörjningskvot</vt:lpstr>
      <vt:lpstr>Offentlig sektors finansiella sparande på lång sikt</vt:lpstr>
      <vt:lpstr>Nettoställning på lång sikt</vt:lpstr>
      <vt:lpstr>Maastrichtskuld på lång sikt</vt:lpstr>
      <vt:lpstr>Nettoställningen inom offentlig sektor</vt:lpstr>
      <vt:lpstr>Hushållens konsumtion per person</vt:lpstr>
      <vt:lpstr>Hushållens tillgångar per person</vt:lpstr>
      <vt:lpstr>Arbetade timmar per person 20–74 år</vt:lpstr>
      <vt:lpstr>Arbetade timmar 2080 uppdelat på ålder</vt:lpstr>
      <vt:lpstr>Hushållens tillgångar 2080 uppdelat på åldrarna 20–90</vt:lpstr>
      <vt:lpstr>Finansiellt sparande, offentlig sektor</vt:lpstr>
      <vt:lpstr>Primärt finansiellt sparande, offentlig sektor</vt:lpstr>
      <vt:lpstr>Revidering av konsumtion och arbetade timmar i offentlig sektor</vt:lpstr>
      <vt:lpstr>Demografisk försörjningskvot</vt:lpstr>
      <vt:lpstr>Revidering av BNP</vt:lpstr>
      <vt:lpstr>Revidering av deflatorer i försörjningsbalansen</vt:lpstr>
      <vt:lpstr>Impliciträntor, tillgångar och skulder</vt:lpstr>
      <vt:lpstr>Finansiell nettoställning, offentlig sektor</vt:lpstr>
      <vt:lpstr>Maastrichtskulden</vt:lpstr>
      <vt:lpstr>S2-indikatorn vid olika slutår</vt:lpstr>
      <vt:lpstr>Offentlig sektors skulder, tillgångar och nettoställning</vt:lpstr>
      <vt:lpstr>Uppdelning av den finansiella nettoställningens historiska utveckling</vt:lpstr>
      <vt:lpstr>Arbetslöshet</vt:lpstr>
      <vt:lpstr>Arbetskraftsdeltagande och sysselsättningsgrad</vt:lpstr>
      <vt:lpstr>Sysselsättningsgrad bland 65–74 åringar</vt:lpstr>
      <vt:lpstr>Delningstal för 65-åringar</vt:lpstr>
      <vt:lpstr>Produktivitetsutveckling i hela ekonomin</vt:lpstr>
      <vt:lpstr>BNP-tillväxt, arbetade timmar och produktivitet i basscenariot</vt:lpstr>
      <vt:lpstr>Fasta bruttoinvesteringar</vt:lpstr>
      <vt:lpstr>Import</vt:lpstr>
      <vt:lpstr>Finansiellt sparande gentemot omvärlden</vt:lpstr>
      <vt:lpstr>KPI och KPIF</vt:lpstr>
      <vt:lpstr>Deflator, offentlig konsumtion</vt:lpstr>
      <vt:lpstr>Marknadsräntor</vt:lpstr>
      <vt:lpstr>Impliciträntor</vt:lpstr>
      <vt:lpstr>Tillväxtjusterade räntor</vt:lpstr>
      <vt:lpstr>Fasta bruttoinvesteringar i löpande pris</vt:lpstr>
      <vt:lpstr>Transfereringar från staten</vt:lpstr>
      <vt:lpstr>Balansindex och inkomstindex</vt:lpstr>
      <vt:lpstr>Finansiellt sparande i kommunsektorn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Svante Midander</cp:lastModifiedBy>
  <cp:revision>3</cp:revision>
  <dcterms:created xsi:type="dcterms:W3CDTF">2022-02-12T07:25:31Z</dcterms:created>
  <dcterms:modified xsi:type="dcterms:W3CDTF">2022-02-14T08:41:06Z</dcterms:modified>
</cp:coreProperties>
</file>