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4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1" r:id="rId16"/>
    <p:sldId id="360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73" r:id="rId29"/>
  </p:sldIdLst>
  <p:sldSz cx="12192000" cy="6858000"/>
  <p:notesSz cx="6858000" cy="9144000"/>
  <p:defaultTextStyle>
    <a:defPPr>
      <a:defRPr lang="sv-SE"/>
    </a:defPPr>
    <a:lvl1pPr marL="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 userDrawn="1">
          <p15:clr>
            <a:srgbClr val="A4A3A4"/>
          </p15:clr>
        </p15:guide>
        <p15:guide id="2" orient="horz" pos="781" userDrawn="1">
          <p15:clr>
            <a:srgbClr val="A4A3A4"/>
          </p15:clr>
        </p15:guide>
        <p15:guide id="3" orient="horz" pos="835" userDrawn="1">
          <p15:clr>
            <a:srgbClr val="A4A3A4"/>
          </p15:clr>
        </p15:guide>
        <p15:guide id="4" orient="horz" pos="3843" userDrawn="1">
          <p15:clr>
            <a:srgbClr val="A4A3A4"/>
          </p15:clr>
        </p15:guide>
        <p15:guide id="5" pos="212" userDrawn="1">
          <p15:clr>
            <a:srgbClr val="A4A3A4"/>
          </p15:clr>
        </p15:guide>
        <p15:guide id="6" pos="75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2F2F2"/>
    <a:srgbClr val="D9D9D9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2074" y="77"/>
      </p:cViewPr>
      <p:guideLst>
        <p:guide orient="horz" pos="164"/>
        <p:guide orient="horz" pos="781"/>
        <p:guide orient="horz" pos="835"/>
        <p:guide orient="horz" pos="3843"/>
        <p:guide pos="212"/>
        <p:guide pos="75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CCD29-7DC1-40C9-B62D-90B786E53688}" type="datetimeFigureOut">
              <a:rPr lang="sv-SE" smtClean="0"/>
              <a:t>2022-10-24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3146B-41F7-4F63-A6FA-DBE5AE299C1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6931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45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92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40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88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36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84" algn="l" defTabSz="9142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336062" y="6116644"/>
            <a:ext cx="8534400" cy="316931"/>
          </a:xfrm>
        </p:spPr>
        <p:txBody>
          <a:bodyPr/>
          <a:lstStyle>
            <a:lvl1pPr marL="0" indent="0" algn="l">
              <a:buNone/>
              <a:defRPr b="1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namn på ansvarig(a) föredragshållare</a:t>
            </a:r>
          </a:p>
        </p:txBody>
      </p:sp>
      <p:sp>
        <p:nvSpPr>
          <p:cNvPr id="29" name="Rubrik 1"/>
          <p:cNvSpPr>
            <a:spLocks noGrp="1"/>
          </p:cNvSpPr>
          <p:nvPr>
            <p:ph type="title" hasCustomPrompt="1"/>
          </p:nvPr>
        </p:nvSpPr>
        <p:spPr>
          <a:xfrm>
            <a:off x="336064" y="274640"/>
            <a:ext cx="8444302" cy="418059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här för att lägga till rubrik</a:t>
            </a:r>
          </a:p>
        </p:txBody>
      </p:sp>
      <p:sp>
        <p:nvSpPr>
          <p:cNvPr id="30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765180"/>
            <a:ext cx="8444302" cy="3603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DAD420AE-45A9-4DAD-8CE6-21675703806F}"/>
              </a:ext>
            </a:extLst>
          </p:cNvPr>
          <p:cNvGrpSpPr/>
          <p:nvPr userDrawn="1"/>
        </p:nvGrpSpPr>
        <p:grpSpPr>
          <a:xfrm>
            <a:off x="10869123" y="417637"/>
            <a:ext cx="1036322" cy="6246124"/>
            <a:chOff x="10869123" y="417637"/>
            <a:chExt cx="1036322" cy="6246124"/>
          </a:xfrm>
        </p:grpSpPr>
        <p:pic>
          <p:nvPicPr>
            <p:cNvPr id="18" name="Bildobjekt 17">
              <a:extLst>
                <a:ext uri="{FF2B5EF4-FFF2-40B4-BE49-F238E27FC236}">
                  <a16:creationId xmlns:a16="http://schemas.microsoft.com/office/drawing/2014/main" id="{9239EC55-13C7-406C-8430-10D8A36149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1281734"/>
              <a:ext cx="491141" cy="687597"/>
            </a:xfrm>
            <a:prstGeom prst="rect">
              <a:avLst/>
            </a:prstGeom>
          </p:spPr>
        </p:pic>
        <p:pic>
          <p:nvPicPr>
            <p:cNvPr id="19" name="Bildobjekt 18">
              <a:extLst>
                <a:ext uri="{FF2B5EF4-FFF2-40B4-BE49-F238E27FC236}">
                  <a16:creationId xmlns:a16="http://schemas.microsoft.com/office/drawing/2014/main" id="{49B89E01-CE11-479D-9097-B0A2DE7A06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2145830"/>
              <a:ext cx="483017" cy="681055"/>
            </a:xfrm>
            <a:prstGeom prst="rect">
              <a:avLst/>
            </a:prstGeom>
          </p:spPr>
        </p:pic>
        <p:pic>
          <p:nvPicPr>
            <p:cNvPr id="20" name="Bildobjekt 19">
              <a:extLst>
                <a:ext uri="{FF2B5EF4-FFF2-40B4-BE49-F238E27FC236}">
                  <a16:creationId xmlns:a16="http://schemas.microsoft.com/office/drawing/2014/main" id="{00EA9306-B466-464E-A2A9-B5F85295A3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6145" y="4725144"/>
              <a:ext cx="480917" cy="678094"/>
            </a:xfrm>
            <a:prstGeom prst="rect">
              <a:avLst/>
            </a:prstGeom>
          </p:spPr>
        </p:pic>
        <p:pic>
          <p:nvPicPr>
            <p:cNvPr id="21" name="Bildobjekt 20">
              <a:extLst>
                <a:ext uri="{FF2B5EF4-FFF2-40B4-BE49-F238E27FC236}">
                  <a16:creationId xmlns:a16="http://schemas.microsoft.com/office/drawing/2014/main" id="{021CA271-5F34-475E-9023-5B4008B79C0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3009926"/>
              <a:ext cx="483017" cy="683470"/>
            </a:xfrm>
            <a:prstGeom prst="rect">
              <a:avLst/>
            </a:prstGeom>
          </p:spPr>
        </p:pic>
        <p:pic>
          <p:nvPicPr>
            <p:cNvPr id="22" name="Bildobjekt 21">
              <a:extLst>
                <a:ext uri="{FF2B5EF4-FFF2-40B4-BE49-F238E27FC236}">
                  <a16:creationId xmlns:a16="http://schemas.microsoft.com/office/drawing/2014/main" id="{CE02F084-547C-4EE8-8D65-7DA83F81028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45285" y="417637"/>
              <a:ext cx="491141" cy="694764"/>
            </a:xfrm>
            <a:prstGeom prst="rect">
              <a:avLst/>
            </a:prstGeom>
          </p:spPr>
        </p:pic>
        <p:pic>
          <p:nvPicPr>
            <p:cNvPr id="23" name="Bildobjekt 22">
              <a:extLst>
                <a:ext uri="{FF2B5EF4-FFF2-40B4-BE49-F238E27FC236}">
                  <a16:creationId xmlns:a16="http://schemas.microsoft.com/office/drawing/2014/main" id="{B07E1A32-37EE-47F4-8942-5D09BE7666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9123" y="5569527"/>
              <a:ext cx="1036322" cy="1094234"/>
            </a:xfrm>
            <a:prstGeom prst="rect">
              <a:avLst/>
            </a:prstGeom>
          </p:spPr>
        </p:pic>
        <p:pic>
          <p:nvPicPr>
            <p:cNvPr id="24" name="Bildobjekt 23">
              <a:extLst>
                <a:ext uri="{FF2B5EF4-FFF2-40B4-BE49-F238E27FC236}">
                  <a16:creationId xmlns:a16="http://schemas.microsoft.com/office/drawing/2014/main" id="{DCF27615-62AB-4F8E-B8BB-BBAC821054F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39768" y="3861888"/>
              <a:ext cx="491167" cy="694764"/>
            </a:xfrm>
            <a:prstGeom prst="rect">
              <a:avLst/>
            </a:prstGeom>
          </p:spPr>
        </p:pic>
      </p:grpSp>
      <p:sp>
        <p:nvSpPr>
          <p:cNvPr id="25" name="Platshållare för text 7">
            <a:extLst>
              <a:ext uri="{FF2B5EF4-FFF2-40B4-BE49-F238E27FC236}">
                <a16:creationId xmlns:a16="http://schemas.microsoft.com/office/drawing/2014/main" id="{551A79A3-B732-4526-803B-A54A7EFD61F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988" y="2132856"/>
            <a:ext cx="10457777" cy="144016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sv-SE" dirty="0"/>
              <a:t>Klicka här för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25280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2021529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2" y="274640"/>
            <a:ext cx="5382000" cy="504000"/>
          </a:xfrm>
        </p:spPr>
        <p:txBody>
          <a:bodyPr>
            <a:noAutofit/>
          </a:bodyPr>
          <a:lstStyle>
            <a:lvl1pPr>
              <a:defRPr b="1">
                <a:latin typeface="+mj-lt"/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4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5360" y="6148173"/>
            <a:ext cx="5382000" cy="594000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5"/>
          </p:nvPr>
        </p:nvSpPr>
        <p:spPr>
          <a:xfrm>
            <a:off x="5879976" y="1413296"/>
            <a:ext cx="5382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text 7"/>
          <p:cNvSpPr>
            <a:spLocks noGrp="1"/>
          </p:cNvSpPr>
          <p:nvPr>
            <p:ph type="body" sz="quarter" idx="16" hasCustomPrompt="1"/>
          </p:nvPr>
        </p:nvSpPr>
        <p:spPr>
          <a:xfrm>
            <a:off x="5879976" y="836712"/>
            <a:ext cx="5382000" cy="504056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14" name="Platshållare för text 7"/>
          <p:cNvSpPr>
            <a:spLocks noGrp="1"/>
          </p:cNvSpPr>
          <p:nvPr>
            <p:ph type="body" sz="quarter" idx="17" hasCustomPrompt="1"/>
          </p:nvPr>
        </p:nvSpPr>
        <p:spPr>
          <a:xfrm>
            <a:off x="5886651" y="279504"/>
            <a:ext cx="5382000" cy="504000"/>
          </a:xfrm>
        </p:spPr>
        <p:txBody>
          <a:bodyPr>
            <a:noAutofit/>
          </a:bodyPr>
          <a:lstStyle>
            <a:lvl1pPr marL="0" indent="0">
              <a:buNone/>
              <a:defRPr b="1">
                <a:solidFill>
                  <a:srgbClr val="4D4D4D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8" hasCustomPrompt="1"/>
          </p:nvPr>
        </p:nvSpPr>
        <p:spPr>
          <a:xfrm>
            <a:off x="5879976" y="6147072"/>
            <a:ext cx="5382000" cy="594296"/>
          </a:xfr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rgbClr val="4D4D4D"/>
                </a:solidFill>
              </a:defRPr>
            </a:lvl1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633248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 utan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40"/>
            <a:ext cx="8658000" cy="922115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7" name="Platshållare för innehåll 2"/>
          <p:cNvSpPr>
            <a:spLocks noGrp="1"/>
          </p:cNvSpPr>
          <p:nvPr>
            <p:ph idx="1"/>
          </p:nvPr>
        </p:nvSpPr>
        <p:spPr>
          <a:xfrm>
            <a:off x="335360" y="1319217"/>
            <a:ext cx="8658000" cy="47740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17906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9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14368" y="6093304"/>
            <a:ext cx="658296" cy="663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36064" y="274639"/>
            <a:ext cx="8444302" cy="93306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77632" y="1319218"/>
            <a:ext cx="8002734" cy="51247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36063" y="6453189"/>
            <a:ext cx="1240052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333333"/>
                </a:solidFill>
              </a:defRPr>
            </a:lvl1pPr>
          </a:lstStyle>
          <a:p>
            <a:fld id="{C3A2019E-6387-4EE7-9D57-BB56FA1D45AA}" type="datetimeFigureOut">
              <a:rPr lang="sv-SE" smtClean="0"/>
              <a:pPr/>
              <a:t>2022-10-24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76113" y="6453189"/>
            <a:ext cx="9615518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rgbClr val="333333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191633" y="6453189"/>
            <a:ext cx="728785" cy="4048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333333"/>
                </a:solidFill>
              </a:defRPr>
            </a:lvl1pPr>
          </a:lstStyle>
          <a:p>
            <a:fld id="{2ED046C0-1CA2-4C04-85DE-8D258BC54A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459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</p:sldLayoutIdLst>
  <p:txStyles>
    <p:titleStyle>
      <a:lvl1pPr algn="l" defTabSz="914423" rtl="0" eaLnBrk="1" latinLnBrk="0" hangingPunct="1">
        <a:spcBef>
          <a:spcPct val="0"/>
        </a:spcBef>
        <a:buNone/>
        <a:defRPr sz="1800" b="1" kern="1200">
          <a:solidFill>
            <a:srgbClr val="4D4D4D"/>
          </a:solidFill>
          <a:latin typeface="+mj-lt"/>
          <a:ea typeface="+mj-ea"/>
          <a:cs typeface="+mj-cs"/>
        </a:defRPr>
      </a:lvl1pPr>
    </p:titleStyle>
    <p:bodyStyle>
      <a:lvl1pPr marL="180980" indent="-180980" algn="l" defTabSz="914423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333333"/>
          </a:solidFill>
          <a:latin typeface="+mn-lt"/>
          <a:ea typeface="+mn-ea"/>
          <a:cs typeface="+mn-cs"/>
        </a:defRPr>
      </a:lvl1pPr>
      <a:lvl2pPr marL="361959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333333"/>
          </a:solidFill>
          <a:latin typeface="+mn-lt"/>
          <a:ea typeface="+mn-ea"/>
          <a:cs typeface="+mn-cs"/>
        </a:defRPr>
      </a:lvl2pPr>
      <a:lvl3pPr marL="535001" indent="-173042" algn="l" defTabSz="91442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rgbClr val="333333"/>
          </a:solidFill>
          <a:latin typeface="+mn-lt"/>
          <a:ea typeface="+mn-ea"/>
          <a:cs typeface="+mn-cs"/>
        </a:defRPr>
      </a:lvl3pPr>
      <a:lvl4pPr marL="715981" indent="-180980" algn="l" defTabSz="91442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rgbClr val="333333"/>
          </a:solidFill>
          <a:latin typeface="+mn-lt"/>
          <a:ea typeface="+mn-ea"/>
          <a:cs typeface="+mn-cs"/>
        </a:defRPr>
      </a:lvl4pPr>
      <a:lvl5pPr marL="896960" indent="-180980" algn="l" defTabSz="91442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rgbClr val="333333"/>
          </a:solidFill>
          <a:latin typeface="+mn-lt"/>
          <a:ea typeface="+mn-ea"/>
          <a:cs typeface="+mn-cs"/>
        </a:defRPr>
      </a:lvl5pPr>
      <a:lvl6pPr marL="2514663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74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86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97" indent="-228607" algn="l" defTabSz="91442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7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1" algn="l" defTabSz="91442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A03E99-2051-6B3E-F47A-6A97ADD75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6741815C-DCED-76A2-5F06-EC7E1728B4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449A563-6CF8-285F-3834-8B14191E07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E0E9200-F9D4-9F5E-48FE-335ACA267D9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818734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0EB348E-2A98-9128-1549-B4B274DF9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i jordbruk, skogsbruk och fiske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585DEB2-F0A3-F3EC-941D-EE18D1EC7F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BC22655-C665-4442-A4E6-54D632E14B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53041AB-6B2C-6932-568C-F255A9CD5EC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037174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7BBFB3-3A58-C3B4-32E1-4C9ACCD45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i näringslivet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6FDD6C9-071D-E18A-CA4A-F669BA63AA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4AE9B87-B202-B4BA-824A-D8285C8E1FC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8" name="Platshållare för innehåll 7">
            <a:extLst>
              <a:ext uri="{FF2B5EF4-FFF2-40B4-BE49-F238E27FC236}">
                <a16:creationId xmlns:a16="http://schemas.microsoft.com/office/drawing/2014/main" id="{81D3A55E-5724-C30F-F497-C12AEB9A83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22" y="1419225"/>
            <a:ext cx="7871881" cy="4679950"/>
          </a:xfrm>
        </p:spPr>
      </p:pic>
    </p:spTree>
    <p:extLst>
      <p:ext uri="{BB962C8B-B14F-4D97-AF65-F5344CB8AC3E}">
        <p14:creationId xmlns:p14="http://schemas.microsoft.com/office/powerpoint/2010/main" val="32997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2253BE-9E71-8EC7-528B-60340220B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samt lönsamhetsomdöme i tillverkningsindustri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D94FB52-3E11-7398-986F-A4207E72E5E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37D853C-6F80-FCC3-064C-F81E74FD3E6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3DDFCA28-1AF3-2FCC-89DD-A56B911D7F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2045499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4CD403-4F3D-8EE0-AFB2-74A46DAE0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samt lönsamhetsomdöme i livsmedelsindustri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FC1C9A-7A51-57C0-0E8F-0F172291E3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B66F0A2-CC8E-4601-F691-CA92F2DCF0B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7D838649-A684-B639-6E2A-F340209EC0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4024410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A2AA69-2D00-1BA2-FBF2-0DE431D93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samt lönsamhetsomdöme i textilindustri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803B89E-E01E-18B5-5FD7-49EAFEFB48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5C569FE-FBDE-8354-45AA-A86E9F655C6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C5493DB3-3334-4A5B-EE3E-54C6844327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4106567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29E982-041B-B2AA-1FE6-221610D33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samt lönsamhetsomdöme i skogsindustri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39880D5-DDFC-71FB-BB91-74513034A6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3906F3F-B261-C99A-74BC-32C357EA019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15" name="Platshållare för innehåll 14">
            <a:extLst>
              <a:ext uri="{FF2B5EF4-FFF2-40B4-BE49-F238E27FC236}">
                <a16:creationId xmlns:a16="http://schemas.microsoft.com/office/drawing/2014/main" id="{1C21DEAE-7A93-03EA-EA83-23099EDF26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1092853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7A3BE9-D5A0-BDBA-5D40-A7172D6C7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samt lönsamhetsomdöme i stål- och metallframställning och tillverkning av metallvaror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6F4203A-9538-F212-65AE-0FC98440AA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0FAFD1B-92F2-E612-5C93-436A941FE58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65B7AEBA-49A9-4556-68CE-7EB01CBAD6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3056803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4D8746A-729E-17F1-6F5C-971211073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samt lönsamhetsomdöme i kemi-, petroleum- och läkemedelsindustri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37505AD-A5CD-3ECF-15AC-66C5C286B5C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A8FC21D-04A8-968D-C251-C12C04CD941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8AECC357-D402-9E7F-EC23-428868D3D7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3768502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FA128A-D1E2-A6ED-00B3-EFC15827F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samt lönsamhetsomdöme i övrig maskinindustri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8A43E96-5537-A0AC-712F-C5035D705E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60C6134B-79F9-3ACA-639A-9E79EF37E0A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728E5025-986E-BAA4-A5EF-7D5A771516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2864988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3C4AE4-B059-D748-7B6D-F49C292DC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samt lönsamhetsomdöme i datorer, elektronik och optik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05C3C01-C783-0131-6D05-EF4B76DAE7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EA961A4-9EA1-5222-2EF1-41249B6923D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A6F63458-84EA-02A4-C800-E4137C22A7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427478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70C258-8D67-C3FF-AD9A-AB913A291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i näringslivet samt BNP-gap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CD4D4326-4314-DAA5-15FA-02FF57A5BC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EE87042-EB11-9F92-02F8-FC48A321EC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procent av potentiell BNP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AA0EE5E-A943-CFC7-4029-A317BC45CFC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93016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C855BA-C01F-7A6C-6C49-A038A4F56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samt lönsamhetsomdöme i motorfordonsindustri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126FF5A-437A-5BFA-D744-DAF4A462F7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590E9B25-0314-F696-2099-02F79AC5DA5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58F4B70E-6AAA-DA67-D02A-2A66A953756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42540343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83D7A5-AE23-E368-9F66-D3BED6DCB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samt lönsamhetsomdöme i annan transportmedelsindustri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E67509F-D693-5AE8-40DA-1FD444ECDB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4179905-CF4B-8EC0-A4E4-D0080470A5B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420E2B61-BA1A-75F6-25D9-C3877E0727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42356841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C76A90-C391-B85A-DA12-09CC2C252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i byggindustri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200CDA4-FD13-6BA6-B9FF-45C10109AA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CF9233F-B187-2CAA-D0C4-4AB6E082E0B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A14C655B-ACFE-D5AE-1788-83DB0E231EA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966726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069A97-EB84-5D83-268D-3F01D11F8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samt lönsamhetsomdöme i handel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217C20E-56B1-79D3-19B5-8B9479D7827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464B7BD7-1FCB-D5FE-A9B7-0D4479D79BF6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25BEE59D-7985-CE2A-2A81-A4B8D71561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1113218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DD531DD-4741-5C12-37AF-A751AE80E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samt lönsamhetsomdöme i tjänstebranscher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719A251-297C-BE4A-20B7-E21226B748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5871460-6541-ACE1-FEBF-E5B664988BA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27EE69D0-CCB7-3054-15C8-194843FB3D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3739229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2F7E9A-0B0C-39E1-281F-40FCB0030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i företagstjänster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DE69C524-2D27-9E06-39BA-83298CF55F5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1A0A2D-6B20-4A1A-1F1A-B77C0766960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C2A1811F-3F1C-C837-6CC6-8EADE683B243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3120485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293C96-103D-9B7C-40A1-9C8317B6F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IKT-tjänster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0E0A0FD-FCC1-1A67-9C3C-49FDFE8501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65FF540-D9B2-3D76-9015-2FF105F2A68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BC0BE84-4BA2-2950-DDBB-CC3BF5117BDE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68464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1DEF4D-2C37-1150-F44D-8AB5B2CB9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samt lönsamhetsomdöme i hotell och restaurang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D771E93-CFF2-6020-A121-B0AB437CD5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53CABDB-CB54-8E7D-7CBA-4F980455A770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6A0F03C4-751A-3548-4C00-2911625EBE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99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21432793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44DDAA-B4ED-9615-E0D7-B808602BC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samt lönsamhetsomdöme i transporttjänster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0984EF9-050F-2A29-C313-6B7BD54926B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nettotal,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B5ECF7E-0198-7A6B-60AC-4F3A1E7E945B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Källor: SCB och Konjunkturinstitutet.</a:t>
            </a:r>
          </a:p>
        </p:txBody>
      </p:sp>
      <p:pic>
        <p:nvPicPr>
          <p:cNvPr id="11" name="Platshållare för innehåll 10">
            <a:extLst>
              <a:ext uri="{FF2B5EF4-FFF2-40B4-BE49-F238E27FC236}">
                <a16:creationId xmlns:a16="http://schemas.microsoft.com/office/drawing/2014/main" id="{D096D90A-D48C-A225-E116-1ED7BA320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00" y="1524000"/>
            <a:ext cx="8640000" cy="4680912"/>
          </a:xfrm>
        </p:spPr>
      </p:pic>
    </p:spTree>
    <p:extLst>
      <p:ext uri="{BB962C8B-B14F-4D97-AF65-F5344CB8AC3E}">
        <p14:creationId xmlns:p14="http://schemas.microsoft.com/office/powerpoint/2010/main" val="2044574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4D046DC-3C33-310D-FE29-71C632CEC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i näringslivet samt arbetsmarknadsgap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F641ABFA-04CA-9F79-320F-B8F63162DA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3CC1A1E-3B1D-819B-704B-68B5203C8C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procent av potentiellt antal arbetade timmar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F9D12A57-89CF-0FB2-8FB5-E4D5FD5B412A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22671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F7DFCFA-6DB6-C9CB-1B53-7EDE79BA1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samt produktivitet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2254510F-B28F-94D5-1018-39ADE7EEB0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C708F6E-FFAB-1C33-3E51-D042B94735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 respektive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63AADA1-86AD-1BFF-1BEC-A0652A59F295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98397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520AD7-EA88-E6A4-82F7-6CD795094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Förändring i vinstandel samt produktivitet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045A1232-D279-D8E6-F423-1877B014FA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D9F7AC2-42E6-41B2-EBF0-C083B61BD02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Procentenheter respektive procentuell förändring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08AE36A-FFD3-BF82-F5EB-C186E2231FD4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130291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0DBD0E-6F2E-D776-F74E-DC3E7E958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Kapitalavkastning i näringslivet och riskfri realränta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EC9368B0-DDE9-DC8F-5CE3-3C64EC180C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DF175D0-5778-4B5C-9F04-3ED52B29375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kapitalstocken respektive procent 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9D79CCC-E759-49A9-A999-194027AABA1F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218893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7B6C37-4D3C-5FAA-BDAB-D9CFA7A1B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i näringslivet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871BB486-4E53-5427-753F-AA36703500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6AF3958-D2C9-5D49-9014-1C0103B18F8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DF618720-1CF8-0DB4-0935-9824D9CD91BD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008663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6B2985-21C6-5D04-EA6A-F12B55BED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i el, gas, värme och vatten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B9295108-D2C7-0D6A-F530-6EEFC8DEA0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8556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96F0D97-3406-8385-391F-D4F30830071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1E39BA9A-C08B-06B7-0897-F60B818A0098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1139332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5F59E3-8A37-5CBA-67B7-7C5FC7F5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Vinstandel i gruvnäringen</a:t>
            </a:r>
            <a:br>
              <a:rPr lang="sv-SE" dirty="0"/>
            </a:br>
            <a:endParaRPr lang="sv-SE" dirty="0"/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1A35DCB-EB39-D814-836F-1B7084B637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00" y="1524000"/>
            <a:ext cx="8640000" cy="4467645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5E480B3-3502-1A8F-9D66-01CCEDAD62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  <a:p>
            <a:r>
              <a:rPr lang="sv-SE"/>
              <a:t>Procent av förädlingsvärdet,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0FC072A9-FC25-1F48-AC37-64B739230471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336056661"/>
      </p:ext>
    </p:extLst>
  </p:cSld>
  <p:clrMapOvr>
    <a:masterClrMapping/>
  </p:clrMapOvr>
</p:sld>
</file>

<file path=ppt/theme/theme1.xml><?xml version="1.0" encoding="utf-8"?>
<a:theme xmlns:a="http://schemas.openxmlformats.org/drawingml/2006/main" name="ExternaPresentationer2">
  <a:themeElements>
    <a:clrScheme name="Konjunkturinstitutet">
      <a:dk1>
        <a:sysClr val="windowText" lastClr="000000"/>
      </a:dk1>
      <a:lt1>
        <a:sysClr val="window" lastClr="FFFFFF"/>
      </a:lt1>
      <a:dk2>
        <a:srgbClr val="024930"/>
      </a:dk2>
      <a:lt2>
        <a:srgbClr val="FBF0C6"/>
      </a:lt2>
      <a:accent1>
        <a:srgbClr val="00709E"/>
      </a:accent1>
      <a:accent2>
        <a:srgbClr val="84216B"/>
      </a:accent2>
      <a:accent3>
        <a:srgbClr val="AF1E2D"/>
      </a:accent3>
      <a:accent4>
        <a:srgbClr val="024930"/>
      </a:accent4>
      <a:accent5>
        <a:srgbClr val="C6A00C"/>
      </a:accent5>
      <a:accent6>
        <a:srgbClr val="568E14"/>
      </a:accent6>
      <a:hlink>
        <a:srgbClr val="0000FF"/>
      </a:hlink>
      <a:folHlink>
        <a:srgbClr val="800080"/>
      </a:folHlink>
    </a:clrScheme>
    <a:fontScheme name="Konjunkturinstitute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99A172E-E921-4BE4-A86D-4EB56205D8E9}" vid="{68193DFA-6F5A-4954-AB43-D702550F09F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ExternaPresentationer</Template>
  <TotalTime>242</TotalTime>
  <Words>544</Words>
  <Application>Microsoft Office PowerPoint</Application>
  <PresentationFormat>Bredbild</PresentationFormat>
  <Paragraphs>128</Paragraphs>
  <Slides>28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32" baseType="lpstr">
      <vt:lpstr>Arial</vt:lpstr>
      <vt:lpstr>Calibri</vt:lpstr>
      <vt:lpstr>Verdana</vt:lpstr>
      <vt:lpstr>ExternaPresentationer2</vt:lpstr>
      <vt:lpstr>Vinstandel i näringslivet </vt:lpstr>
      <vt:lpstr>Vinstandel i näringslivet samt BNP-gap </vt:lpstr>
      <vt:lpstr>Vinstandel i näringslivet samt arbetsmarknadsgap </vt:lpstr>
      <vt:lpstr>Vinstandel samt produktivitet i näringslivet </vt:lpstr>
      <vt:lpstr>Förändring i vinstandel samt produktivitet i näringslivet </vt:lpstr>
      <vt:lpstr>Kapitalavkastning i näringslivet och riskfri realränta </vt:lpstr>
      <vt:lpstr>Vinstandel i näringslivet </vt:lpstr>
      <vt:lpstr>Vinstandel i el, gas, värme och vatten </vt:lpstr>
      <vt:lpstr>Vinstandel i gruvnäringen </vt:lpstr>
      <vt:lpstr>Vinstandel i jordbruk, skogsbruk och fiske </vt:lpstr>
      <vt:lpstr>Vinstandel i näringslivet </vt:lpstr>
      <vt:lpstr>Vinstandel samt lönsamhetsomdöme i tillverkningsindustri </vt:lpstr>
      <vt:lpstr>Vinstandel samt lönsamhetsomdöme i livsmedelsindustri </vt:lpstr>
      <vt:lpstr>Vinstandel samt lönsamhetsomdöme i textilindustri </vt:lpstr>
      <vt:lpstr>Vinstandel samt lönsamhetsomdöme i skogsindustri </vt:lpstr>
      <vt:lpstr>Vinstandel samt lönsamhetsomdöme i stål- och metallframställning och tillverkning av metallvaror </vt:lpstr>
      <vt:lpstr>Vinstandel samt lönsamhetsomdöme i kemi-, petroleum- och läkemedelsindustri </vt:lpstr>
      <vt:lpstr>Vinstandel samt lönsamhetsomdöme i övrig maskinindustri </vt:lpstr>
      <vt:lpstr>Vinstandel samt lönsamhetsomdöme i datorer, elektronik och optik </vt:lpstr>
      <vt:lpstr>Vinstandel samt lönsamhetsomdöme i motorfordonsindustri </vt:lpstr>
      <vt:lpstr>Vinstandel samt lönsamhetsomdöme i annan transportmedelsindustri </vt:lpstr>
      <vt:lpstr>Vinstandel i byggindustri </vt:lpstr>
      <vt:lpstr>Vinstandel samt lönsamhetsomdöme i handel </vt:lpstr>
      <vt:lpstr>Vinstandel samt lönsamhetsomdöme i tjänstebranscher </vt:lpstr>
      <vt:lpstr>Vinstandel i företagstjänster </vt:lpstr>
      <vt:lpstr>Vinstandel IKT-tjänster </vt:lpstr>
      <vt:lpstr>Vinstandel samt lönsamhetsomdöme i hotell och restaurang </vt:lpstr>
      <vt:lpstr>Vinstandel samt lönsamhetsomdöme i transporttjänster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BNP-gap </dc:title>
  <dc:creator>Rosmarie Andersson</dc:creator>
  <cp:lastModifiedBy>Rosmarie Andersson</cp:lastModifiedBy>
  <cp:revision>12</cp:revision>
  <dcterms:created xsi:type="dcterms:W3CDTF">2022-10-18T11:02:10Z</dcterms:created>
  <dcterms:modified xsi:type="dcterms:W3CDTF">2022-10-24T14:59:28Z</dcterms:modified>
</cp:coreProperties>
</file>