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1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2" r:id="rId12"/>
    <p:sldId id="293" r:id="rId13"/>
    <p:sldId id="403" r:id="rId14"/>
    <p:sldId id="291" r:id="rId15"/>
    <p:sldId id="294" r:id="rId16"/>
    <p:sldId id="295" r:id="rId17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125" d="100"/>
          <a:sy n="125" d="100"/>
        </p:scale>
        <p:origin x="2074" y="77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2022-10-24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2022-10-24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E38263-C4B1-30ED-B4FA-EAB6449A4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Konsumentförtroende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228FD11-1BDA-EA9C-C337-D18A2D580C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AB2968E-3DC6-4C86-2BFD-83E260703C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Standardiserade avvikelser från medelvärde,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273450B-2ED0-82B2-425F-45309D4831E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DG Ecfin, Conference Board och Macrobond. 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1039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F00930-68F9-CA49-8C6E-89771F4F9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Brist på arbetskraft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AA26883-6A8B-60C7-DA9C-B7D1733A61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60AF7CF-DC51-6EFB-9C57-57F5CD84EA0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Procentandel ja-svar,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FB2940E-73BF-4F2E-00ED-7CBED6903C5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17870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2D6C96-77D6-AC8B-5D36-0FB870A12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Arbetslöshet och jämviktsarbetslöshet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06CF2CA-747A-C347-8BE1-140C02ADC0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A923DF6-CA49-8F13-19E7-2DAC63D1E3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arbetskraften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7E4D983-7740-05BA-CE62-938D83B2E04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578184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C9E836-002F-F6D6-1777-5DBB773F7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Timlön och enhetsarbetskostnad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B8C841B-A83F-7E0E-CEBB-71D6F7FE81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F8BDAED-5894-1DA6-C553-802408290E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F889618-5F3D-BC10-488C-AC5B64C0CF9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76555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93401D-AEEB-3AA5-5C72-2773ADF21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</a:t>
            </a:r>
            <a:r>
              <a:rPr lang="sv-SE" dirty="0"/>
              <a:t>lön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1067899-2882-B87E-20D2-A636860345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BAB7829-DDD4-07A2-D294-04DD0102A4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59B1A6D-B508-2A80-4877-B9840D4B0E6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SCB och Konjunkturinstitutet.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60554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B138D9-34AF-4FD7-40F5-7BD374281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Anställningsplaner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3D4E202-A25B-AF42-7AEC-FC5750767C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F5ABF82-8746-9710-3863-4EDB145917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D868392-E37B-968E-7634-5D117A82926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651891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4A3CF5-82C3-CD60-81D8-DFAD28013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Inflation, KPIF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5A87F47-99A9-D17B-03C1-CA926BE317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CB80963-0800-1BDF-EDD0-50875E6C1F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EC366A6-B83E-1CD9-7D1C-6C4F3076ADA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284906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6F41F5-B52C-C76B-ADB0-9C901D633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i näringslivet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1943407-AD4E-073E-2509-0090022922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B811BEB-BAF5-E1A3-1875-1C88902658D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564C6CB9-5ABA-CF46-7F9B-20C78C5EDF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4208629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84266F-C899-0D9A-0A59-C41F32B2D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Arbetslöshet i omvärlden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E4469AB-01B4-6613-356C-55471C352E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F9C137D-056B-1F1A-1B98-BB2289561C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arbetskraften,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634BDC2-DFAE-8835-895E-D6C58845CF1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Eurostat, U.S. Bureau of Labor Statistics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7856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5CAD33-47B0-BEE6-80C8-05FA20119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Löner i omvärlden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4F5B9A7-61B7-90F1-DE05-13A0D32D4A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1125220-7A13-66D4-D10E-58FEC3750C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5A2AE42-41FF-59D6-71A4-D1F1EBBB104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Eurostat, Office for National Statistics och U.S. Bureau of Labor Statistics.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3086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35FF9E-EEA7-DE89-3442-65DFDE346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Facklig anslutningsgrad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14E31C0-A0CA-BDF9-DC40-9A0DE160AC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764F373-4E40-641B-E603-3981FA8763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Andel fackligt anslutna, årsvärden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BABA4F6-F298-5B93-15A2-53AC041C3DF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OECD.</a:t>
            </a:r>
          </a:p>
        </p:txBody>
      </p:sp>
    </p:spTree>
    <p:extLst>
      <p:ext uri="{BB962C8B-B14F-4D97-AF65-F5344CB8AC3E}">
        <p14:creationId xmlns:p14="http://schemas.microsoft.com/office/powerpoint/2010/main" val="1543555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9687AD-8078-6E1D-4A1C-B0C289C5E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Avtalad och faktisk löneutveckling i Tyskland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D302B3E-95F4-62DE-B5E8-79B971C996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658A2DA-032C-CC84-068E-47E3E3A971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2E8DF7B-6651-753F-2D14-AAF99B4FFE4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Destatis.</a:t>
            </a:r>
          </a:p>
        </p:txBody>
      </p:sp>
    </p:spTree>
    <p:extLst>
      <p:ext uri="{BB962C8B-B14F-4D97-AF65-F5344CB8AC3E}">
        <p14:creationId xmlns:p14="http://schemas.microsoft.com/office/powerpoint/2010/main" val="2376608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C56D0F-E6A0-5900-3D89-7E1FEC94C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Förtroendeindikatorer för hushållen 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4F61A44-2B99-C909-DC5D-F493897DD1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12EB78C-4A61-64B7-25A5-FCE563722A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medelvärde=100 respektive avvikelser från medelvärde,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C3496A4-4DDD-36C4-6657-296756AA47F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21601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3CBFB3-7262-80B3-29F7-4DA214B59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Hushållens konsumtion, disponibel inkomst och sparkvot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B1AEC7E-4100-5A28-2DFA-B9FCD7A07A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FFAFFCA-952D-DFEC-F0B4-E80BC2053E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Procentuell förändring, respektive procent av disponibel inkomst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4438F4A-B6FA-29A1-033B-4C6402F4B1F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70202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6C2377-1092-BD1A-A6FA-13C955DAC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BNP-gap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324ECCF-CD10-42CC-AFAB-BD32DD3694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407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11F4D62-2F65-4FD6-A78A-1BE0DEA35D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C0558A3-67AD-DA08-06CB-A4A8325454C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579324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383F40-BC55-2985-B493-9A43921D6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Bidrag till sysselsättningstillväxten 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AB3580D-E85B-8764-98E3-0F4E02FF40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90876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F1E4630-92EC-1922-B530-A99A9E77C7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Procentuell förändring respektive procentenheter,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41ED5BC-2110-1A99-8AFC-283C44FEDC4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954252149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99A172E-E921-4BE4-A86D-4EB56205D8E9}" vid="{68193DFA-6F5A-4954-AB43-D702550F09F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241</TotalTime>
  <Words>258</Words>
  <Application>Microsoft Office PowerPoint</Application>
  <PresentationFormat>Bredbild</PresentationFormat>
  <Paragraphs>64</Paragraphs>
  <Slides>16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0" baseType="lpstr">
      <vt:lpstr>Arial</vt:lpstr>
      <vt:lpstr>Calibri</vt:lpstr>
      <vt:lpstr>Verdana</vt:lpstr>
      <vt:lpstr>ExternaPresentationer2</vt:lpstr>
      <vt:lpstr>Konsumentförtroende </vt:lpstr>
      <vt:lpstr>Arbetslöshet i omvärlden </vt:lpstr>
      <vt:lpstr>Löner i omvärlden </vt:lpstr>
      <vt:lpstr>Facklig anslutningsgrad </vt:lpstr>
      <vt:lpstr>Avtalad och faktisk löneutveckling i Tyskland </vt:lpstr>
      <vt:lpstr>Förtroendeindikatorer för hushållen  </vt:lpstr>
      <vt:lpstr>Hushållens konsumtion, disponibel inkomst och sparkvot </vt:lpstr>
      <vt:lpstr>BNP-gap </vt:lpstr>
      <vt:lpstr>Bidrag till sysselsättningstillväxten  </vt:lpstr>
      <vt:lpstr>Brist på arbetskraft i näringslivet </vt:lpstr>
      <vt:lpstr>Arbetslöshet och jämviktsarbetslöshet </vt:lpstr>
      <vt:lpstr>Timlön och enhetsarbetskostnad i näringslivet </vt:lpstr>
      <vt:lpstr>Timlön</vt:lpstr>
      <vt:lpstr>Anställningsplaner i näringslivet </vt:lpstr>
      <vt:lpstr>Inflation, KPIF </vt:lpstr>
      <vt:lpstr>Vinstandel i näringslivet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BNP-gap </dc:title>
  <dc:creator>Rosmarie Andersson</dc:creator>
  <cp:lastModifiedBy>Rosmarie Andersson</cp:lastModifiedBy>
  <cp:revision>12</cp:revision>
  <dcterms:created xsi:type="dcterms:W3CDTF">2022-10-18T11:02:10Z</dcterms:created>
  <dcterms:modified xsi:type="dcterms:W3CDTF">2022-10-24T14:38:02Z</dcterms:modified>
</cp:coreProperties>
</file>