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61" r:id="rId3"/>
    <p:sldId id="345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44A47F-2AAC-2FA8-AF25-EB91DC8D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835731E-D5A1-8214-CC36-94757FA57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074DED0-DB5A-9D41-10F6-34489678CD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1995=100,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AAD0C5A-7131-40B3-D9D9-9F5B1C1CBF1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Medlingsinstitutet, SCB och Konjunkturinstitutet</a:t>
            </a:r>
          </a:p>
        </p:txBody>
      </p:sp>
    </p:spTree>
    <p:extLst>
      <p:ext uri="{BB962C8B-B14F-4D97-AF65-F5344CB8AC3E}">
        <p14:creationId xmlns:p14="http://schemas.microsoft.com/office/powerpoint/2010/main" val="53739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FBD27F-83E4-1608-5AAA-DEE06B6B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 20─64 år, 2023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2F6E280-C936-A4AB-4F67-C30AEAEEBD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8253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7648E76-8744-78BB-9379-7D167F78C1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C587E27-3787-354C-051D-C7ADC5B08F9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3609611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472ADB-F415-E97C-7E3D-E4B70C2C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 utrikes födda, 16─64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585BA5C-BA9F-360A-9DE2-D7918ABAC6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0059CED-AB86-E732-B034-EF5C7B1B43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208E3D8-79E6-6B8B-E08F-E76260C273B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OECD.</a:t>
            </a:r>
          </a:p>
        </p:txBody>
      </p:sp>
    </p:spTree>
    <p:extLst>
      <p:ext uri="{BB962C8B-B14F-4D97-AF65-F5344CB8AC3E}">
        <p14:creationId xmlns:p14="http://schemas.microsoft.com/office/powerpoint/2010/main" val="135562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D2AB9F-1E9A-A95C-4855-BA9D18CB8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 och reallön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8617FC4-1AE1-4F5E-81FE-A7F404039D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DE3CAF2-DE5B-F19B-96FE-3D06AB4852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2015=100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604DE80-BEFE-A1C7-40C9-6F3093E46F9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0675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500786-42A9-55F9-2A83-93F45231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Reallöner (KPI) och produktivitet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93CD234-384B-922B-FA44-B80E02DF48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5291460" cy="460267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67C442-E74E-DB7E-1EF8-20119F6FE9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2000-2023, korrelationskoefficient: 0,76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A86DC0-A387-1BB2-59A9-94A21011EB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</a:t>
            </a:r>
          </a:p>
        </p:txBody>
      </p:sp>
    </p:spTree>
    <p:extLst>
      <p:ext uri="{BB962C8B-B14F-4D97-AF65-F5344CB8AC3E}">
        <p14:creationId xmlns:p14="http://schemas.microsoft.com/office/powerpoint/2010/main" val="377153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91656E-5FBA-530A-44B9-3086B055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Produktivitetstillväxt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59B8D97-4657-1894-25F9-89DAB5943D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E42A88-BDAD-0CEC-DD91-785363C0E9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A98CBE2-16D2-65F7-0D94-137CF4662F6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40731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4FF679-2227-C4D3-43CD-2A96D0D3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KPIF och förädlingsvärdepris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78888D9-409A-92FC-7EE9-9909E7C51B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541EE3-E759-59A1-1C93-6AAEE4266E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C2711DF-95FC-6BF2-5267-56FF7DAF1B5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1983464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6D498F-F298-5C2F-BAF0-37C2F1008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Vinstandel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5128AD8-3738-7F41-BB3A-D0C46E498C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F5E6575-9E24-60AE-DCF3-65EA030940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förädlingsvärdet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1DB165D-B955-FB9C-8276-B8422F34DAD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11461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378874-B79B-585C-C172-7E5CF479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Rörelsemarginal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7432C16-2A75-3C37-71A2-7BEF9F168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A76E77E-4064-EA28-0A60-64E9FE3761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omsättningen, säsongsrensade kvartalsvärden respektive årsvärden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5E6FCE-397F-BA8D-0D36-500989D9BD6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</p:spTree>
    <p:extLst>
      <p:ext uri="{BB962C8B-B14F-4D97-AF65-F5344CB8AC3E}">
        <p14:creationId xmlns:p14="http://schemas.microsoft.com/office/powerpoint/2010/main" val="840870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2CB158-0D3D-12AE-04BA-2BDCB08B1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Insatsvarukostnad som andel av bruttoproduktionen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81C9C5-3C2F-1813-C38B-ED9B649A15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C2D2CED-BCBB-50F4-23D1-77D39CC0D73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8ABD79D-7670-E64A-1BAC-AB9A43EC46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154359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B35EE0-D9E9-F4AC-A207-714DA83C1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 20─64 år, 2023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0DB57A-50E4-DE16-9C09-39B4E8CAF2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8253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F4449B-D76A-C4FE-5927-8A38120BDB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D9940E9-FB98-E5F1-C1BA-5EE4B0EBD0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b="0" i="0" u="none" strike="noStrike" baseline="0" dirty="0">
                <a:solidFill>
                  <a:srgbClr val="000000"/>
                </a:solidFill>
              </a:rPr>
              <a:t>Anm. Sverige i rött, medelvärde för EU i grönt. </a:t>
            </a:r>
            <a:endParaRPr lang="sv-SE" dirty="0"/>
          </a:p>
          <a:p>
            <a:r>
              <a:rPr lang="sv-SE" dirty="0"/>
              <a:t>Källa: Eurostat.</a:t>
            </a:r>
          </a:p>
        </p:txBody>
      </p:sp>
    </p:spTree>
    <p:extLst>
      <p:ext uri="{BB962C8B-B14F-4D97-AF65-F5344CB8AC3E}">
        <p14:creationId xmlns:p14="http://schemas.microsoft.com/office/powerpoint/2010/main" val="2413009965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93</TotalTime>
  <Words>171</Words>
  <Application>Microsoft Office PowerPoint</Application>
  <PresentationFormat>Bredbild</PresentationFormat>
  <Paragraphs>35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ExternaPresentationer2</vt:lpstr>
      <vt:lpstr>Reallön</vt:lpstr>
      <vt:lpstr>Produktivitet och reallön i näringslivet</vt:lpstr>
      <vt:lpstr>Reallöner (KPI) och produktivitet</vt:lpstr>
      <vt:lpstr>Produktivitetstillväxt i näringslivet</vt:lpstr>
      <vt:lpstr>KPIF och förädlingsvärdepris i näringslivet</vt:lpstr>
      <vt:lpstr>Vinstandel i näringslivet</vt:lpstr>
      <vt:lpstr>Rörelsemarginal i näringslivet</vt:lpstr>
      <vt:lpstr>Insatsvarukostnad som andel av bruttoproduktionen</vt:lpstr>
      <vt:lpstr>Sysselsättningsgrad 20─64 år, 2023</vt:lpstr>
      <vt:lpstr>Arbetslöshet 20─64 år, 2023</vt:lpstr>
      <vt:lpstr>Sysselsättningsgrad utrikes födda, 16─64 år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2024-10-22T06:20:26Z</dcterms:modified>
</cp:coreProperties>
</file>