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26"/>
  </p:notesMasterIdLst>
  <p:sldIdLst>
    <p:sldId id="266" r:id="rId5"/>
    <p:sldId id="625" r:id="rId6"/>
    <p:sldId id="336" r:id="rId7"/>
    <p:sldId id="627" r:id="rId8"/>
    <p:sldId id="644" r:id="rId9"/>
    <p:sldId id="332" r:id="rId10"/>
    <p:sldId id="340" r:id="rId11"/>
    <p:sldId id="321" r:id="rId12"/>
    <p:sldId id="643" r:id="rId13"/>
    <p:sldId id="283" r:id="rId14"/>
    <p:sldId id="282" r:id="rId15"/>
    <p:sldId id="645" r:id="rId16"/>
    <p:sldId id="259" r:id="rId17"/>
    <p:sldId id="258" r:id="rId18"/>
    <p:sldId id="298" r:id="rId19"/>
    <p:sldId id="642" r:id="rId20"/>
    <p:sldId id="306" r:id="rId21"/>
    <p:sldId id="646" r:id="rId22"/>
    <p:sldId id="319" r:id="rId23"/>
    <p:sldId id="344" r:id="rId24"/>
    <p:sldId id="285" r:id="rId25"/>
  </p:sldIdLst>
  <p:sldSz cx="12192000" cy="6858000"/>
  <p:notesSz cx="6858000" cy="9144000"/>
  <p:defaultTextStyle>
    <a:defPPr>
      <a:defRPr lang="sv-SE"/>
    </a:defPPr>
    <a:lvl1pPr marL="0" algn="l" defTabSz="91429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48" algn="l" defTabSz="91429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296" algn="l" defTabSz="91429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445" algn="l" defTabSz="91429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592" algn="l" defTabSz="91429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740" algn="l" defTabSz="91429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888" algn="l" defTabSz="91429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036" algn="l" defTabSz="91429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184" algn="l" defTabSz="91429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4" userDrawn="1">
          <p15:clr>
            <a:srgbClr val="A4A3A4"/>
          </p15:clr>
        </p15:guide>
        <p15:guide id="2" orient="horz" pos="781" userDrawn="1">
          <p15:clr>
            <a:srgbClr val="A4A3A4"/>
          </p15:clr>
        </p15:guide>
        <p15:guide id="3" orient="horz" pos="835" userDrawn="1">
          <p15:clr>
            <a:srgbClr val="A4A3A4"/>
          </p15:clr>
        </p15:guide>
        <p15:guide id="4" orient="horz" pos="3843" userDrawn="1">
          <p15:clr>
            <a:srgbClr val="A4A3A4"/>
          </p15:clr>
        </p15:guide>
        <p15:guide id="5" pos="212" userDrawn="1">
          <p15:clr>
            <a:srgbClr val="A4A3A4"/>
          </p15:clr>
        </p15:guide>
        <p15:guide id="6" pos="7509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D4D4D"/>
    <a:srgbClr val="F2F2F2"/>
    <a:srgbClr val="D9D9D9"/>
    <a:srgbClr val="3333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CA74223-2064-47E7-AA55-9CB9CCB3FBA8}" v="8088" dt="2026-03-24T15:33:45.640"/>
    <p1510:client id="{C44DC68D-C89D-4F04-BCF9-D146BBFED956}" v="49" dt="2026-03-24T14:11:19.365"/>
    <p1510:client id="{D62E92B9-857B-4FED-A402-C15EA7486D51}" v="690" dt="2026-03-24T14:14:18.39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>
        <p:scale>
          <a:sx n="140" d="100"/>
          <a:sy n="140" d="100"/>
        </p:scale>
        <p:origin x="3282" y="354"/>
      </p:cViewPr>
      <p:guideLst>
        <p:guide orient="horz" pos="164"/>
        <p:guide orient="horz" pos="781"/>
        <p:guide orient="horz" pos="835"/>
        <p:guide orient="horz" pos="3843"/>
        <p:guide pos="212"/>
        <p:guide pos="7509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8CCD29-7DC1-40C9-B62D-90B786E53688}" type="datetimeFigureOut">
              <a:rPr lang="sv-SE" smtClean="0"/>
              <a:t>2026-03-24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AB3146B-41F7-4F63-A6FA-DBE5AE299C1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5269319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29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148" algn="l" defTabSz="91429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296" algn="l" defTabSz="91429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445" algn="l" defTabSz="91429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592" algn="l" defTabSz="91429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5740" algn="l" defTabSz="91429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2888" algn="l" defTabSz="91429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036" algn="l" defTabSz="91429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184" algn="l" defTabSz="91429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AB3146B-41F7-4F63-A6FA-DBE5AE299C15}" type="slidenum">
              <a:rPr lang="sv-SE" smtClean="0"/>
              <a:t>2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03014364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AB3146B-41F7-4F63-A6FA-DBE5AE299C15}" type="slidenum">
              <a:rPr lang="sv-SE" smtClean="0"/>
              <a:t>11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15587099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AB3146B-41F7-4F63-A6FA-DBE5AE299C15}" type="slidenum">
              <a:rPr lang="sv-SE" smtClean="0"/>
              <a:t>12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08233060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AB3146B-41F7-4F63-A6FA-DBE5AE299C15}" type="slidenum">
              <a:rPr lang="sv-SE" smtClean="0"/>
              <a:t>13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4914466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AB3146B-41F7-4F63-A6FA-DBE5AE299C15}" type="slidenum">
              <a:rPr lang="sv-SE" smtClean="0"/>
              <a:t>14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64673687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AB3146B-41F7-4F63-A6FA-DBE5AE299C15}" type="slidenum">
              <a:rPr lang="sv-SE" smtClean="0"/>
              <a:t>15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14168245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AB3146B-41F7-4F63-A6FA-DBE5AE299C15}" type="slidenum">
              <a:rPr lang="sv-SE" smtClean="0"/>
              <a:t>16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8625833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AB3146B-41F7-4F63-A6FA-DBE5AE299C15}" type="slidenum">
              <a:rPr lang="sv-SE" smtClean="0"/>
              <a:t>17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444761612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AB3146B-41F7-4F63-A6FA-DBE5AE299C15}" type="slidenum">
              <a:rPr lang="sv-SE" smtClean="0"/>
              <a:t>18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471198868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AB3146B-41F7-4F63-A6FA-DBE5AE299C15}" type="slidenum">
              <a:rPr lang="sv-SE" smtClean="0"/>
              <a:t>19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11172546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AB3146B-41F7-4F63-A6FA-DBE5AE299C15}" type="slidenum">
              <a:rPr lang="sv-SE" smtClean="0"/>
              <a:t>20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3515815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AB3146B-41F7-4F63-A6FA-DBE5AE299C15}" type="slidenum">
              <a:rPr lang="sv-SE" smtClean="0"/>
              <a:t>3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13927345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D00BBD7-1F41-53C3-2E2D-703064A3CA5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>
            <a:extLst>
              <a:ext uri="{FF2B5EF4-FFF2-40B4-BE49-F238E27FC236}">
                <a16:creationId xmlns:a16="http://schemas.microsoft.com/office/drawing/2014/main" id="{74239714-658B-4BC1-6549-9AF871C00AD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>
            <a:extLst>
              <a:ext uri="{FF2B5EF4-FFF2-40B4-BE49-F238E27FC236}">
                <a16:creationId xmlns:a16="http://schemas.microsoft.com/office/drawing/2014/main" id="{94E80608-4BBF-9D12-04F5-4A9447764BE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sv-SE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70354E18-15A0-E606-6AA7-20442602E91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AB3146B-41F7-4F63-A6FA-DBE5AE299C15}" type="slidenum">
              <a:rPr lang="sv-SE" smtClean="0"/>
              <a:t>21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00092967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AB3146B-41F7-4F63-A6FA-DBE5AE299C15}" type="slidenum">
              <a:rPr lang="sv-SE" smtClean="0"/>
              <a:t>4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4105629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AB3146B-41F7-4F63-A6FA-DBE5AE299C15}" type="slidenum">
              <a:rPr lang="sv-SE" smtClean="0"/>
              <a:t>5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55538119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AB3146B-41F7-4F63-A6FA-DBE5AE299C15}" type="slidenum">
              <a:rPr lang="sv-SE" smtClean="0"/>
              <a:t>6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41271682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AB3146B-41F7-4F63-A6FA-DBE5AE299C15}" type="slidenum">
              <a:rPr lang="sv-SE" smtClean="0"/>
              <a:t>7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3035836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AB3146B-41F7-4F63-A6FA-DBE5AE299C15}" type="slidenum">
              <a:rPr lang="sv-SE" smtClean="0"/>
              <a:t>8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77320938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AB3146B-41F7-4F63-A6FA-DBE5AE299C15}" type="slidenum">
              <a:rPr lang="sv-SE" smtClean="0"/>
              <a:t>9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0895677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AB3146B-41F7-4F63-A6FA-DBE5AE299C15}" type="slidenum">
              <a:rPr lang="sv-SE" smtClean="0"/>
              <a:t>10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4027938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gram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336061" y="274639"/>
            <a:ext cx="8658000" cy="504000"/>
          </a:xfrm>
        </p:spPr>
        <p:txBody>
          <a:bodyPr>
            <a:noAutofit/>
          </a:bodyPr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sv-SE"/>
              <a:t>Rubrik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336061" y="1418802"/>
            <a:ext cx="8658000" cy="46800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8" name="Platshållare för text 7"/>
          <p:cNvSpPr>
            <a:spLocks noGrp="1"/>
          </p:cNvSpPr>
          <p:nvPr>
            <p:ph type="body" sz="quarter" idx="13" hasCustomPrompt="1"/>
          </p:nvPr>
        </p:nvSpPr>
        <p:spPr>
          <a:xfrm>
            <a:off x="336063" y="836777"/>
            <a:ext cx="8658000" cy="504000"/>
          </a:xfrm>
        </p:spPr>
        <p:txBody>
          <a:bodyPr anchor="b">
            <a:noAutofit/>
          </a:bodyPr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</a:lstStyle>
          <a:p>
            <a:pPr lvl="0"/>
            <a:r>
              <a:rPr lang="sv-SE"/>
              <a:t>Underrubrik</a:t>
            </a:r>
          </a:p>
        </p:txBody>
      </p:sp>
      <p:sp>
        <p:nvSpPr>
          <p:cNvPr id="9" name="Underrubrik 2"/>
          <p:cNvSpPr>
            <a:spLocks noGrp="1"/>
          </p:cNvSpPr>
          <p:nvPr>
            <p:ph type="subTitle" idx="14" hasCustomPrompt="1"/>
          </p:nvPr>
        </p:nvSpPr>
        <p:spPr>
          <a:xfrm>
            <a:off x="336063" y="6116644"/>
            <a:ext cx="8658000" cy="624731"/>
          </a:xfrm>
        </p:spPr>
        <p:txBody>
          <a:bodyPr>
            <a:noAutofit/>
          </a:bodyPr>
          <a:lstStyle>
            <a:lvl1pPr marL="0" indent="0" algn="l">
              <a:buNone/>
              <a:defRPr sz="1200" b="0" baseline="0">
                <a:solidFill>
                  <a:schemeClr val="tx1"/>
                </a:solidFill>
              </a:defRPr>
            </a:lvl1pPr>
            <a:lvl2pPr marL="4572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2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/>
              <a:t>Skriv anmärkning eller källa, etc.</a:t>
            </a:r>
          </a:p>
        </p:txBody>
      </p:sp>
    </p:spTree>
    <p:extLst>
      <p:ext uri="{BB962C8B-B14F-4D97-AF65-F5344CB8AC3E}">
        <p14:creationId xmlns:p14="http://schemas.microsoft.com/office/powerpoint/2010/main" val="20215290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gram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336062" y="274640"/>
            <a:ext cx="5382000" cy="504000"/>
          </a:xfrm>
        </p:spPr>
        <p:txBody>
          <a:bodyPr>
            <a:noAutofit/>
          </a:bodyPr>
          <a:lstStyle>
            <a:lvl1pPr>
              <a:defRPr b="1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sv-SE"/>
              <a:t>Rubrik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335360" y="1413296"/>
            <a:ext cx="5382000" cy="46800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8" name="Platshållare för text 7"/>
          <p:cNvSpPr>
            <a:spLocks noGrp="1"/>
          </p:cNvSpPr>
          <p:nvPr>
            <p:ph type="body" sz="quarter" idx="13" hasCustomPrompt="1"/>
          </p:nvPr>
        </p:nvSpPr>
        <p:spPr>
          <a:xfrm>
            <a:off x="336064" y="836712"/>
            <a:ext cx="5382000" cy="504056"/>
          </a:xfrm>
        </p:spPr>
        <p:txBody>
          <a:bodyPr anchor="b">
            <a:noAutofit/>
          </a:bodyPr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</a:lstStyle>
          <a:p>
            <a:pPr lvl="0"/>
            <a:r>
              <a:rPr lang="sv-SE"/>
              <a:t>Underrubrik</a:t>
            </a:r>
          </a:p>
        </p:txBody>
      </p:sp>
      <p:sp>
        <p:nvSpPr>
          <p:cNvPr id="9" name="Underrubrik 2"/>
          <p:cNvSpPr>
            <a:spLocks noGrp="1"/>
          </p:cNvSpPr>
          <p:nvPr>
            <p:ph type="subTitle" idx="14" hasCustomPrompt="1"/>
          </p:nvPr>
        </p:nvSpPr>
        <p:spPr>
          <a:xfrm>
            <a:off x="335360" y="6148173"/>
            <a:ext cx="5382000" cy="594000"/>
          </a:xfrm>
        </p:spPr>
        <p:txBody>
          <a:bodyPr>
            <a:noAutofit/>
          </a:bodyPr>
          <a:lstStyle>
            <a:lvl1pPr marL="0" indent="0" algn="l">
              <a:buNone/>
              <a:defRPr sz="1200" b="0" baseline="0">
                <a:solidFill>
                  <a:schemeClr val="tx1"/>
                </a:solidFill>
              </a:defRPr>
            </a:lvl1pPr>
            <a:lvl2pPr marL="4572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2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/>
              <a:t>Skriv anmärkning eller källa, etc.</a:t>
            </a:r>
          </a:p>
        </p:txBody>
      </p:sp>
      <p:sp>
        <p:nvSpPr>
          <p:cNvPr id="10" name="Platshållare för innehåll 2"/>
          <p:cNvSpPr>
            <a:spLocks noGrp="1"/>
          </p:cNvSpPr>
          <p:nvPr>
            <p:ph idx="15"/>
          </p:nvPr>
        </p:nvSpPr>
        <p:spPr>
          <a:xfrm>
            <a:off x="5879976" y="1413296"/>
            <a:ext cx="5382000" cy="46800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12" name="Platshållare för text 7"/>
          <p:cNvSpPr>
            <a:spLocks noGrp="1"/>
          </p:cNvSpPr>
          <p:nvPr>
            <p:ph type="body" sz="quarter" idx="16" hasCustomPrompt="1"/>
          </p:nvPr>
        </p:nvSpPr>
        <p:spPr>
          <a:xfrm>
            <a:off x="5879976" y="836712"/>
            <a:ext cx="5382000" cy="504056"/>
          </a:xfrm>
        </p:spPr>
        <p:txBody>
          <a:bodyPr anchor="b">
            <a:noAutofit/>
          </a:bodyPr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</a:lstStyle>
          <a:p>
            <a:pPr lvl="0"/>
            <a:r>
              <a:rPr lang="sv-SE"/>
              <a:t>Underrubrik</a:t>
            </a:r>
          </a:p>
        </p:txBody>
      </p:sp>
      <p:sp>
        <p:nvSpPr>
          <p:cNvPr id="14" name="Platshållare för text 7"/>
          <p:cNvSpPr>
            <a:spLocks noGrp="1"/>
          </p:cNvSpPr>
          <p:nvPr>
            <p:ph type="body" sz="quarter" idx="17" hasCustomPrompt="1"/>
          </p:nvPr>
        </p:nvSpPr>
        <p:spPr>
          <a:xfrm>
            <a:off x="5886651" y="279504"/>
            <a:ext cx="5382000" cy="504000"/>
          </a:xfrm>
        </p:spPr>
        <p:txBody>
          <a:bodyPr>
            <a:noAutofit/>
          </a:bodyPr>
          <a:lstStyle>
            <a:lvl1pPr marL="0" indent="0">
              <a:buNone/>
              <a:defRPr b="1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sv-SE"/>
              <a:t>Rubrik</a:t>
            </a:r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18" hasCustomPrompt="1"/>
          </p:nvPr>
        </p:nvSpPr>
        <p:spPr>
          <a:xfrm>
            <a:off x="5879976" y="6147072"/>
            <a:ext cx="5382000" cy="594296"/>
          </a:xfrm>
        </p:spPr>
        <p:txBody>
          <a:bodyPr>
            <a:noAutofit/>
          </a:bodyPr>
          <a:lstStyle>
            <a:lvl1pPr marL="0" indent="0">
              <a:buNone/>
              <a:defRPr sz="1200">
                <a:solidFill>
                  <a:schemeClr val="tx1"/>
                </a:solidFill>
              </a:defRPr>
            </a:lvl1pPr>
          </a:lstStyle>
          <a:p>
            <a:r>
              <a:rPr lang="sv-SE"/>
              <a:t>Skriv anmärkning eller källa, etc.</a:t>
            </a:r>
          </a:p>
        </p:txBody>
      </p:sp>
    </p:spTree>
    <p:extLst>
      <p:ext uri="{BB962C8B-B14F-4D97-AF65-F5344CB8AC3E}">
        <p14:creationId xmlns:p14="http://schemas.microsoft.com/office/powerpoint/2010/main" val="16332484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unktlista utan under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ubrik 1"/>
          <p:cNvSpPr>
            <a:spLocks noGrp="1"/>
          </p:cNvSpPr>
          <p:nvPr>
            <p:ph type="title" hasCustomPrompt="1"/>
          </p:nvPr>
        </p:nvSpPr>
        <p:spPr>
          <a:xfrm>
            <a:off x="336061" y="274640"/>
            <a:ext cx="8658000" cy="922115"/>
          </a:xfrm>
        </p:spPr>
        <p:txBody>
          <a:bodyPr>
            <a:noAutofit/>
          </a:bodyPr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sv-SE"/>
              <a:t>Rubrik</a:t>
            </a:r>
          </a:p>
        </p:txBody>
      </p:sp>
      <p:sp>
        <p:nvSpPr>
          <p:cNvPr id="7" name="Platshållare för innehåll 2"/>
          <p:cNvSpPr>
            <a:spLocks noGrp="1"/>
          </p:cNvSpPr>
          <p:nvPr>
            <p:ph idx="1"/>
          </p:nvPr>
        </p:nvSpPr>
        <p:spPr>
          <a:xfrm>
            <a:off x="335360" y="1319217"/>
            <a:ext cx="8658000" cy="4774083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</p:spTree>
    <p:extLst>
      <p:ext uri="{BB962C8B-B14F-4D97-AF65-F5344CB8AC3E}">
        <p14:creationId xmlns:p14="http://schemas.microsoft.com/office/powerpoint/2010/main" val="16179064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86C8EF11-F98C-9303-A222-EEC53BD601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F1ABBD-061A-408A-96B4-9E88FB77E5E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473561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528055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711259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Picture 89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1414368" y="6093304"/>
            <a:ext cx="658296" cy="6634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336064" y="274639"/>
            <a:ext cx="8444302" cy="93306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777632" y="1319218"/>
            <a:ext cx="8002734" cy="512471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336063" y="6453189"/>
            <a:ext cx="1240052" cy="40481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rgbClr val="333333"/>
                </a:solidFill>
              </a:defRPr>
            </a:lvl1pPr>
          </a:lstStyle>
          <a:p>
            <a:fld id="{C3A2019E-6387-4EE7-9D57-BB56FA1D45AA}" type="datetimeFigureOut">
              <a:rPr lang="sv-SE" smtClean="0"/>
              <a:pPr/>
              <a:t>2026-03-24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1576113" y="6453189"/>
            <a:ext cx="9615518" cy="40481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>
                <a:solidFill>
                  <a:srgbClr val="333333"/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11191633" y="6453189"/>
            <a:ext cx="728785" cy="40481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rgbClr val="333333"/>
                </a:solidFill>
              </a:defRPr>
            </a:lvl1pPr>
          </a:lstStyle>
          <a:p>
            <a:fld id="{2ED046C0-1CA2-4C04-85DE-8D258BC54A86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745932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49" r:id="rId5"/>
    <p:sldLayoutId id="2147483668" r:id="rId6"/>
  </p:sldLayoutIdLst>
  <p:txStyles>
    <p:titleStyle>
      <a:lvl1pPr algn="l" defTabSz="914423" rtl="0" eaLnBrk="1" latinLnBrk="0" hangingPunct="1">
        <a:spcBef>
          <a:spcPct val="0"/>
        </a:spcBef>
        <a:buNone/>
        <a:defRPr sz="1800" b="1" kern="1200">
          <a:solidFill>
            <a:srgbClr val="4D4D4D"/>
          </a:solidFill>
          <a:latin typeface="+mj-lt"/>
          <a:ea typeface="+mj-ea"/>
          <a:cs typeface="+mj-cs"/>
        </a:defRPr>
      </a:lvl1pPr>
    </p:titleStyle>
    <p:bodyStyle>
      <a:lvl1pPr marL="180980" indent="-180980" algn="l" defTabSz="914423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rgbClr val="333333"/>
          </a:solidFill>
          <a:latin typeface="+mn-lt"/>
          <a:ea typeface="+mn-ea"/>
          <a:cs typeface="+mn-cs"/>
        </a:defRPr>
      </a:lvl1pPr>
      <a:lvl2pPr marL="361959" indent="-180980" algn="l" defTabSz="914423" rtl="0" eaLnBrk="1" latinLnBrk="0" hangingPunct="1">
        <a:spcBef>
          <a:spcPct val="20000"/>
        </a:spcBef>
        <a:buFont typeface="Arial" pitchFamily="34" charset="0"/>
        <a:buChar char="–"/>
        <a:defRPr sz="1600" kern="1200">
          <a:solidFill>
            <a:srgbClr val="333333"/>
          </a:solidFill>
          <a:latin typeface="+mn-lt"/>
          <a:ea typeface="+mn-ea"/>
          <a:cs typeface="+mn-cs"/>
        </a:defRPr>
      </a:lvl2pPr>
      <a:lvl3pPr marL="535001" indent="-173042" algn="l" defTabSz="914423" rtl="0" eaLnBrk="1" latinLnBrk="0" hangingPunct="1">
        <a:spcBef>
          <a:spcPct val="20000"/>
        </a:spcBef>
        <a:buFont typeface="Arial" pitchFamily="34" charset="0"/>
        <a:buChar char="•"/>
        <a:defRPr sz="1400" kern="1200">
          <a:solidFill>
            <a:srgbClr val="333333"/>
          </a:solidFill>
          <a:latin typeface="+mn-lt"/>
          <a:ea typeface="+mn-ea"/>
          <a:cs typeface="+mn-cs"/>
        </a:defRPr>
      </a:lvl3pPr>
      <a:lvl4pPr marL="715981" indent="-180980" algn="l" defTabSz="914423" rtl="0" eaLnBrk="1" latinLnBrk="0" hangingPunct="1">
        <a:spcBef>
          <a:spcPct val="20000"/>
        </a:spcBef>
        <a:buFont typeface="Arial" pitchFamily="34" charset="0"/>
        <a:buChar char="–"/>
        <a:defRPr sz="1400" kern="1200">
          <a:solidFill>
            <a:srgbClr val="333333"/>
          </a:solidFill>
          <a:latin typeface="+mn-lt"/>
          <a:ea typeface="+mn-ea"/>
          <a:cs typeface="+mn-cs"/>
        </a:defRPr>
      </a:lvl4pPr>
      <a:lvl5pPr marL="896960" indent="-180980" algn="l" defTabSz="914423" rtl="0" eaLnBrk="1" latinLnBrk="0" hangingPunct="1">
        <a:spcBef>
          <a:spcPct val="20000"/>
        </a:spcBef>
        <a:buFont typeface="Arial" pitchFamily="34" charset="0"/>
        <a:buChar char="»"/>
        <a:defRPr sz="1400" kern="1200">
          <a:solidFill>
            <a:srgbClr val="333333"/>
          </a:solidFill>
          <a:latin typeface="+mn-lt"/>
          <a:ea typeface="+mn-ea"/>
          <a:cs typeface="+mn-cs"/>
        </a:defRPr>
      </a:lvl5pPr>
      <a:lvl6pPr marL="2514663" indent="-228607" algn="l" defTabSz="91442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74" indent="-228607" algn="l" defTabSz="91442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86" indent="-228607" algn="l" defTabSz="91442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97" indent="-228607" algn="l" defTabSz="91442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12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23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34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47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57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70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80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91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emf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emf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emf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emf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emf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emf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emf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emf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emf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emf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emf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jpe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e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objekt 2" descr="En bild som visar klocka, tid&#10;&#10;Automatiskt genererad beskrivning">
            <a:extLst>
              <a:ext uri="{FF2B5EF4-FFF2-40B4-BE49-F238E27FC236}">
                <a16:creationId xmlns:a16="http://schemas.microsoft.com/office/drawing/2014/main" id="{F951ACD8-0FD5-571E-8F2F-404A8650A9F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7888"/>
            <a:ext cx="12192000" cy="6858000"/>
          </a:xfrm>
          <a:prstGeom prst="rect">
            <a:avLst/>
          </a:prstGeom>
        </p:spPr>
      </p:pic>
      <p:sp>
        <p:nvSpPr>
          <p:cNvPr id="6" name="textruta 5">
            <a:extLst>
              <a:ext uri="{FF2B5EF4-FFF2-40B4-BE49-F238E27FC236}">
                <a16:creationId xmlns:a16="http://schemas.microsoft.com/office/drawing/2014/main" id="{3AD48081-CD90-5B44-4C2C-CA69CBC1217C}"/>
              </a:ext>
            </a:extLst>
          </p:cNvPr>
          <p:cNvSpPr txBox="1"/>
          <p:nvPr/>
        </p:nvSpPr>
        <p:spPr>
          <a:xfrm>
            <a:off x="503001" y="715220"/>
            <a:ext cx="84618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b="1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Konjunkturläget mars 2026</a:t>
            </a:r>
            <a:endParaRPr lang="sv-SE">
              <a:solidFill>
                <a:schemeClr val="bg1"/>
              </a:solidFill>
            </a:endParaRPr>
          </a:p>
        </p:txBody>
      </p:sp>
      <p:sp>
        <p:nvSpPr>
          <p:cNvPr id="7" name="textruta 6">
            <a:extLst>
              <a:ext uri="{FF2B5EF4-FFF2-40B4-BE49-F238E27FC236}">
                <a16:creationId xmlns:a16="http://schemas.microsoft.com/office/drawing/2014/main" id="{8323F79F-20AD-0BA6-9373-BD6B0EC65AE7}"/>
              </a:ext>
            </a:extLst>
          </p:cNvPr>
          <p:cNvSpPr txBox="1"/>
          <p:nvPr/>
        </p:nvSpPr>
        <p:spPr>
          <a:xfrm>
            <a:off x="503002" y="1190172"/>
            <a:ext cx="84618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Återhämtningen fortsätter trots kriget i Mellanöstern</a:t>
            </a:r>
            <a:endParaRPr lang="sv-SE">
              <a:solidFill>
                <a:schemeClr val="bg1"/>
              </a:solidFill>
            </a:endParaRPr>
          </a:p>
        </p:txBody>
      </p:sp>
      <p:sp>
        <p:nvSpPr>
          <p:cNvPr id="8" name="textruta 7">
            <a:extLst>
              <a:ext uri="{FF2B5EF4-FFF2-40B4-BE49-F238E27FC236}">
                <a16:creationId xmlns:a16="http://schemas.microsoft.com/office/drawing/2014/main" id="{BB46F1FD-4123-27E8-EF9C-0CDB79AC06C8}"/>
              </a:ext>
            </a:extLst>
          </p:cNvPr>
          <p:cNvSpPr txBox="1"/>
          <p:nvPr/>
        </p:nvSpPr>
        <p:spPr>
          <a:xfrm>
            <a:off x="503003" y="5773448"/>
            <a:ext cx="84618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Ylva Hedén Westerdahl, 25 mars 2026</a:t>
            </a:r>
            <a:endParaRPr lang="sv-SE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793765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EB2D1F2-1537-450A-9753-B11B56B96D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Negativa effekter av handelstullar har inte materialiserats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8AAE84A6-FDC1-61D2-363E-E7B4B08203E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336550" y="1520665"/>
            <a:ext cx="8658225" cy="4477069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12F2944F-8662-0905-0AE4-098FEA5D14C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Global varuhandel och industriproduktion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4DC7543E-36F9-8D82-9B2B-5180D1A3347A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Index 2019=100, säsongsrensade månadsvärden
Källor: CPB Netherlands Bureau for Economic Policy Analysis och Macrobond.</a:t>
            </a:r>
          </a:p>
        </p:txBody>
      </p:sp>
    </p:spTree>
    <p:extLst>
      <p:ext uri="{BB962C8B-B14F-4D97-AF65-F5344CB8AC3E}">
        <p14:creationId xmlns:p14="http://schemas.microsoft.com/office/powerpoint/2010/main" val="113324217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A454AC4-FA71-615E-40F0-FEFE443A89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6060" y="274639"/>
            <a:ext cx="10728491" cy="504000"/>
          </a:xfrm>
        </p:spPr>
        <p:txBody>
          <a:bodyPr/>
          <a:lstStyle/>
          <a:p>
            <a:r>
              <a:rPr lang="sv-SE"/>
              <a:t>Motståndskraftig världsekonomi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A34F2E31-84A2-D494-B30B-3AE2526E5F2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336550" y="1520665"/>
            <a:ext cx="8658225" cy="4477069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DACF4EC6-1E07-DCF2-9440-4018D361A31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BNP i valda länder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A8B083C5-BE25-E129-D478-2BEBCF8A1E55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Index 2019 kvartal 4=100, fasta priser, säsongsrensade kvartalsvärden
Källor: Nationella källor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123371128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C060C9D-2DCE-DCBD-6898-2DA1CAE925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Svag tillväxt i svensk exportmarknad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46A173CE-9C2B-3BC9-FE10-4307197EA60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Tillverkningsindustrins omdöme om exportorderstocken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5D1715F1-C71B-8158-DED7-32770608C1CA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Standardiserade avvikelser från medelvärde, säsongsrensade månadsvärden
Källa: Konjunkturinstitutet.</a:t>
            </a:r>
          </a:p>
        </p:txBody>
      </p:sp>
      <p:pic>
        <p:nvPicPr>
          <p:cNvPr id="8" name="Platshållare för innehåll 8">
            <a:extLst>
              <a:ext uri="{FF2B5EF4-FFF2-40B4-BE49-F238E27FC236}">
                <a16:creationId xmlns:a16="http://schemas.microsoft.com/office/drawing/2014/main" id="{3DDE5F47-E729-D1C7-7E96-91112B864EF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334800" y="1524001"/>
            <a:ext cx="9162618" cy="4497222"/>
          </a:xfrm>
        </p:spPr>
      </p:pic>
    </p:spTree>
    <p:extLst>
      <p:ext uri="{BB962C8B-B14F-4D97-AF65-F5344CB8AC3E}">
        <p14:creationId xmlns:p14="http://schemas.microsoft.com/office/powerpoint/2010/main" val="119843439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71D9B38-6C4B-05CC-09F2-423EB2F409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Stämningsläget normalt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26DA2094-A630-F62E-6F76-0A657E86E50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Konfidensindikatorer</a:t>
            </a:r>
            <a:endParaRPr lang="sv-SE">
              <a:solidFill>
                <a:srgbClr val="FF0000"/>
              </a:solidFill>
            </a:endParaRP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D5CA1840-663C-8674-3748-4CA47CF9FB43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Säsongsrensade månadsvärden</a:t>
            </a:r>
          </a:p>
          <a:p>
            <a:r>
              <a:rPr lang="sv-SE"/>
              <a:t>Källa: Konjunkturinstitutet.</a:t>
            </a:r>
          </a:p>
        </p:txBody>
      </p:sp>
      <p:pic>
        <p:nvPicPr>
          <p:cNvPr id="8" name="Platshållare för innehåll 7">
            <a:extLst>
              <a:ext uri="{FF2B5EF4-FFF2-40B4-BE49-F238E27FC236}">
                <a16:creationId xmlns:a16="http://schemas.microsoft.com/office/drawing/2014/main" id="{E76BDA44-413E-5074-C111-7884028D4DA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334800" y="1524000"/>
            <a:ext cx="8640000" cy="4468556"/>
          </a:xfrm>
        </p:spPr>
      </p:pic>
    </p:spTree>
    <p:extLst>
      <p:ext uri="{BB962C8B-B14F-4D97-AF65-F5344CB8AC3E}">
        <p14:creationId xmlns:p14="http://schemas.microsoft.com/office/powerpoint/2010/main" val="418862929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ubrik 9">
            <a:extLst>
              <a:ext uri="{FF2B5EF4-FFF2-40B4-BE49-F238E27FC236}">
                <a16:creationId xmlns:a16="http://schemas.microsoft.com/office/drawing/2014/main" id="{4AB7D202-C45E-6A99-4150-BD4B7AE1BF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Historiskt har hushåll reagerat lite på krig och terror</a:t>
            </a:r>
          </a:p>
        </p:txBody>
      </p:sp>
      <p:sp>
        <p:nvSpPr>
          <p:cNvPr id="12" name="Platshållare för text 11">
            <a:extLst>
              <a:ext uri="{FF2B5EF4-FFF2-40B4-BE49-F238E27FC236}">
                <a16:creationId xmlns:a16="http://schemas.microsoft.com/office/drawing/2014/main" id="{532308BA-3FFA-D15C-791D-B4A43204CB3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Hushållens konfidensindikator</a:t>
            </a:r>
            <a:endParaRPr lang="sv-SE">
              <a:solidFill>
                <a:srgbClr val="FF0000"/>
              </a:solidFill>
            </a:endParaRPr>
          </a:p>
        </p:txBody>
      </p:sp>
      <p:sp>
        <p:nvSpPr>
          <p:cNvPr id="13" name="Underrubrik 12">
            <a:extLst>
              <a:ext uri="{FF2B5EF4-FFF2-40B4-BE49-F238E27FC236}">
                <a16:creationId xmlns:a16="http://schemas.microsoft.com/office/drawing/2014/main" id="{056AEFDB-79F0-0AFE-EF36-EFF62FB5314A}"/>
              </a:ext>
            </a:extLst>
          </p:cNvPr>
          <p:cNvSpPr>
            <a:spLocks noGrp="1"/>
          </p:cNvSpPr>
          <p:nvPr>
            <p:ph type="subTitle" idx="14"/>
          </p:nvPr>
        </p:nvSpPr>
        <p:spPr>
          <a:xfrm>
            <a:off x="336061" y="5517232"/>
            <a:ext cx="8658000" cy="624731"/>
          </a:xfrm>
        </p:spPr>
        <p:txBody>
          <a:bodyPr/>
          <a:lstStyle/>
          <a:p>
            <a:r>
              <a:rPr lang="sv-SE" sz="1100"/>
              <a:t>Index, medelvärde=100, säsongsrensade månadsvärden</a:t>
            </a:r>
          </a:p>
          <a:p>
            <a:r>
              <a:rPr lang="sv-SE" sz="1050"/>
              <a:t>Anm. Vertikala linjer avser händelser för väpnade konflikter och terrordåd i Europa och dess närhet. Händelser från vänster till höger: Terrordåd Moskva, terrordåd Bryggargatan, terrordåd Oslo, annektering av Krim, terrordåd mot Charlie </a:t>
            </a:r>
            <a:r>
              <a:rPr lang="sv-SE" sz="1050" err="1"/>
              <a:t>Hebdo</a:t>
            </a:r>
            <a:r>
              <a:rPr lang="sv-SE" sz="1050"/>
              <a:t>, terrordåd Paris, terrordåd Bryssel, terrordåd Nice och München, terrordåd Berlin, terrordåd Drottninggatan, fullskalig invasion av Ukraina, Gazakriget.</a:t>
            </a:r>
          </a:p>
          <a:p>
            <a:r>
              <a:rPr lang="sv-SE" sz="1100"/>
              <a:t>Källa: Konjunkturinstitutet.</a:t>
            </a:r>
          </a:p>
        </p:txBody>
      </p:sp>
      <p:pic>
        <p:nvPicPr>
          <p:cNvPr id="6" name="Platshållare för innehåll 5">
            <a:extLst>
              <a:ext uri="{FF2B5EF4-FFF2-40B4-BE49-F238E27FC236}">
                <a16:creationId xmlns:a16="http://schemas.microsoft.com/office/drawing/2014/main" id="{2C2761EA-F0A3-07B4-DA49-5A76824448C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334800" y="1524001"/>
            <a:ext cx="8640000" cy="4240709"/>
          </a:xfrm>
        </p:spPr>
      </p:pic>
      <p:cxnSp>
        <p:nvCxnSpPr>
          <p:cNvPr id="4" name="Rak koppling 3">
            <a:extLst>
              <a:ext uri="{FF2B5EF4-FFF2-40B4-BE49-F238E27FC236}">
                <a16:creationId xmlns:a16="http://schemas.microsoft.com/office/drawing/2014/main" id="{B92C109B-8B4D-675F-3B01-B484DFCEA43E}"/>
              </a:ext>
            </a:extLst>
          </p:cNvPr>
          <p:cNvCxnSpPr/>
          <p:nvPr/>
        </p:nvCxnSpPr>
        <p:spPr>
          <a:xfrm>
            <a:off x="7662489" y="1700808"/>
            <a:ext cx="0" cy="3384376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288429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C20E195-4213-9278-4051-AF6641BC68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Hushållen ökar sin konsumtion i snabb takt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4C8408F2-EC6B-8C4A-65C5-95AEF5E09A8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336550" y="1520209"/>
            <a:ext cx="8658225" cy="4477982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72710BE1-E1C3-18F2-78BB-8D41D206A54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Hushållens konfidensindikator och hushållens konsumtion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13D8C2F9-2A57-1099-6F39-86103B86CD09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Index medelvärde=100, säsongsrensade månadsvärden respektive procentuell förändring, säsongsrensade kvartalsvärden
Källor: SCB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331536716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74D739B-D947-7051-FD78-A15235648E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Köpkraften ökar – god förutsättning för växande konsumtion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F5E75A8C-61EE-D391-020F-176F7D857C1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Reallön</a:t>
            </a:r>
            <a:endParaRPr lang="sv-SE">
              <a:solidFill>
                <a:srgbClr val="FF0000"/>
              </a:solidFill>
            </a:endParaRP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70EB7E5B-5B28-856F-B435-F3ACFA1FB25D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Index 2006=100</a:t>
            </a:r>
          </a:p>
          <a:p>
            <a:r>
              <a:rPr lang="sv-SE"/>
              <a:t>Källor: SCB, Medlingsinstitutet och Konjunkturinstitutet.</a:t>
            </a:r>
          </a:p>
        </p:txBody>
      </p:sp>
      <p:pic>
        <p:nvPicPr>
          <p:cNvPr id="9" name="Platshållare för innehåll 8">
            <a:extLst>
              <a:ext uri="{FF2B5EF4-FFF2-40B4-BE49-F238E27FC236}">
                <a16:creationId xmlns:a16="http://schemas.microsoft.com/office/drawing/2014/main" id="{4D65AD0D-6A1E-6D9B-D10F-64C3BA9E961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336550" y="1520209"/>
            <a:ext cx="8658225" cy="4477982"/>
          </a:xfrm>
        </p:spPr>
      </p:pic>
    </p:spTree>
    <p:extLst>
      <p:ext uri="{BB962C8B-B14F-4D97-AF65-F5344CB8AC3E}">
        <p14:creationId xmlns:p14="http://schemas.microsoft.com/office/powerpoint/2010/main" val="106702503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E9E9797-EF3B-255E-6625-5AFB67FEAE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Stark tillväxt i försvarsutgifterna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834A41E5-2F70-BD07-0EC7-3E911E277BC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336550" y="1520665"/>
            <a:ext cx="8658225" cy="4477069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F349B6A3-6DB9-AD3A-BC82-1A635A8BC26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Bidrag till offentlig konsumtionstillväxt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D72E7B9D-37B9-B547-CA8D-347364474BB7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Procentuell förändring respektive procentenheter
Källor: SCB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280937360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3F1C816-8535-26D6-5959-3AC8383C35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Arbetsmarknaden återhämtar sig så sakta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082D19CB-A7E9-032B-4B82-79EA1BF5CA5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Bidrag till sysselsättningstillväxten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C0AE9CA8-B0FF-B2B4-32A0-7E04B3A3AC74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Procentuell förändring respektive procentenheter, faktiska årsvärden, NR-sysselsättning
Källor: SCB och Konjunkturinstitutet.</a:t>
            </a:r>
          </a:p>
        </p:txBody>
      </p:sp>
      <p:pic>
        <p:nvPicPr>
          <p:cNvPr id="8" name="Platshållare för innehåll 8">
            <a:extLst>
              <a:ext uri="{FF2B5EF4-FFF2-40B4-BE49-F238E27FC236}">
                <a16:creationId xmlns:a16="http://schemas.microsoft.com/office/drawing/2014/main" id="{66BCEFAB-54FF-6FE7-AC33-E4D6C35BEA7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405136" y="1340777"/>
            <a:ext cx="8406093" cy="4775867"/>
          </a:xfrm>
        </p:spPr>
      </p:pic>
    </p:spTree>
    <p:extLst>
      <p:ext uri="{BB962C8B-B14F-4D97-AF65-F5344CB8AC3E}">
        <p14:creationId xmlns:p14="http://schemas.microsoft.com/office/powerpoint/2010/main" val="255412781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8DD7019-4636-B52A-81D4-C179F2C73A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Arbetslösheten sjunker men fortfarande lediga resurser nästa år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D842AE3C-D882-F1BD-0316-4FBD90370F0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336550" y="1520209"/>
            <a:ext cx="8658225" cy="4477982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571A3053-39FD-0DC7-F063-ECFB863D45E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Arbetslöshet och jämviktsarbetslöshet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557302EF-7072-0977-44A4-CA0922C42110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Procent av arbetskraften respektive procent av potentiell arbetskraft, säsongsrensade kvartalsvärden
Källor: SCB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17771997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ubrik 5">
            <a:extLst>
              <a:ext uri="{FF2B5EF4-FFF2-40B4-BE49-F238E27FC236}">
                <a16:creationId xmlns:a16="http://schemas.microsoft.com/office/drawing/2014/main" id="{74E5BB84-F842-9469-EB6D-BDDB72CB94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Återhämtningen fortsätter trots kriget i Mellanöstern</a:t>
            </a:r>
          </a:p>
        </p:txBody>
      </p:sp>
      <p:sp>
        <p:nvSpPr>
          <p:cNvPr id="7" name="Platshållare för innehåll 6">
            <a:extLst>
              <a:ext uri="{FF2B5EF4-FFF2-40B4-BE49-F238E27FC236}">
                <a16:creationId xmlns:a16="http://schemas.microsoft.com/office/drawing/2014/main" id="{3CEDAEF3-AB0A-C892-5DF8-C19DE9D60A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5360" y="1319217"/>
            <a:ext cx="10081120" cy="4774083"/>
          </a:xfrm>
        </p:spPr>
        <p:txBody>
          <a:bodyPr/>
          <a:lstStyle/>
          <a:p>
            <a:r>
              <a:rPr lang="sv-SE"/>
              <a:t>Bilden från decemberprognosen består, hyfsad tillväxt i år och nästa år</a:t>
            </a:r>
          </a:p>
          <a:p>
            <a:pPr marL="0" indent="0">
              <a:buNone/>
            </a:pPr>
            <a:endParaRPr lang="sv-SE"/>
          </a:p>
          <a:p>
            <a:r>
              <a:rPr lang="sv-SE"/>
              <a:t>Stöds av Barometerindikatorn för mars som indikerar ett normalt stämningsläge</a:t>
            </a:r>
          </a:p>
          <a:p>
            <a:endParaRPr lang="sv-SE"/>
          </a:p>
          <a:p>
            <a:r>
              <a:rPr lang="sv-SE"/>
              <a:t>Lågkonjunkturen ebbar ut mot slutet av 2026</a:t>
            </a:r>
          </a:p>
          <a:p>
            <a:endParaRPr lang="sv-SE"/>
          </a:p>
          <a:p>
            <a:r>
              <a:rPr lang="sv-SE"/>
              <a:t>Högt oljepris höjer inflationen men under inflationsmålet både i år och nästa år</a:t>
            </a:r>
          </a:p>
          <a:p>
            <a:endParaRPr lang="sv-SE"/>
          </a:p>
          <a:p>
            <a:r>
              <a:rPr lang="sv-SE"/>
              <a:t>Det ljusnar så sakta på arbetsmarknaden</a:t>
            </a:r>
          </a:p>
          <a:p>
            <a:endParaRPr lang="sv-SE"/>
          </a:p>
          <a:p>
            <a:r>
              <a:rPr lang="sv-SE"/>
              <a:t>Stora underskott i de offentliga finanserna begränsar budgetutrymmet 2027-2030</a:t>
            </a:r>
          </a:p>
        </p:txBody>
      </p:sp>
    </p:spTree>
    <p:extLst>
      <p:ext uri="{BB962C8B-B14F-4D97-AF65-F5344CB8AC3E}">
        <p14:creationId xmlns:p14="http://schemas.microsoft.com/office/powerpoint/2010/main" val="203880103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7C16DF5-4B21-D272-FE40-22257F338B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6060" y="274639"/>
            <a:ext cx="10368451" cy="504000"/>
          </a:xfrm>
        </p:spPr>
        <p:txBody>
          <a:bodyPr/>
          <a:lstStyle/>
          <a:p>
            <a:r>
              <a:rPr lang="sv-SE"/>
              <a:t>Budgeten för 2026 begränsar utrymmet för ofinansierade åtgärder 2027-2030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F334B48F-1753-0E6F-8996-6056D46ECC6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Offentligfinansiellt sparande och strukturellt sparande </a:t>
            </a:r>
            <a:endParaRPr lang="sv-SE">
              <a:solidFill>
                <a:srgbClr val="FF0000"/>
              </a:solidFill>
            </a:endParaRP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0EF5AC93-291D-92EB-2F4A-3BB857223547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Procent av BNP och potentiell BNP
Källor: SCB och Konjunkturinstitutet.</a:t>
            </a:r>
          </a:p>
        </p:txBody>
      </p:sp>
      <p:pic>
        <p:nvPicPr>
          <p:cNvPr id="9" name="Platshållare för innehåll 8">
            <a:extLst>
              <a:ext uri="{FF2B5EF4-FFF2-40B4-BE49-F238E27FC236}">
                <a16:creationId xmlns:a16="http://schemas.microsoft.com/office/drawing/2014/main" id="{C40B355C-669B-45D5-8F40-5E1313E5F5D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334800" y="1524000"/>
            <a:ext cx="8640000" cy="4468556"/>
          </a:xfrm>
        </p:spPr>
      </p:pic>
    </p:spTree>
    <p:extLst>
      <p:ext uri="{BB962C8B-B14F-4D97-AF65-F5344CB8AC3E}">
        <p14:creationId xmlns:p14="http://schemas.microsoft.com/office/powerpoint/2010/main" val="28873996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C0688B7-56CD-3659-AC6C-5EAA42ACAB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objekt 2" descr="En bild som visar klocka, Väggklocka&#10;&#10;Automatiskt genererad beskrivning">
            <a:extLst>
              <a:ext uri="{FF2B5EF4-FFF2-40B4-BE49-F238E27FC236}">
                <a16:creationId xmlns:a16="http://schemas.microsoft.com/office/drawing/2014/main" id="{9B20259A-2723-F3BB-1F53-5CBAB0F6972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17000" y="0"/>
            <a:ext cx="3175000" cy="6858000"/>
          </a:xfrm>
          <a:prstGeom prst="rect">
            <a:avLst/>
          </a:prstGeom>
        </p:spPr>
      </p:pic>
      <p:sp>
        <p:nvSpPr>
          <p:cNvPr id="4" name="Platshållare för innehåll 2">
            <a:extLst>
              <a:ext uri="{FF2B5EF4-FFF2-40B4-BE49-F238E27FC236}">
                <a16:creationId xmlns:a16="http://schemas.microsoft.com/office/drawing/2014/main" id="{0E36A62D-F5D5-0B3D-0BC1-52EDB4FE4CE3}"/>
              </a:ext>
            </a:extLst>
          </p:cNvPr>
          <p:cNvSpPr txBox="1">
            <a:spLocks/>
          </p:cNvSpPr>
          <p:nvPr/>
        </p:nvSpPr>
        <p:spPr>
          <a:xfrm>
            <a:off x="335360" y="1319217"/>
            <a:ext cx="8640960" cy="4774083"/>
          </a:xfrm>
          <a:prstGeom prst="rect">
            <a:avLst/>
          </a:prstGeom>
        </p:spPr>
        <p:txBody>
          <a:bodyPr/>
          <a:lstStyle>
            <a:lvl1pPr marL="180980" indent="-180980" algn="l" defTabSz="91442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rgbClr val="333333"/>
                </a:solidFill>
                <a:latin typeface="+mn-lt"/>
                <a:ea typeface="+mn-ea"/>
                <a:cs typeface="+mn-cs"/>
              </a:defRPr>
            </a:lvl1pPr>
            <a:lvl2pPr marL="361959" indent="-180980" algn="l" defTabSz="914423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600" kern="1200">
                <a:solidFill>
                  <a:srgbClr val="333333"/>
                </a:solidFill>
                <a:latin typeface="+mn-lt"/>
                <a:ea typeface="+mn-ea"/>
                <a:cs typeface="+mn-cs"/>
              </a:defRPr>
            </a:lvl2pPr>
            <a:lvl3pPr marL="535001" indent="-173042" algn="l" defTabSz="91442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400" kern="1200">
                <a:solidFill>
                  <a:srgbClr val="333333"/>
                </a:solidFill>
                <a:latin typeface="+mn-lt"/>
                <a:ea typeface="+mn-ea"/>
                <a:cs typeface="+mn-cs"/>
              </a:defRPr>
            </a:lvl3pPr>
            <a:lvl4pPr marL="715981" indent="-180980" algn="l" defTabSz="914423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400" kern="1200">
                <a:solidFill>
                  <a:srgbClr val="333333"/>
                </a:solidFill>
                <a:latin typeface="+mn-lt"/>
                <a:ea typeface="+mn-ea"/>
                <a:cs typeface="+mn-cs"/>
              </a:defRPr>
            </a:lvl4pPr>
            <a:lvl5pPr marL="896960" indent="-180980" algn="l" defTabSz="914423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400" kern="1200">
                <a:solidFill>
                  <a:srgbClr val="333333"/>
                </a:solidFill>
                <a:latin typeface="+mn-lt"/>
                <a:ea typeface="+mn-ea"/>
                <a:cs typeface="+mn-cs"/>
              </a:defRPr>
            </a:lvl5pPr>
            <a:lvl6pPr marL="2514663" indent="-228607" algn="l" defTabSz="91442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74" indent="-228607" algn="l" defTabSz="91442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86" indent="-228607" algn="l" defTabSz="91442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97" indent="-228607" algn="l" defTabSz="91442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sv-SE"/>
          </a:p>
        </p:txBody>
      </p:sp>
      <p:sp>
        <p:nvSpPr>
          <p:cNvPr id="6" name="Platshållare för text 3">
            <a:extLst>
              <a:ext uri="{FF2B5EF4-FFF2-40B4-BE49-F238E27FC236}">
                <a16:creationId xmlns:a16="http://schemas.microsoft.com/office/drawing/2014/main" id="{DBA5D274-E7EE-51D0-C72D-BD5BEDD157D4}"/>
              </a:ext>
            </a:extLst>
          </p:cNvPr>
          <p:cNvSpPr txBox="1">
            <a:spLocks/>
          </p:cNvSpPr>
          <p:nvPr/>
        </p:nvSpPr>
        <p:spPr>
          <a:xfrm>
            <a:off x="263352" y="6251341"/>
            <a:ext cx="8469110" cy="5040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marL="0" indent="0" algn="l" defTabSz="914423" rtl="0" eaLnBrk="1" latinLnBrk="0" hangingPunct="1">
              <a:spcBef>
                <a:spcPct val="20000"/>
              </a:spcBef>
              <a:buFont typeface="Arial" pitchFamily="34" charset="0"/>
              <a:buNone/>
              <a:defRPr sz="1400" kern="1200">
                <a:solidFill>
                  <a:srgbClr val="333333"/>
                </a:solidFill>
                <a:latin typeface="+mn-lt"/>
                <a:ea typeface="+mn-ea"/>
                <a:cs typeface="+mn-cs"/>
              </a:defRPr>
            </a:lvl1pPr>
            <a:lvl2pPr marL="361959" indent="-180980" algn="l" defTabSz="914423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600" kern="1200">
                <a:solidFill>
                  <a:srgbClr val="333333"/>
                </a:solidFill>
                <a:latin typeface="+mn-lt"/>
                <a:ea typeface="+mn-ea"/>
                <a:cs typeface="+mn-cs"/>
              </a:defRPr>
            </a:lvl2pPr>
            <a:lvl3pPr marL="535001" indent="-173042" algn="l" defTabSz="91442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400" kern="1200">
                <a:solidFill>
                  <a:srgbClr val="333333"/>
                </a:solidFill>
                <a:latin typeface="+mn-lt"/>
                <a:ea typeface="+mn-ea"/>
                <a:cs typeface="+mn-cs"/>
              </a:defRPr>
            </a:lvl3pPr>
            <a:lvl4pPr marL="715981" indent="-180980" algn="l" defTabSz="914423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400" kern="1200">
                <a:solidFill>
                  <a:srgbClr val="333333"/>
                </a:solidFill>
                <a:latin typeface="+mn-lt"/>
                <a:ea typeface="+mn-ea"/>
                <a:cs typeface="+mn-cs"/>
              </a:defRPr>
            </a:lvl4pPr>
            <a:lvl5pPr marL="896960" indent="-180980" algn="l" defTabSz="914423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400" kern="1200">
                <a:solidFill>
                  <a:srgbClr val="333333"/>
                </a:solidFill>
                <a:latin typeface="+mn-lt"/>
                <a:ea typeface="+mn-ea"/>
                <a:cs typeface="+mn-cs"/>
              </a:defRPr>
            </a:lvl5pPr>
            <a:lvl6pPr marL="2514663" indent="-228607" algn="l" defTabSz="91442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74" indent="-228607" algn="l" defTabSz="91442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86" indent="-228607" algn="l" defTabSz="91442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97" indent="-228607" algn="l" defTabSz="91442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>
              <a:defRPr/>
            </a:pPr>
            <a:r>
              <a:rPr lang="en-GB" sz="1200" baseline="30000">
                <a:solidFill>
                  <a:srgbClr val="000000"/>
                </a:solidFill>
                <a:ea typeface="Arial Unicode MS" pitchFamily="34" charset="-128"/>
                <a:cs typeface="Arial Unicode MS" pitchFamily="34" charset="-128"/>
              </a:rPr>
              <a:t>1</a:t>
            </a:r>
            <a:r>
              <a:rPr lang="en-GB" sz="1200">
                <a:solidFill>
                  <a:srgbClr val="000000"/>
                </a:solidFill>
              </a:rPr>
              <a:t> </a:t>
            </a:r>
            <a:r>
              <a:rPr lang="en-GB" sz="1200" err="1">
                <a:solidFill>
                  <a:srgbClr val="000000"/>
                </a:solidFill>
                <a:ea typeface="Arial Unicode MS" pitchFamily="34" charset="-128"/>
                <a:cs typeface="Arial Unicode MS" pitchFamily="34" charset="-128"/>
              </a:rPr>
              <a:t>Procent</a:t>
            </a:r>
            <a:r>
              <a:rPr lang="en-GB" sz="1200">
                <a:solidFill>
                  <a:srgbClr val="000000"/>
                </a:solidFill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GB" sz="1200" err="1">
                <a:solidFill>
                  <a:srgbClr val="000000"/>
                </a:solidFill>
                <a:ea typeface="Arial Unicode MS" pitchFamily="34" charset="-128"/>
                <a:cs typeface="Arial Unicode MS" pitchFamily="34" charset="-128"/>
              </a:rPr>
              <a:t>av</a:t>
            </a:r>
            <a:r>
              <a:rPr lang="en-GB" sz="1200">
                <a:solidFill>
                  <a:srgbClr val="000000"/>
                </a:solidFill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GB" sz="1200" err="1">
                <a:solidFill>
                  <a:srgbClr val="000000"/>
                </a:solidFill>
                <a:ea typeface="Arial Unicode MS" pitchFamily="34" charset="-128"/>
                <a:cs typeface="Arial Unicode MS" pitchFamily="34" charset="-128"/>
              </a:rPr>
              <a:t>arbetskraften</a:t>
            </a:r>
            <a:r>
              <a:rPr lang="en-GB" sz="1200">
                <a:solidFill>
                  <a:srgbClr val="000000"/>
                </a:solidFill>
                <a:ea typeface="Arial Unicode MS" pitchFamily="34" charset="-128"/>
                <a:cs typeface="Arial Unicode MS" pitchFamily="34" charset="-128"/>
              </a:rPr>
              <a:t>. </a:t>
            </a:r>
            <a:r>
              <a:rPr lang="en-GB" sz="1200" baseline="30000">
                <a:solidFill>
                  <a:srgbClr val="000000"/>
                </a:solidFill>
                <a:ea typeface="Arial Unicode MS" pitchFamily="34" charset="-128"/>
                <a:cs typeface="Arial Unicode MS" pitchFamily="34" charset="-128"/>
              </a:rPr>
              <a:t>2 </a:t>
            </a:r>
            <a:r>
              <a:rPr lang="en-GB" sz="1200" err="1">
                <a:solidFill>
                  <a:srgbClr val="000000"/>
                </a:solidFill>
                <a:ea typeface="Arial Unicode MS" pitchFamily="34" charset="-128"/>
                <a:cs typeface="Arial Unicode MS" pitchFamily="34" charset="-128"/>
              </a:rPr>
              <a:t>Konjunkturlöner</a:t>
            </a:r>
            <a:r>
              <a:rPr lang="en-GB" sz="1200">
                <a:solidFill>
                  <a:srgbClr val="000000"/>
                </a:solidFill>
                <a:ea typeface="Arial Unicode MS" pitchFamily="34" charset="-128"/>
                <a:cs typeface="Arial Unicode MS" pitchFamily="34" charset="-128"/>
              </a:rPr>
              <a:t>. </a:t>
            </a:r>
            <a:r>
              <a:rPr lang="en-GB" sz="1200" baseline="30000">
                <a:solidFill>
                  <a:srgbClr val="000000"/>
                </a:solidFill>
                <a:ea typeface="Arial Unicode MS" pitchFamily="34" charset="-128"/>
                <a:cs typeface="Arial Unicode MS" pitchFamily="34" charset="-128"/>
              </a:rPr>
              <a:t>3 </a:t>
            </a:r>
            <a:r>
              <a:rPr lang="en-GB" sz="1200">
                <a:solidFill>
                  <a:srgbClr val="000000"/>
                </a:solidFill>
                <a:ea typeface="Arial Unicode MS" pitchFamily="34" charset="-128"/>
                <a:cs typeface="Arial Unicode MS" pitchFamily="34" charset="-128"/>
              </a:rPr>
              <a:t>Vid </a:t>
            </a:r>
            <a:r>
              <a:rPr lang="en-GB" sz="1200" err="1">
                <a:solidFill>
                  <a:srgbClr val="000000"/>
                </a:solidFill>
                <a:ea typeface="Arial Unicode MS" pitchFamily="34" charset="-128"/>
                <a:cs typeface="Arial Unicode MS" pitchFamily="34" charset="-128"/>
              </a:rPr>
              <a:t>årets</a:t>
            </a:r>
            <a:r>
              <a:rPr lang="en-GB" sz="1200">
                <a:solidFill>
                  <a:srgbClr val="000000"/>
                </a:solidFill>
                <a:ea typeface="Arial Unicode MS" pitchFamily="34" charset="-128"/>
                <a:cs typeface="Arial Unicode MS" pitchFamily="34" charset="-128"/>
              </a:rPr>
              <a:t> slut. </a:t>
            </a:r>
            <a:r>
              <a:rPr lang="en-GB" sz="1200" baseline="30000">
                <a:solidFill>
                  <a:srgbClr val="000000"/>
                </a:solidFill>
                <a:ea typeface="Arial Unicode MS" pitchFamily="34" charset="-128"/>
                <a:cs typeface="Arial Unicode MS" pitchFamily="34" charset="-128"/>
              </a:rPr>
              <a:t>4 </a:t>
            </a:r>
            <a:r>
              <a:rPr lang="en-GB" sz="1200" err="1">
                <a:solidFill>
                  <a:srgbClr val="000000"/>
                </a:solidFill>
                <a:ea typeface="Arial Unicode MS" pitchFamily="34" charset="-128"/>
                <a:cs typeface="Arial Unicode MS" pitchFamily="34" charset="-128"/>
              </a:rPr>
              <a:t>Procent</a:t>
            </a:r>
            <a:r>
              <a:rPr lang="en-GB" sz="1200">
                <a:solidFill>
                  <a:srgbClr val="000000"/>
                </a:solidFill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GB" sz="1200" err="1">
                <a:solidFill>
                  <a:srgbClr val="000000"/>
                </a:solidFill>
                <a:ea typeface="Arial Unicode MS" pitchFamily="34" charset="-128"/>
                <a:cs typeface="Arial Unicode MS" pitchFamily="34" charset="-128"/>
              </a:rPr>
              <a:t>av</a:t>
            </a:r>
            <a:r>
              <a:rPr lang="en-GB" sz="1200">
                <a:solidFill>
                  <a:srgbClr val="000000"/>
                </a:solidFill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GB" sz="1200" err="1">
                <a:solidFill>
                  <a:srgbClr val="000000"/>
                </a:solidFill>
                <a:ea typeface="Arial Unicode MS" pitchFamily="34" charset="-128"/>
                <a:cs typeface="Arial Unicode MS" pitchFamily="34" charset="-128"/>
              </a:rPr>
              <a:t>potentiell</a:t>
            </a:r>
            <a:r>
              <a:rPr lang="en-GB" sz="1200">
                <a:solidFill>
                  <a:srgbClr val="000000"/>
                </a:solidFill>
                <a:ea typeface="Arial Unicode MS" pitchFamily="34" charset="-128"/>
                <a:cs typeface="Arial Unicode MS" pitchFamily="34" charset="-128"/>
              </a:rPr>
              <a:t> BNP. </a:t>
            </a:r>
            <a:r>
              <a:rPr lang="en-GB" sz="1200" baseline="30000">
                <a:solidFill>
                  <a:srgbClr val="000000"/>
                </a:solidFill>
                <a:ea typeface="Arial Unicode MS" pitchFamily="34" charset="-128"/>
              </a:rPr>
              <a:t>5</a:t>
            </a:r>
            <a:r>
              <a:rPr lang="en-GB" sz="1200" baseline="30000">
                <a:solidFill>
                  <a:srgbClr val="000000"/>
                </a:solidFill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GB" sz="1200" err="1">
                <a:solidFill>
                  <a:srgbClr val="000000"/>
                </a:solidFill>
                <a:ea typeface="Arial Unicode MS" pitchFamily="34" charset="-128"/>
                <a:cs typeface="Arial Unicode MS" pitchFamily="34" charset="-128"/>
              </a:rPr>
              <a:t>Procent</a:t>
            </a:r>
            <a:r>
              <a:rPr lang="en-GB" sz="1200">
                <a:solidFill>
                  <a:srgbClr val="000000"/>
                </a:solidFill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GB" sz="1200" err="1">
                <a:solidFill>
                  <a:srgbClr val="000000"/>
                </a:solidFill>
                <a:ea typeface="Arial Unicode MS" pitchFamily="34" charset="-128"/>
                <a:cs typeface="Arial Unicode MS" pitchFamily="34" charset="-128"/>
              </a:rPr>
              <a:t>av</a:t>
            </a:r>
            <a:r>
              <a:rPr lang="en-GB" sz="1200">
                <a:solidFill>
                  <a:srgbClr val="000000"/>
                </a:solidFill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GB" sz="1200" err="1">
                <a:solidFill>
                  <a:srgbClr val="000000"/>
                </a:solidFill>
                <a:ea typeface="Arial Unicode MS" pitchFamily="34" charset="-128"/>
                <a:cs typeface="Arial Unicode MS" pitchFamily="34" charset="-128"/>
              </a:rPr>
              <a:t>potentiell</a:t>
            </a:r>
            <a:r>
              <a:rPr lang="en-GB" sz="1200">
                <a:solidFill>
                  <a:srgbClr val="000000"/>
                </a:solidFill>
                <a:ea typeface="Arial Unicode MS" pitchFamily="34" charset="-128"/>
                <a:cs typeface="Arial Unicode MS" pitchFamily="34" charset="-128"/>
              </a:rPr>
              <a:t> BNP.</a:t>
            </a:r>
          </a:p>
        </p:txBody>
      </p:sp>
      <p:sp>
        <p:nvSpPr>
          <p:cNvPr id="8" name="Rubrik 1">
            <a:extLst>
              <a:ext uri="{FF2B5EF4-FFF2-40B4-BE49-F238E27FC236}">
                <a16:creationId xmlns:a16="http://schemas.microsoft.com/office/drawing/2014/main" id="{6BB943DC-4989-ED06-0CC2-133962B06F36}"/>
              </a:ext>
            </a:extLst>
          </p:cNvPr>
          <p:cNvSpPr txBox="1">
            <a:spLocks/>
          </p:cNvSpPr>
          <p:nvPr/>
        </p:nvSpPr>
        <p:spPr>
          <a:xfrm>
            <a:off x="336061" y="274639"/>
            <a:ext cx="8658000" cy="504000"/>
          </a:xfrm>
          <a:prstGeom prst="rect">
            <a:avLst/>
          </a:prstGeom>
        </p:spPr>
        <p:txBody>
          <a:bodyPr/>
          <a:lstStyle>
            <a:lvl1pPr algn="l" defTabSz="914423" rtl="0" eaLnBrk="1" latinLnBrk="0" hangingPunct="1">
              <a:spcBef>
                <a:spcPct val="0"/>
              </a:spcBef>
              <a:buNone/>
              <a:defRPr sz="1800" b="1" kern="1200">
                <a:solidFill>
                  <a:srgbClr val="4D4D4D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v-SE"/>
              <a:t>Prognosen i sammandrag</a:t>
            </a:r>
            <a:endParaRPr lang="sv-SE" i="1">
              <a:solidFill>
                <a:srgbClr val="FF0000"/>
              </a:solidFill>
            </a:endParaRPr>
          </a:p>
        </p:txBody>
      </p:sp>
      <p:sp>
        <p:nvSpPr>
          <p:cNvPr id="9" name="Platshållare för text 3">
            <a:extLst>
              <a:ext uri="{FF2B5EF4-FFF2-40B4-BE49-F238E27FC236}">
                <a16:creationId xmlns:a16="http://schemas.microsoft.com/office/drawing/2014/main" id="{05009544-6E55-07FF-3109-F471C0C1CE2A}"/>
              </a:ext>
            </a:extLst>
          </p:cNvPr>
          <p:cNvSpPr txBox="1">
            <a:spLocks/>
          </p:cNvSpPr>
          <p:nvPr/>
        </p:nvSpPr>
        <p:spPr>
          <a:xfrm>
            <a:off x="336060" y="1049917"/>
            <a:ext cx="8658000" cy="504000"/>
          </a:xfrm>
          <a:prstGeom prst="rect">
            <a:avLst/>
          </a:prstGeom>
        </p:spPr>
        <p:txBody>
          <a:bodyPr/>
          <a:lstStyle>
            <a:lvl1pPr marL="180980" indent="-180980" algn="l" defTabSz="91442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rgbClr val="333333"/>
                </a:solidFill>
                <a:latin typeface="+mn-lt"/>
                <a:ea typeface="+mn-ea"/>
                <a:cs typeface="+mn-cs"/>
              </a:defRPr>
            </a:lvl1pPr>
            <a:lvl2pPr marL="361959" indent="-180980" algn="l" defTabSz="914423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600" kern="1200">
                <a:solidFill>
                  <a:srgbClr val="333333"/>
                </a:solidFill>
                <a:latin typeface="+mn-lt"/>
                <a:ea typeface="+mn-ea"/>
                <a:cs typeface="+mn-cs"/>
              </a:defRPr>
            </a:lvl2pPr>
            <a:lvl3pPr marL="535001" indent="-173042" algn="l" defTabSz="91442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400" kern="1200">
                <a:solidFill>
                  <a:srgbClr val="333333"/>
                </a:solidFill>
                <a:latin typeface="+mn-lt"/>
                <a:ea typeface="+mn-ea"/>
                <a:cs typeface="+mn-cs"/>
              </a:defRPr>
            </a:lvl3pPr>
            <a:lvl4pPr marL="715981" indent="-180980" algn="l" defTabSz="914423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400" kern="1200">
                <a:solidFill>
                  <a:srgbClr val="333333"/>
                </a:solidFill>
                <a:latin typeface="+mn-lt"/>
                <a:ea typeface="+mn-ea"/>
                <a:cs typeface="+mn-cs"/>
              </a:defRPr>
            </a:lvl4pPr>
            <a:lvl5pPr marL="896960" indent="-180980" algn="l" defTabSz="914423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400" kern="1200">
                <a:solidFill>
                  <a:srgbClr val="333333"/>
                </a:solidFill>
                <a:latin typeface="+mn-lt"/>
                <a:ea typeface="+mn-ea"/>
                <a:cs typeface="+mn-cs"/>
              </a:defRPr>
            </a:lvl5pPr>
            <a:lvl6pPr marL="2514663" indent="-228607" algn="l" defTabSz="91442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74" indent="-228607" algn="l" defTabSz="91442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86" indent="-228607" algn="l" defTabSz="91442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97" indent="-228607" algn="l" defTabSz="91442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sv-SE" sz="1400"/>
              <a:t>Årlig procentuell förändring respektive procent </a:t>
            </a:r>
            <a:r>
              <a:rPr lang="sv-SE" sz="1400" i="1"/>
              <a:t>(KL december)</a:t>
            </a:r>
            <a:endParaRPr lang="sv-SE" sz="1400">
              <a:solidFill>
                <a:srgbClr val="FF0000"/>
              </a:solidFill>
            </a:endParaRPr>
          </a:p>
        </p:txBody>
      </p:sp>
      <p:graphicFrame>
        <p:nvGraphicFramePr>
          <p:cNvPr id="7" name="Platshållare för innehåll 17">
            <a:extLst>
              <a:ext uri="{FF2B5EF4-FFF2-40B4-BE49-F238E27FC236}">
                <a16:creationId xmlns:a16="http://schemas.microsoft.com/office/drawing/2014/main" id="{4CE3241C-A95C-C1FC-469A-FA6331D6D60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0531987"/>
              </p:ext>
            </p:extLst>
          </p:nvPr>
        </p:nvGraphicFramePr>
        <p:xfrm>
          <a:off x="336061" y="1484785"/>
          <a:ext cx="8352226" cy="3965529"/>
        </p:xfrm>
        <a:graphic>
          <a:graphicData uri="http://schemas.openxmlformats.org/drawingml/2006/table">
            <a:tbl>
              <a:tblPr firstRow="1" bandRow="1">
                <a:tableStyleId>{8EC20E35-A176-4012-BC5E-935CFFF8708E}</a:tableStyleId>
              </a:tblPr>
              <a:tblGrid>
                <a:gridCol w="2087531">
                  <a:extLst>
                    <a:ext uri="{9D8B030D-6E8A-4147-A177-3AD203B41FA5}">
                      <a16:colId xmlns:a16="http://schemas.microsoft.com/office/drawing/2014/main" val="2233437750"/>
                    </a:ext>
                  </a:extLst>
                </a:gridCol>
                <a:gridCol w="1358915">
                  <a:extLst>
                    <a:ext uri="{9D8B030D-6E8A-4147-A177-3AD203B41FA5}">
                      <a16:colId xmlns:a16="http://schemas.microsoft.com/office/drawing/2014/main" val="2972175636"/>
                    </a:ext>
                  </a:extLst>
                </a:gridCol>
                <a:gridCol w="1635260">
                  <a:extLst>
                    <a:ext uri="{9D8B030D-6E8A-4147-A177-3AD203B41FA5}">
                      <a16:colId xmlns:a16="http://schemas.microsoft.com/office/drawing/2014/main" val="3510259328"/>
                    </a:ext>
                  </a:extLst>
                </a:gridCol>
                <a:gridCol w="1635260">
                  <a:extLst>
                    <a:ext uri="{9D8B030D-6E8A-4147-A177-3AD203B41FA5}">
                      <a16:colId xmlns:a16="http://schemas.microsoft.com/office/drawing/2014/main" val="1784951239"/>
                    </a:ext>
                  </a:extLst>
                </a:gridCol>
                <a:gridCol w="1635260">
                  <a:extLst>
                    <a:ext uri="{9D8B030D-6E8A-4147-A177-3AD203B41FA5}">
                      <a16:colId xmlns:a16="http://schemas.microsoft.com/office/drawing/2014/main" val="705609271"/>
                    </a:ext>
                  </a:extLst>
                </a:gridCol>
              </a:tblGrid>
              <a:tr h="789207">
                <a:tc>
                  <a:txBody>
                    <a:bodyPr/>
                    <a:lstStyle/>
                    <a:p>
                      <a:endParaRPr lang="sv-SE" sz="1400" b="0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400" b="0">
                          <a:solidFill>
                            <a:schemeClr val="tx1"/>
                          </a:solidFill>
                        </a:rPr>
                        <a:t>Genomsnitt</a:t>
                      </a:r>
                    </a:p>
                    <a:p>
                      <a:pPr algn="ctr"/>
                      <a:r>
                        <a:rPr lang="sv-SE" sz="1400" b="0" i="0">
                          <a:solidFill>
                            <a:schemeClr val="tx1"/>
                          </a:solidFill>
                        </a:rPr>
                        <a:t>(2000-2025)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400" b="0">
                          <a:solidFill>
                            <a:schemeClr val="tx1"/>
                          </a:solidFill>
                        </a:rPr>
                        <a:t>2025</a:t>
                      </a:r>
                      <a:endParaRPr lang="sv-SE" sz="1400" b="0" i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400" b="0">
                          <a:solidFill>
                            <a:schemeClr val="tx1"/>
                          </a:solidFill>
                        </a:rPr>
                        <a:t>2026</a:t>
                      </a:r>
                      <a:endParaRPr lang="sv-SE" sz="1400" b="0" i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400" b="0" i="0">
                          <a:solidFill>
                            <a:schemeClr val="tx1"/>
                          </a:solidFill>
                        </a:rPr>
                        <a:t>2027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54553593"/>
                  </a:ext>
                </a:extLst>
              </a:tr>
              <a:tr h="373900">
                <a:tc>
                  <a:txBody>
                    <a:bodyPr/>
                    <a:lstStyle/>
                    <a:p>
                      <a:r>
                        <a:rPr lang="sv-SE" sz="1400" b="0"/>
                        <a:t>Världens BNP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23" rtl="0" eaLnBrk="1" fontAlgn="b" latinLnBrk="0" hangingPunct="1"/>
                      <a:r>
                        <a:rPr lang="sv-SE" sz="1400" b="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3,5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lvl="0" algn="ctr" defTabSz="914423" rtl="0" eaLnBrk="1" fontAlgn="b" latinLnBrk="0" hangingPunct="1">
                        <a:buNone/>
                      </a:pPr>
                      <a:r>
                        <a:rPr lang="sv-SE" sz="1400" b="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3,2 </a:t>
                      </a:r>
                      <a:r>
                        <a:rPr lang="sv-SE" sz="1400" b="0" i="1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(3,2)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lvl="0" algn="ctr" defTabSz="914423" rtl="0" eaLnBrk="1" fontAlgn="b" latinLnBrk="0" hangingPunct="1">
                        <a:buNone/>
                      </a:pPr>
                      <a:r>
                        <a:rPr lang="sv-SE" sz="1400" b="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2,9 </a:t>
                      </a:r>
                      <a:r>
                        <a:rPr lang="sv-SE" sz="1400" b="0" i="1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(2,9)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lvl="0" algn="ctr" defTabSz="914423" rtl="0" eaLnBrk="1" fontAlgn="b" latinLnBrk="0" hangingPunct="1">
                        <a:buNone/>
                      </a:pPr>
                      <a:r>
                        <a:rPr lang="sv-SE" sz="1400" b="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3,0 </a:t>
                      </a:r>
                      <a:r>
                        <a:rPr lang="sv-SE" sz="1400" b="0" i="1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(3,0)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28518477"/>
                  </a:ext>
                </a:extLst>
              </a:tr>
              <a:tr h="373900">
                <a:tc>
                  <a:txBody>
                    <a:bodyPr/>
                    <a:lstStyle/>
                    <a:p>
                      <a:r>
                        <a:rPr lang="sv-SE" sz="1400" b="0"/>
                        <a:t>BNP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23" rtl="0" eaLnBrk="1" fontAlgn="b" latinLnBrk="0" hangingPunct="1"/>
                      <a:r>
                        <a:rPr lang="sv-SE" sz="1400" b="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2,0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algn="ctr" defTabSz="914423" rtl="0" eaLnBrk="1" fontAlgn="b" latinLnBrk="0" hangingPunct="1">
                        <a:buNone/>
                      </a:pPr>
                      <a:r>
                        <a:rPr lang="sv-SE" sz="1400" b="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1,5 </a:t>
                      </a:r>
                      <a:r>
                        <a:rPr lang="sv-SE" sz="1400" b="0" i="1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(1,6)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algn="ctr" defTabSz="914423" rtl="0" eaLnBrk="1" fontAlgn="b" latinLnBrk="0" hangingPunct="1">
                        <a:buNone/>
                      </a:pPr>
                      <a:r>
                        <a:rPr lang="sv-SE" sz="1400" b="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2,5 </a:t>
                      </a:r>
                      <a:r>
                        <a:rPr lang="sv-SE" sz="1400" b="0" i="1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(2,9)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algn="ctr" defTabSz="914423" rtl="0" eaLnBrk="1" fontAlgn="b" latinLnBrk="0" hangingPunct="1">
                        <a:buNone/>
                      </a:pPr>
                      <a:r>
                        <a:rPr lang="sv-SE" sz="1400" b="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2,8 </a:t>
                      </a:r>
                      <a:r>
                        <a:rPr lang="sv-SE" sz="1400" b="0" i="1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(2,5)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23949879"/>
                  </a:ext>
                </a:extLst>
              </a:tr>
              <a:tr h="373900">
                <a:tc>
                  <a:txBody>
                    <a:bodyPr/>
                    <a:lstStyle/>
                    <a:p>
                      <a:pPr marL="0" marR="0" lvl="0" indent="0" algn="l" defTabSz="91442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400" b="0"/>
                        <a:t>Arbetslöshet</a:t>
                      </a:r>
                      <a:r>
                        <a:rPr lang="sv-SE" sz="1400" b="0" baseline="30000"/>
                        <a:t>1</a:t>
                      </a:r>
                      <a:endParaRPr lang="sv-SE" sz="1400" b="0"/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23" rtl="0" eaLnBrk="1" fontAlgn="b" latinLnBrk="0" hangingPunct="1"/>
                      <a:r>
                        <a:rPr lang="sv-SE" sz="1400" b="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7,5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lvl="0" algn="ctr" defTabSz="914423" rtl="0" eaLnBrk="1" fontAlgn="b" latinLnBrk="0" hangingPunct="1">
                        <a:buNone/>
                      </a:pPr>
                      <a:r>
                        <a:rPr lang="sv-SE" sz="1400" b="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8,8 </a:t>
                      </a:r>
                      <a:r>
                        <a:rPr lang="sv-SE" sz="1400" b="0" i="1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(8,8)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lvl="0" algn="ctr" defTabSz="914423" rtl="0" eaLnBrk="1" fontAlgn="b" latinLnBrk="0" hangingPunct="1">
                        <a:buNone/>
                      </a:pPr>
                      <a:r>
                        <a:rPr lang="sv-SE" sz="1400" b="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8,4</a:t>
                      </a:r>
                      <a:r>
                        <a:rPr lang="sv-SE" sz="1400" b="0" i="1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(8,5)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lvl="0" algn="ctr" defTabSz="914423" rtl="0" eaLnBrk="1" fontAlgn="b" latinLnBrk="0" hangingPunct="1">
                        <a:buNone/>
                      </a:pPr>
                      <a:r>
                        <a:rPr lang="sv-SE" sz="1400" b="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7,8 </a:t>
                      </a:r>
                      <a:r>
                        <a:rPr lang="sv-SE" sz="1400" b="0" i="1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(7,5)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62380629"/>
                  </a:ext>
                </a:extLst>
              </a:tr>
              <a:tr h="373900">
                <a:tc>
                  <a:txBody>
                    <a:bodyPr/>
                    <a:lstStyle/>
                    <a:p>
                      <a:r>
                        <a:rPr lang="sv-SE" sz="1400" b="0"/>
                        <a:t>KPIF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23" rtl="0" eaLnBrk="1" fontAlgn="b" latinLnBrk="0" hangingPunct="1"/>
                      <a:r>
                        <a:rPr lang="sv-SE" sz="1400" b="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2,0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algn="ctr" defTabSz="914423" rtl="0" eaLnBrk="1" fontAlgn="b" latinLnBrk="0" hangingPunct="1">
                        <a:buNone/>
                      </a:pPr>
                      <a:r>
                        <a:rPr lang="sv-SE" sz="1400" b="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2,6 </a:t>
                      </a:r>
                      <a:r>
                        <a:rPr lang="sv-SE" sz="1400" b="0" i="1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(2,7)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algn="ctr" defTabSz="914423" rtl="0" eaLnBrk="1" fontAlgn="b" latinLnBrk="0" hangingPunct="1">
                        <a:buNone/>
                      </a:pPr>
                      <a:r>
                        <a:rPr lang="sv-SE" sz="1400" b="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1,7 </a:t>
                      </a:r>
                      <a:r>
                        <a:rPr lang="sv-SE" sz="1400" b="0" i="1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(0,9)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algn="ctr" defTabSz="914423" rtl="0" eaLnBrk="1" fontAlgn="b" latinLnBrk="0" hangingPunct="1">
                        <a:buNone/>
                      </a:pPr>
                      <a:r>
                        <a:rPr lang="sv-SE" sz="1400" b="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1,6 </a:t>
                      </a:r>
                      <a:r>
                        <a:rPr lang="sv-SE" sz="1400" b="0" i="1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(1,8)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381464"/>
                  </a:ext>
                </a:extLst>
              </a:tr>
              <a:tr h="373900">
                <a:tc>
                  <a:txBody>
                    <a:bodyPr/>
                    <a:lstStyle/>
                    <a:p>
                      <a:r>
                        <a:rPr lang="sv-SE" sz="1400" b="0"/>
                        <a:t>Timlön</a:t>
                      </a:r>
                      <a:r>
                        <a:rPr lang="sv-SE" sz="1400" b="0" baseline="30000"/>
                        <a:t>2</a:t>
                      </a:r>
                      <a:endParaRPr lang="sv-SE" sz="1400" b="0"/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23" rtl="0" eaLnBrk="1" fontAlgn="b" latinLnBrk="0" hangingPunct="1"/>
                      <a:r>
                        <a:rPr lang="sv-SE" sz="1400" b="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3,1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lvl="0" algn="ctr" defTabSz="914423" rtl="0" eaLnBrk="1" fontAlgn="b" latinLnBrk="0" hangingPunct="1">
                        <a:buNone/>
                      </a:pPr>
                      <a:r>
                        <a:rPr lang="sv-SE" sz="1400" b="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3,7 </a:t>
                      </a:r>
                      <a:r>
                        <a:rPr lang="sv-SE" sz="1400" b="0" i="1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(3,7)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lvl="0" algn="ctr" defTabSz="914423" rtl="0" eaLnBrk="1" fontAlgn="b" latinLnBrk="0" hangingPunct="1">
                        <a:buNone/>
                      </a:pPr>
                      <a:r>
                        <a:rPr lang="sv-SE" sz="1400" b="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3,4 </a:t>
                      </a:r>
                      <a:r>
                        <a:rPr lang="sv-SE" sz="1400" b="0" i="1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(3,4)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lvl="0" algn="ctr" defTabSz="914423" rtl="0" eaLnBrk="1" fontAlgn="b" latinLnBrk="0" hangingPunct="1">
                        <a:buNone/>
                      </a:pPr>
                      <a:r>
                        <a:rPr lang="sv-SE" sz="1400" b="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3,3 </a:t>
                      </a:r>
                      <a:r>
                        <a:rPr lang="sv-SE" sz="1400" b="0" i="1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(3,2)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4492710"/>
                  </a:ext>
                </a:extLst>
              </a:tr>
              <a:tr h="373900">
                <a:tc>
                  <a:txBody>
                    <a:bodyPr/>
                    <a:lstStyle/>
                    <a:p>
                      <a:pPr marL="0" marR="0" lvl="0" indent="0" algn="l" defTabSz="91442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400" b="0"/>
                        <a:t>Styrränta</a:t>
                      </a:r>
                      <a:r>
                        <a:rPr lang="sv-SE" sz="1400" b="0" baseline="30000"/>
                        <a:t>3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23" rtl="0" eaLnBrk="1" fontAlgn="b" latinLnBrk="0" hangingPunct="1"/>
                      <a:r>
                        <a:rPr lang="sv-SE" sz="1400" b="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1,6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algn="ctr" defTabSz="914423" rtl="0" eaLnBrk="1" fontAlgn="b" latinLnBrk="0" hangingPunct="1">
                        <a:buNone/>
                      </a:pPr>
                      <a:r>
                        <a:rPr lang="sv-SE" sz="1400" b="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1,75 </a:t>
                      </a:r>
                      <a:r>
                        <a:rPr lang="sv-SE" sz="1400" b="0" i="1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(1,75)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algn="ctr" defTabSz="914423" rtl="0" eaLnBrk="1" fontAlgn="b" latinLnBrk="0" hangingPunct="1">
                        <a:buNone/>
                      </a:pPr>
                      <a:r>
                        <a:rPr lang="sv-SE" sz="1400" b="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2,00 </a:t>
                      </a:r>
                      <a:r>
                        <a:rPr lang="sv-SE" sz="1400" b="0" i="1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(2,00)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algn="ctr" defTabSz="914423" rtl="0" eaLnBrk="1" fontAlgn="b" latinLnBrk="0" hangingPunct="1">
                        <a:buNone/>
                      </a:pPr>
                      <a:r>
                        <a:rPr lang="sv-SE" sz="1400" b="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2,25 </a:t>
                      </a:r>
                      <a:r>
                        <a:rPr lang="sv-SE" sz="1400" b="0" i="1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(2,50)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76392790"/>
                  </a:ext>
                </a:extLst>
              </a:tr>
              <a:tr h="559022">
                <a:tc>
                  <a:txBody>
                    <a:bodyPr/>
                    <a:lstStyle/>
                    <a:p>
                      <a:pPr marL="0" marR="0" lvl="0" indent="0" algn="l" defTabSz="91442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400" b="0"/>
                        <a:t>Strukturellt sparande</a:t>
                      </a:r>
                      <a:r>
                        <a:rPr lang="sv-SE" sz="1400" b="0" baseline="30000"/>
                        <a:t>4</a:t>
                      </a:r>
                      <a:endParaRPr lang="sv-SE" sz="1400" b="0"/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23" rtl="0" eaLnBrk="1" fontAlgn="b" latinLnBrk="0" hangingPunct="1"/>
                      <a:r>
                        <a:rPr lang="sv-SE" sz="1400" b="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-0,3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23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400" b="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-0,4 </a:t>
                      </a:r>
                      <a:r>
                        <a:rPr lang="sv-SE" sz="1400" b="0" i="1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(0,5)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lvl="0" algn="ctr" defTabSz="914423" rtl="0" eaLnBrk="1" fontAlgn="b" latinLnBrk="0" hangingPunct="1">
                        <a:buNone/>
                      </a:pPr>
                      <a:r>
                        <a:rPr lang="sv-SE" sz="1400" b="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-2,1 </a:t>
                      </a:r>
                      <a:r>
                        <a:rPr lang="sv-SE" sz="1400" b="0" i="1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(-1,7)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lvl="0" algn="ctr" defTabSz="914423" rtl="0" eaLnBrk="1" fontAlgn="b" latinLnBrk="0" hangingPunct="1">
                        <a:buNone/>
                      </a:pPr>
                      <a:r>
                        <a:rPr lang="sv-SE" sz="1400" b="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-2,2 </a:t>
                      </a:r>
                      <a:r>
                        <a:rPr lang="sv-SE" sz="1400" b="0" i="1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(-2,5)  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16591848"/>
                  </a:ext>
                </a:extLst>
              </a:tr>
              <a:tr h="373900">
                <a:tc>
                  <a:txBody>
                    <a:bodyPr/>
                    <a:lstStyle/>
                    <a:p>
                      <a:pPr marL="0" marR="0" lvl="0" indent="0" algn="l" defTabSz="91442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400" b="0"/>
                        <a:t>BNP-gap</a:t>
                      </a:r>
                      <a:r>
                        <a:rPr lang="sv-SE" sz="1400" b="0" baseline="30000"/>
                        <a:t>5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23" rtl="0" eaLnBrk="1" fontAlgn="b" latinLnBrk="0" hangingPunct="1"/>
                      <a:r>
                        <a:rPr lang="sv-SE" sz="1400" b="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-0,5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23" rtl="0" eaLnBrk="1" fontAlgn="b" latinLnBrk="0" hangingPunct="1">
                        <a:buNone/>
                      </a:pPr>
                      <a:r>
                        <a:rPr lang="sv-SE" sz="1400" b="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-1,8 </a:t>
                      </a:r>
                      <a:r>
                        <a:rPr lang="sv-SE" sz="1400" b="0" i="1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(-2,0)</a:t>
                      </a:r>
                      <a:endParaRPr lang="sv-SE" sz="1400" b="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23" rtl="0" eaLnBrk="1" fontAlgn="b" latinLnBrk="0" hangingPunct="1"/>
                      <a:r>
                        <a:rPr lang="sv-SE" sz="1400" b="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-0,8 </a:t>
                      </a:r>
                      <a:r>
                        <a:rPr lang="sv-SE" sz="1400" b="0" i="1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(-0,4)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23" rtl="0" eaLnBrk="1" fontAlgn="b" latinLnBrk="0" hangingPunct="1"/>
                      <a:r>
                        <a:rPr lang="sv-SE" sz="1400" b="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0,0 </a:t>
                      </a:r>
                      <a:r>
                        <a:rPr lang="sv-SE" sz="1400" b="0" i="1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(0,4)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0080392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167027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975C0A61-FDB3-1D4C-1848-AC794563B94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346550" y="1419225"/>
            <a:ext cx="8638225" cy="4679950"/>
          </a:xfrm>
        </p:spPr>
      </p:pic>
      <p:sp>
        <p:nvSpPr>
          <p:cNvPr id="2" name="Rubrik 1">
            <a:extLst>
              <a:ext uri="{FF2B5EF4-FFF2-40B4-BE49-F238E27FC236}">
                <a16:creationId xmlns:a16="http://schemas.microsoft.com/office/drawing/2014/main" id="{566EE9A4-4B31-1C6F-CF9A-5552F4A68A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6060" y="274639"/>
            <a:ext cx="9288331" cy="504000"/>
          </a:xfrm>
        </p:spPr>
        <p:txBody>
          <a:bodyPr/>
          <a:lstStyle/>
          <a:p>
            <a:r>
              <a:rPr lang="sv-SE"/>
              <a:t>Återhämtningen fortsätter, inhemsk efterfrågan ger främsta bidraget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9627DDC1-5839-9205-1C66-9065B31E5E9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Importjusterat bidrag till BNP-tillväxten</a:t>
            </a:r>
            <a:endParaRPr lang="sv-SE">
              <a:solidFill>
                <a:srgbClr val="FF0000"/>
              </a:solidFill>
            </a:endParaRP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D8CB405B-C07A-5F08-0E24-E281D268F077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Procentuell förändring respektive procentenheter
Källor: SCB och Konjunkturinstitutet.</a:t>
            </a:r>
          </a:p>
        </p:txBody>
      </p:sp>
      <p:cxnSp>
        <p:nvCxnSpPr>
          <p:cNvPr id="8" name="Rak pilkoppling 7">
            <a:extLst>
              <a:ext uri="{FF2B5EF4-FFF2-40B4-BE49-F238E27FC236}">
                <a16:creationId xmlns:a16="http://schemas.microsoft.com/office/drawing/2014/main" id="{72691178-45F3-9A3A-B416-818B7F2B20BA}"/>
              </a:ext>
            </a:extLst>
          </p:cNvPr>
          <p:cNvCxnSpPr>
            <a:cxnSpLocks/>
          </p:cNvCxnSpPr>
          <p:nvPr/>
        </p:nvCxnSpPr>
        <p:spPr>
          <a:xfrm>
            <a:off x="7388803" y="2989385"/>
            <a:ext cx="0" cy="628623"/>
          </a:xfrm>
          <a:prstGeom prst="straightConnector1">
            <a:avLst/>
          </a:prstGeom>
          <a:ln w="28575">
            <a:solidFill>
              <a:srgbClr val="FF0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265732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655675B-8155-96BF-F3EF-BFFE2729D2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Oljepriset har stigit ca 40 procent senaste månaden, $107 i fredags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D998F0F7-1156-3CDD-9B54-9BAAB85E40A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Råoljepris, Brent</a:t>
            </a:r>
            <a:endParaRPr lang="sv-SE">
              <a:solidFill>
                <a:srgbClr val="FF0000"/>
              </a:solidFill>
            </a:endParaRP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5B52CCE9-A50A-BCC8-8A5F-6760F12F5FAA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Dollar per fat, månadsvärden
Källor: US Energy Information Administration och Konjunkturinstitutet.</a:t>
            </a:r>
          </a:p>
        </p:txBody>
      </p:sp>
      <p:pic>
        <p:nvPicPr>
          <p:cNvPr id="9" name="Platshållare för innehåll 8">
            <a:extLst>
              <a:ext uri="{FF2B5EF4-FFF2-40B4-BE49-F238E27FC236}">
                <a16:creationId xmlns:a16="http://schemas.microsoft.com/office/drawing/2014/main" id="{D73F8CBE-92B8-06D2-5486-D1AB21D9225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334800" y="1524001"/>
            <a:ext cx="8640000" cy="4240709"/>
          </a:xfrm>
        </p:spPr>
      </p:pic>
    </p:spTree>
    <p:extLst>
      <p:ext uri="{BB962C8B-B14F-4D97-AF65-F5344CB8AC3E}">
        <p14:creationId xmlns:p14="http://schemas.microsoft.com/office/powerpoint/2010/main" val="38555096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52C836A-9765-CA95-F30A-184CF7FDF5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Aktiemarknadens ”skräckindex” har inte rusat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76AE2556-42D5-F7D9-C06B-DE90C32126A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336550" y="1634373"/>
            <a:ext cx="8658225" cy="4249654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E25BFBD5-4DFC-14C9-F7FB-04E8D2454FE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Volatilitetsindex (VIX), S&amp;P500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A19E5992-C33B-E789-D951-C5CB0CCED186}"/>
              </a:ext>
            </a:extLst>
          </p:cNvPr>
          <p:cNvSpPr>
            <a:spLocks noGrp="1"/>
          </p:cNvSpPr>
          <p:nvPr>
            <p:ph type="subTitle" idx="14"/>
          </p:nvPr>
        </p:nvSpPr>
        <p:spPr>
          <a:xfrm>
            <a:off x="336061" y="6021223"/>
            <a:ext cx="8658000" cy="624731"/>
          </a:xfrm>
        </p:spPr>
        <p:txBody>
          <a:bodyPr/>
          <a:lstStyle/>
          <a:p>
            <a:r>
              <a:rPr lang="sv-SE"/>
              <a:t>Index, en veckas glidande medelvärde, tom 20 mars 2026</a:t>
            </a:r>
          </a:p>
          <a:p>
            <a:r>
              <a:rPr lang="sv-SE"/>
              <a:t>Källor: Chicago Board Options Exchange (CBOE)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26877645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B93F2AD-8E4D-FED7-7101-57C981A828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Högre oljepriser håller upp inflationen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44D059ED-3ACF-3EF7-E66F-7B04E0B745F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KPIF-inflation</a:t>
            </a:r>
            <a:endParaRPr lang="sv-SE">
              <a:solidFill>
                <a:srgbClr val="FF0000"/>
              </a:solidFill>
            </a:endParaRP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A6A0A6E7-3D3F-ADF4-D05D-CE3CC5DC5F99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Årlig procentuell förändring, månadsvärden
Källor: SCB och Konjunkturinstitutet.</a:t>
            </a:r>
          </a:p>
        </p:txBody>
      </p:sp>
      <p:pic>
        <p:nvPicPr>
          <p:cNvPr id="11" name="Platshållare för innehåll 10">
            <a:extLst>
              <a:ext uri="{FF2B5EF4-FFF2-40B4-BE49-F238E27FC236}">
                <a16:creationId xmlns:a16="http://schemas.microsoft.com/office/drawing/2014/main" id="{A212734C-0AA7-A7D1-ACEE-A3C750DEEA3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336550" y="1520209"/>
            <a:ext cx="8658225" cy="4477982"/>
          </a:xfrm>
        </p:spPr>
      </p:pic>
      <p:cxnSp>
        <p:nvCxnSpPr>
          <p:cNvPr id="10" name="Rak koppling 9">
            <a:extLst>
              <a:ext uri="{FF2B5EF4-FFF2-40B4-BE49-F238E27FC236}">
                <a16:creationId xmlns:a16="http://schemas.microsoft.com/office/drawing/2014/main" id="{1C753662-764F-5277-8E1D-49543DDFD908}"/>
              </a:ext>
            </a:extLst>
          </p:cNvPr>
          <p:cNvCxnSpPr/>
          <p:nvPr/>
        </p:nvCxnSpPr>
        <p:spPr>
          <a:xfrm>
            <a:off x="839416" y="3374679"/>
            <a:ext cx="7200800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448416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5EC440F-B124-D08E-5657-11D41E958D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6060" y="274639"/>
            <a:ext cx="10152427" cy="504000"/>
          </a:xfrm>
        </p:spPr>
        <p:txBody>
          <a:bodyPr/>
          <a:lstStyle/>
          <a:p>
            <a:r>
              <a:rPr lang="sv-SE"/>
              <a:t>Riksbanken höjer räntan i slutet av året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76DDD4CA-7186-3F85-C52A-ACFA4C13FE4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Styrränta</a:t>
            </a:r>
            <a:endParaRPr lang="sv-SE">
              <a:solidFill>
                <a:srgbClr val="FF0000"/>
              </a:solidFill>
            </a:endParaRP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B1B43C16-9A71-6409-DE20-A7364D7A9EBE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Procent, månads- respektive kvartalsvärden
Källor: Nasdaq OMX, Riksbanken, Macrobond och Konjunkturinstitutet.</a:t>
            </a:r>
          </a:p>
        </p:txBody>
      </p:sp>
      <p:pic>
        <p:nvPicPr>
          <p:cNvPr id="9" name="Platshållare för innehåll 8">
            <a:extLst>
              <a:ext uri="{FF2B5EF4-FFF2-40B4-BE49-F238E27FC236}">
                <a16:creationId xmlns:a16="http://schemas.microsoft.com/office/drawing/2014/main" id="{F0F61E3C-0EB5-579B-0E21-E6F304F241A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334800" y="1524000"/>
            <a:ext cx="8640000" cy="4468556"/>
          </a:xfrm>
        </p:spPr>
      </p:pic>
    </p:spTree>
    <p:extLst>
      <p:ext uri="{BB962C8B-B14F-4D97-AF65-F5344CB8AC3E}">
        <p14:creationId xmlns:p14="http://schemas.microsoft.com/office/powerpoint/2010/main" val="223000241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F99884E-72B5-DF4B-0F3A-D40AABDBC1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6062" y="274640"/>
            <a:ext cx="10728490" cy="504000"/>
          </a:xfrm>
        </p:spPr>
        <p:txBody>
          <a:bodyPr/>
          <a:lstStyle/>
          <a:p>
            <a:r>
              <a:rPr lang="sv-SE"/>
              <a:t>Alternativscenario: Mer utdraget krig i Mellanöstern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AFE02DD5-7E64-A5D5-82A5-B230C3F8670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KPIF-inflation</a:t>
            </a:r>
            <a:endParaRPr lang="sv-SE">
              <a:solidFill>
                <a:srgbClr val="FF0000"/>
              </a:solidFill>
            </a:endParaRP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45E8744A-09DD-332F-F0C6-11F65B5B4144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Procent, årsgenomsnitt
Källor: Riksbanken och Konjunkturinstitutet.</a:t>
            </a:r>
          </a:p>
        </p:txBody>
      </p:sp>
      <p:sp>
        <p:nvSpPr>
          <p:cNvPr id="17" name="Platshållare för text 6">
            <a:extLst>
              <a:ext uri="{FF2B5EF4-FFF2-40B4-BE49-F238E27FC236}">
                <a16:creationId xmlns:a16="http://schemas.microsoft.com/office/drawing/2014/main" id="{23BFB954-A40B-F11F-82DA-327C56DCA557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5879976" y="836712"/>
            <a:ext cx="5382000" cy="504056"/>
          </a:xfrm>
        </p:spPr>
        <p:txBody>
          <a:bodyPr/>
          <a:lstStyle/>
          <a:p>
            <a:r>
              <a:rPr lang="sv-SE"/>
              <a:t>Svensk BNP</a:t>
            </a:r>
          </a:p>
        </p:txBody>
      </p:sp>
      <p:sp>
        <p:nvSpPr>
          <p:cNvPr id="18" name="Platshållare för text 8">
            <a:extLst>
              <a:ext uri="{FF2B5EF4-FFF2-40B4-BE49-F238E27FC236}">
                <a16:creationId xmlns:a16="http://schemas.microsoft.com/office/drawing/2014/main" id="{05F5AF6A-D9ED-44BE-6374-3B367F0943C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5879976" y="6147072"/>
            <a:ext cx="5382000" cy="594296"/>
          </a:xfrm>
        </p:spPr>
        <p:txBody>
          <a:bodyPr/>
          <a:lstStyle/>
          <a:p>
            <a:r>
              <a:rPr lang="sv-SE"/>
              <a:t>Procentuell förändring, fasta priser, kalenderkorrigerade värden
Källor: SCB och Konjunkturinstitutet.</a:t>
            </a:r>
          </a:p>
        </p:txBody>
      </p:sp>
      <p:pic>
        <p:nvPicPr>
          <p:cNvPr id="9" name="Platshållare för innehåll 8">
            <a:extLst>
              <a:ext uri="{FF2B5EF4-FFF2-40B4-BE49-F238E27FC236}">
                <a16:creationId xmlns:a16="http://schemas.microsoft.com/office/drawing/2014/main" id="{AAA4255F-121F-3BD4-8BB6-1FB5CB79D4F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334799" y="1524000"/>
            <a:ext cx="5400000" cy="3799499"/>
          </a:xfrm>
        </p:spPr>
      </p:pic>
      <p:pic>
        <p:nvPicPr>
          <p:cNvPr id="14" name="Platshållare för innehåll 13">
            <a:extLst>
              <a:ext uri="{FF2B5EF4-FFF2-40B4-BE49-F238E27FC236}">
                <a16:creationId xmlns:a16="http://schemas.microsoft.com/office/drawing/2014/main" id="{EB4B3A1D-670C-E7C9-52A8-93C3C4D6DBC2}"/>
              </a:ext>
            </a:extLst>
          </p:cNvPr>
          <p:cNvPicPr>
            <a:picLocks noGrp="1" noChangeAspect="1"/>
          </p:cNvPicPr>
          <p:nvPr>
            <p:ph idx="15"/>
          </p:nvPr>
        </p:nvPicPr>
        <p:blipFill>
          <a:blip r:embed="rId4"/>
          <a:stretch>
            <a:fillRect/>
          </a:stretch>
        </p:blipFill>
        <p:spPr>
          <a:xfrm>
            <a:off x="5885999" y="1524000"/>
            <a:ext cx="5400000" cy="3799499"/>
          </a:xfrm>
        </p:spPr>
      </p:pic>
    </p:spTree>
    <p:extLst>
      <p:ext uri="{BB962C8B-B14F-4D97-AF65-F5344CB8AC3E}">
        <p14:creationId xmlns:p14="http://schemas.microsoft.com/office/powerpoint/2010/main" val="98570472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170AD89-420E-22D7-DC20-CB2310C54B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KPIF i alternativscenariot</a:t>
            </a:r>
          </a:p>
        </p:txBody>
      </p:sp>
      <p:pic>
        <p:nvPicPr>
          <p:cNvPr id="13" name="Platshållare för innehåll 12">
            <a:extLst>
              <a:ext uri="{FF2B5EF4-FFF2-40B4-BE49-F238E27FC236}">
                <a16:creationId xmlns:a16="http://schemas.microsoft.com/office/drawing/2014/main" id="{85146706-207C-7B49-BA53-9B055A1814E0}"/>
              </a:ext>
            </a:extLst>
          </p:cNvPr>
          <p:cNvPicPr>
            <a:picLocks noGrp="1" noChangeAspect="1"/>
          </p:cNvPicPr>
          <p:nvPr>
            <p:ph idx="15"/>
          </p:nvPr>
        </p:nvPicPr>
        <p:blipFill>
          <a:blip r:embed="rId3"/>
          <a:stretch>
            <a:fillRect/>
          </a:stretch>
        </p:blipFill>
        <p:spPr>
          <a:xfrm>
            <a:off x="5742899" y="1524000"/>
            <a:ext cx="5400000" cy="4010244"/>
          </a:xfrm>
        </p:spPr>
      </p:pic>
      <p:sp>
        <p:nvSpPr>
          <p:cNvPr id="7" name="Platshållare för text 6">
            <a:extLst>
              <a:ext uri="{FF2B5EF4-FFF2-40B4-BE49-F238E27FC236}">
                <a16:creationId xmlns:a16="http://schemas.microsoft.com/office/drawing/2014/main" id="{E9E03C5E-EA4B-5201-ECA6-F4D82134E558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sv-SE"/>
              <a:t>Osäkerhetsintervall för BNP-prognosen</a:t>
            </a:r>
          </a:p>
        </p:txBody>
      </p:sp>
      <p:sp>
        <p:nvSpPr>
          <p:cNvPr id="8" name="Platshållare för text 7">
            <a:extLst>
              <a:ext uri="{FF2B5EF4-FFF2-40B4-BE49-F238E27FC236}">
                <a16:creationId xmlns:a16="http://schemas.microsoft.com/office/drawing/2014/main" id="{D83C2BE3-F61D-8967-D7E5-C3E84A0A9DB1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lang="sv-SE"/>
              <a:t>BNP-tillväxt i alternativscenariot</a:t>
            </a:r>
          </a:p>
        </p:txBody>
      </p:sp>
      <p:sp>
        <p:nvSpPr>
          <p:cNvPr id="9" name="Platshållare för text 8">
            <a:extLst>
              <a:ext uri="{FF2B5EF4-FFF2-40B4-BE49-F238E27FC236}">
                <a16:creationId xmlns:a16="http://schemas.microsoft.com/office/drawing/2014/main" id="{3701A255-1ADE-D5C2-9C57-7C1BAE85B84D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r>
              <a:rPr lang="sv-SE"/>
              <a:t>Procentuell förändring
Källor: SCB och Konjunkturinstitutet.</a:t>
            </a:r>
          </a:p>
        </p:txBody>
      </p:sp>
      <p:pic>
        <p:nvPicPr>
          <p:cNvPr id="16" name="Platshållare för innehåll 12">
            <a:extLst>
              <a:ext uri="{FF2B5EF4-FFF2-40B4-BE49-F238E27FC236}">
                <a16:creationId xmlns:a16="http://schemas.microsoft.com/office/drawing/2014/main" id="{5D2139C5-890B-F355-3157-734F32AF74D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8985" y="1524000"/>
            <a:ext cx="5400000" cy="4010959"/>
          </a:xfrm>
          <a:prstGeom prst="rect">
            <a:avLst/>
          </a:prstGeom>
        </p:spPr>
      </p:pic>
      <p:sp>
        <p:nvSpPr>
          <p:cNvPr id="17" name="Platshållare för text 6">
            <a:extLst>
              <a:ext uri="{FF2B5EF4-FFF2-40B4-BE49-F238E27FC236}">
                <a16:creationId xmlns:a16="http://schemas.microsoft.com/office/drawing/2014/main" id="{36F66812-9E4A-052F-195F-EFDCACAD8A5F}"/>
              </a:ext>
            </a:extLst>
          </p:cNvPr>
          <p:cNvSpPr txBox="1">
            <a:spLocks/>
          </p:cNvSpPr>
          <p:nvPr/>
        </p:nvSpPr>
        <p:spPr>
          <a:xfrm>
            <a:off x="336062" y="836712"/>
            <a:ext cx="5382000" cy="504056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marL="0" indent="0" algn="l" defTabSz="914423" rtl="0" eaLnBrk="1" latinLnBrk="0" hangingPunct="1">
              <a:spcBef>
                <a:spcPct val="20000"/>
              </a:spcBef>
              <a:buFont typeface="Arial" pitchFamily="34" charset="0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61959" indent="-180980" algn="l" defTabSz="914423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600" kern="1200">
                <a:solidFill>
                  <a:srgbClr val="333333"/>
                </a:solidFill>
                <a:latin typeface="+mn-lt"/>
                <a:ea typeface="+mn-ea"/>
                <a:cs typeface="+mn-cs"/>
              </a:defRPr>
            </a:lvl2pPr>
            <a:lvl3pPr marL="535001" indent="-173042" algn="l" defTabSz="91442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400" kern="1200">
                <a:solidFill>
                  <a:srgbClr val="333333"/>
                </a:solidFill>
                <a:latin typeface="+mn-lt"/>
                <a:ea typeface="+mn-ea"/>
                <a:cs typeface="+mn-cs"/>
              </a:defRPr>
            </a:lvl3pPr>
            <a:lvl4pPr marL="715981" indent="-180980" algn="l" defTabSz="914423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400" kern="1200">
                <a:solidFill>
                  <a:srgbClr val="333333"/>
                </a:solidFill>
                <a:latin typeface="+mn-lt"/>
                <a:ea typeface="+mn-ea"/>
                <a:cs typeface="+mn-cs"/>
              </a:defRPr>
            </a:lvl4pPr>
            <a:lvl5pPr marL="896960" indent="-180980" algn="l" defTabSz="914423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400" kern="1200">
                <a:solidFill>
                  <a:srgbClr val="333333"/>
                </a:solidFill>
                <a:latin typeface="+mn-lt"/>
                <a:ea typeface="+mn-ea"/>
                <a:cs typeface="+mn-cs"/>
              </a:defRPr>
            </a:lvl5pPr>
            <a:lvl6pPr marL="2514663" indent="-228607" algn="l" defTabSz="91442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74" indent="-228607" algn="l" defTabSz="91442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86" indent="-228607" algn="l" defTabSz="91442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97" indent="-228607" algn="l" defTabSz="91442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sv-SE"/>
              <a:t>Osäkerhetsintervall för inflationsprognosen, KPIF</a:t>
            </a:r>
          </a:p>
        </p:txBody>
      </p:sp>
      <p:sp>
        <p:nvSpPr>
          <p:cNvPr id="18" name="Platshållare för text 8">
            <a:extLst>
              <a:ext uri="{FF2B5EF4-FFF2-40B4-BE49-F238E27FC236}">
                <a16:creationId xmlns:a16="http://schemas.microsoft.com/office/drawing/2014/main" id="{05FDB0E6-08E7-1A0E-12D3-DDB0D224EB36}"/>
              </a:ext>
            </a:extLst>
          </p:cNvPr>
          <p:cNvSpPr txBox="1">
            <a:spLocks/>
          </p:cNvSpPr>
          <p:nvPr/>
        </p:nvSpPr>
        <p:spPr>
          <a:xfrm>
            <a:off x="336062" y="6147072"/>
            <a:ext cx="5382000" cy="59429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23" rtl="0" eaLnBrk="1" latinLnBrk="0" hangingPunct="1">
              <a:spcBef>
                <a:spcPct val="20000"/>
              </a:spcBef>
              <a:buFont typeface="Arial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61959" indent="-180980" algn="l" defTabSz="914423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600" kern="1200">
                <a:solidFill>
                  <a:srgbClr val="333333"/>
                </a:solidFill>
                <a:latin typeface="+mn-lt"/>
                <a:ea typeface="+mn-ea"/>
                <a:cs typeface="+mn-cs"/>
              </a:defRPr>
            </a:lvl2pPr>
            <a:lvl3pPr marL="535001" indent="-173042" algn="l" defTabSz="91442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400" kern="1200">
                <a:solidFill>
                  <a:srgbClr val="333333"/>
                </a:solidFill>
                <a:latin typeface="+mn-lt"/>
                <a:ea typeface="+mn-ea"/>
                <a:cs typeface="+mn-cs"/>
              </a:defRPr>
            </a:lvl3pPr>
            <a:lvl4pPr marL="715981" indent="-180980" algn="l" defTabSz="914423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400" kern="1200">
                <a:solidFill>
                  <a:srgbClr val="333333"/>
                </a:solidFill>
                <a:latin typeface="+mn-lt"/>
                <a:ea typeface="+mn-ea"/>
                <a:cs typeface="+mn-cs"/>
              </a:defRPr>
            </a:lvl4pPr>
            <a:lvl5pPr marL="896960" indent="-180980" algn="l" defTabSz="914423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400" kern="1200">
                <a:solidFill>
                  <a:srgbClr val="333333"/>
                </a:solidFill>
                <a:latin typeface="+mn-lt"/>
                <a:ea typeface="+mn-ea"/>
                <a:cs typeface="+mn-cs"/>
              </a:defRPr>
            </a:lvl5pPr>
            <a:lvl6pPr marL="2514663" indent="-228607" algn="l" defTabSz="91442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74" indent="-228607" algn="l" defTabSz="91442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86" indent="-228607" algn="l" defTabSz="91442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97" indent="-228607" algn="l" defTabSz="91442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sv-SE"/>
              <a:t>Procent
Källor: SCB och Konjunkturinstitutet.</a:t>
            </a:r>
          </a:p>
        </p:txBody>
      </p:sp>
      <p:sp>
        <p:nvSpPr>
          <p:cNvPr id="19" name="Tår 18">
            <a:extLst>
              <a:ext uri="{FF2B5EF4-FFF2-40B4-BE49-F238E27FC236}">
                <a16:creationId xmlns:a16="http://schemas.microsoft.com/office/drawing/2014/main" id="{E5247261-D7F7-FDDB-EC29-AD80EEE8B82D}"/>
              </a:ext>
            </a:extLst>
          </p:cNvPr>
          <p:cNvSpPr/>
          <p:nvPr/>
        </p:nvSpPr>
        <p:spPr>
          <a:xfrm rot="19055028">
            <a:off x="3595551" y="2915500"/>
            <a:ext cx="81508" cy="78730"/>
          </a:xfrm>
          <a:prstGeom prst="teardrop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0" name="Tår 19">
            <a:extLst>
              <a:ext uri="{FF2B5EF4-FFF2-40B4-BE49-F238E27FC236}">
                <a16:creationId xmlns:a16="http://schemas.microsoft.com/office/drawing/2014/main" id="{B1318984-8208-DA94-F2E1-DF65110D1588}"/>
              </a:ext>
            </a:extLst>
          </p:cNvPr>
          <p:cNvSpPr/>
          <p:nvPr/>
        </p:nvSpPr>
        <p:spPr>
          <a:xfrm rot="19055028">
            <a:off x="4472379" y="2682666"/>
            <a:ext cx="81508" cy="78730"/>
          </a:xfrm>
          <a:prstGeom prst="teardrop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1" name="Tår 20">
            <a:extLst>
              <a:ext uri="{FF2B5EF4-FFF2-40B4-BE49-F238E27FC236}">
                <a16:creationId xmlns:a16="http://schemas.microsoft.com/office/drawing/2014/main" id="{1EC089DD-ED98-908C-7375-A22DA434CB56}"/>
              </a:ext>
            </a:extLst>
          </p:cNvPr>
          <p:cNvSpPr/>
          <p:nvPr/>
        </p:nvSpPr>
        <p:spPr>
          <a:xfrm rot="19055028">
            <a:off x="9145274" y="3330720"/>
            <a:ext cx="81508" cy="78730"/>
          </a:xfrm>
          <a:prstGeom prst="teardrop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2" name="Tår 21">
            <a:extLst>
              <a:ext uri="{FF2B5EF4-FFF2-40B4-BE49-F238E27FC236}">
                <a16:creationId xmlns:a16="http://schemas.microsoft.com/office/drawing/2014/main" id="{C7B51B80-E642-9122-7E82-6B7A03016691}"/>
              </a:ext>
            </a:extLst>
          </p:cNvPr>
          <p:cNvSpPr/>
          <p:nvPr/>
        </p:nvSpPr>
        <p:spPr>
          <a:xfrm rot="19055028">
            <a:off x="10027480" y="3576459"/>
            <a:ext cx="81508" cy="78730"/>
          </a:xfrm>
          <a:prstGeom prst="teardrop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95930719"/>
      </p:ext>
    </p:extLst>
  </p:cSld>
  <p:clrMapOvr>
    <a:masterClrMapping/>
  </p:clrMapOvr>
</p:sld>
</file>

<file path=ppt/theme/theme1.xml><?xml version="1.0" encoding="utf-8"?>
<a:theme xmlns:a="http://schemas.openxmlformats.org/drawingml/2006/main" name="ExternaPresentationer2">
  <a:themeElements>
    <a:clrScheme name="Konjunkturinstitutet">
      <a:dk1>
        <a:sysClr val="windowText" lastClr="000000"/>
      </a:dk1>
      <a:lt1>
        <a:sysClr val="window" lastClr="FFFFFF"/>
      </a:lt1>
      <a:dk2>
        <a:srgbClr val="024930"/>
      </a:dk2>
      <a:lt2>
        <a:srgbClr val="FBF0C6"/>
      </a:lt2>
      <a:accent1>
        <a:srgbClr val="00709E"/>
      </a:accent1>
      <a:accent2>
        <a:srgbClr val="84216B"/>
      </a:accent2>
      <a:accent3>
        <a:srgbClr val="AF1E2D"/>
      </a:accent3>
      <a:accent4>
        <a:srgbClr val="024930"/>
      </a:accent4>
      <a:accent5>
        <a:srgbClr val="C6A00C"/>
      </a:accent5>
      <a:accent6>
        <a:srgbClr val="568E14"/>
      </a:accent6>
      <a:hlink>
        <a:srgbClr val="0000FF"/>
      </a:hlink>
      <a:folHlink>
        <a:srgbClr val="800080"/>
      </a:folHlink>
    </a:clrScheme>
    <a:fontScheme name="Konjunkturinstitutet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xternaPresentationer1.potx" id="{E74F871E-6C01-440F-B95E-28135BD1664C}" vid="{D9C39154-4341-4D11-A7B2-E62F5983B8BB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79f5d27f-af74-4dc5-80e7-0becac8412a1">
      <Terms xmlns="http://schemas.microsoft.com/office/infopath/2007/PartnerControls"/>
    </lcf76f155ced4ddcb4097134ff3c332f>
    <TaxCatchAll xmlns="32ed2377-9a95-4c31-97cb-2ca8aa0e42bf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EF0A09C861B57C4AA98E08981803E165" ma:contentTypeVersion="10" ma:contentTypeDescription="Skapa ett nytt dokument." ma:contentTypeScope="" ma:versionID="1b7f89f09c3b7213aa1cd44a522248a8">
  <xsd:schema xmlns:xsd="http://www.w3.org/2001/XMLSchema" xmlns:xs="http://www.w3.org/2001/XMLSchema" xmlns:p="http://schemas.microsoft.com/office/2006/metadata/properties" xmlns:ns2="79f5d27f-af74-4dc5-80e7-0becac8412a1" xmlns:ns3="32ed2377-9a95-4c31-97cb-2ca8aa0e42bf" targetNamespace="http://schemas.microsoft.com/office/2006/metadata/properties" ma:root="true" ma:fieldsID="8d6c3a5d5b863a78522e6ae019427203" ns2:_="" ns3:_="">
    <xsd:import namespace="79f5d27f-af74-4dc5-80e7-0becac8412a1"/>
    <xsd:import namespace="32ed2377-9a95-4c31-97cb-2ca8aa0e42b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9f5d27f-af74-4dc5-80e7-0becac8412a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Bildmarkeringar" ma:readOnly="false" ma:fieldId="{5cf76f15-5ced-4ddc-b409-7134ff3c332f}" ma:taxonomyMulti="true" ma:sspId="8a770318-ad50-4a32-a02c-ff5243aca4b8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2ed2377-9a95-4c31-97cb-2ca8aa0e42bf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5d7bc0be-9cdb-442d-bdd6-cbc2bc5d90b2}" ma:internalName="TaxCatchAll" ma:showField="CatchAllData" ma:web="32ed2377-9a95-4c31-97cb-2ca8aa0e42b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ehållstyp"/>
        <xsd:element ref="dc:title" minOccurs="0" maxOccurs="1" ma:index="4" ma:displayName="Rubrik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E46CDF74-6974-47C5-94B3-0B7B1E71F450}">
  <ds:schemaRefs>
    <ds:schemaRef ds:uri="32ed2377-9a95-4c31-97cb-2ca8aa0e42bf"/>
    <ds:schemaRef ds:uri="79f5d27f-af74-4dc5-80e7-0becac8412a1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34DCADAF-1534-4C2E-B404-69010BD26B33}">
  <ds:schemaRefs>
    <ds:schemaRef ds:uri="32ed2377-9a95-4c31-97cb-2ca8aa0e42bf"/>
    <ds:schemaRef ds:uri="79f5d27f-af74-4dc5-80e7-0becac8412a1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E8775D4B-8358-4F82-8DAF-56DA4AB2C5FF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ExternaPresentationer1</Template>
  <TotalTime>3</TotalTime>
  <Words>785</Words>
  <Application>Microsoft Office PowerPoint</Application>
  <PresentationFormat>Bredbild</PresentationFormat>
  <Paragraphs>147</Paragraphs>
  <Slides>21</Slides>
  <Notes>20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4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21</vt:i4>
      </vt:variant>
    </vt:vector>
  </HeadingPairs>
  <TitlesOfParts>
    <vt:vector size="26" baseType="lpstr">
      <vt:lpstr>Arial</vt:lpstr>
      <vt:lpstr>Arial Unicode MS</vt:lpstr>
      <vt:lpstr>Calibri</vt:lpstr>
      <vt:lpstr>Verdana</vt:lpstr>
      <vt:lpstr>ExternaPresentationer2</vt:lpstr>
      <vt:lpstr>PowerPoint-presentation</vt:lpstr>
      <vt:lpstr>Återhämtningen fortsätter trots kriget i Mellanöstern</vt:lpstr>
      <vt:lpstr>Återhämtningen fortsätter, inhemsk efterfrågan ger främsta bidraget</vt:lpstr>
      <vt:lpstr>Oljepriset har stigit ca 40 procent senaste månaden, $107 i fredags</vt:lpstr>
      <vt:lpstr>Aktiemarknadens ”skräckindex” har inte rusat</vt:lpstr>
      <vt:lpstr>Högre oljepriser håller upp inflationen</vt:lpstr>
      <vt:lpstr>Riksbanken höjer räntan i slutet av året</vt:lpstr>
      <vt:lpstr>Alternativscenario: Mer utdraget krig i Mellanöstern</vt:lpstr>
      <vt:lpstr>KPIF i alternativscenariot</vt:lpstr>
      <vt:lpstr>Negativa effekter av handelstullar har inte materialiserats</vt:lpstr>
      <vt:lpstr>Motståndskraftig världsekonomi</vt:lpstr>
      <vt:lpstr>Svag tillväxt i svensk exportmarknad</vt:lpstr>
      <vt:lpstr>Stämningsläget normalt</vt:lpstr>
      <vt:lpstr>Historiskt har hushåll reagerat lite på krig och terror</vt:lpstr>
      <vt:lpstr>Hushållen ökar sin konsumtion i snabb takt</vt:lpstr>
      <vt:lpstr>Köpkraften ökar – god förutsättning för växande konsumtion</vt:lpstr>
      <vt:lpstr>Stark tillväxt i försvarsutgifterna</vt:lpstr>
      <vt:lpstr>Arbetsmarknaden återhämtar sig så sakta</vt:lpstr>
      <vt:lpstr>Arbetslösheten sjunker men fortfarande lediga resurser nästa år</vt:lpstr>
      <vt:lpstr>Budgeten för 2026 begränsar utrymmet för ofinansierade åtgärder 2027-2030</vt:lpstr>
      <vt:lpstr>PowerPoint-presentation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Rosmarie Andersson</dc:creator>
  <cp:lastModifiedBy>Rosmarie Andersson</cp:lastModifiedBy>
  <cp:revision>3</cp:revision>
  <dcterms:created xsi:type="dcterms:W3CDTF">2026-03-21T13:08:41Z</dcterms:created>
  <dcterms:modified xsi:type="dcterms:W3CDTF">2026-03-24T16:00:03Z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0x010100EF0A09C861B57C4AA98E08981803E165</vt:lpwstr>
  </property>
  <property fmtid="{D5CDD505-2E9C-101B-9397-08002B2CF9AE}" pid="3" name="MediaServiceImageTags">
    <vt:lpwstr/>
  </property>
</Properties>
</file>