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35" r:id="rId2"/>
    <p:sldId id="336" r:id="rId3"/>
    <p:sldId id="337" r:id="rId4"/>
    <p:sldId id="338" r:id="rId5"/>
    <p:sldId id="340" r:id="rId6"/>
    <p:sldId id="341" r:id="rId7"/>
    <p:sldId id="342" r:id="rId8"/>
    <p:sldId id="343" r:id="rId9"/>
    <p:sldId id="344" r:id="rId10"/>
    <p:sldId id="345" r:id="rId11"/>
    <p:sldId id="346" r:id="rId12"/>
    <p:sldId id="347" r:id="rId13"/>
  </p:sldIdLst>
  <p:sldSz cx="12192000" cy="6858000"/>
  <p:notesSz cx="6858000" cy="9144000"/>
  <p:defaultTextStyle>
    <a:defPPr>
      <a:defRPr lang="sv-SE"/>
    </a:defPPr>
    <a:lvl1pPr marL="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4" userDrawn="1">
          <p15:clr>
            <a:srgbClr val="A4A3A4"/>
          </p15:clr>
        </p15:guide>
        <p15:guide id="2" orient="horz" pos="781" userDrawn="1">
          <p15:clr>
            <a:srgbClr val="A4A3A4"/>
          </p15:clr>
        </p15:guide>
        <p15:guide id="3" orient="horz" pos="835" userDrawn="1">
          <p15:clr>
            <a:srgbClr val="A4A3A4"/>
          </p15:clr>
        </p15:guide>
        <p15:guide id="4" orient="horz" pos="3843" userDrawn="1">
          <p15:clr>
            <a:srgbClr val="A4A3A4"/>
          </p15:clr>
        </p15:guide>
        <p15:guide id="5" pos="212" userDrawn="1">
          <p15:clr>
            <a:srgbClr val="A4A3A4"/>
          </p15:clr>
        </p15:guide>
        <p15:guide id="6" pos="75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D"/>
    <a:srgbClr val="F2F2F2"/>
    <a:srgbClr val="D9D9D9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howGuides="1">
      <p:cViewPr varScale="1">
        <p:scale>
          <a:sx n="85" d="100"/>
          <a:sy n="85" d="100"/>
        </p:scale>
        <p:origin x="53" y="936"/>
      </p:cViewPr>
      <p:guideLst>
        <p:guide orient="horz" pos="164"/>
        <p:guide orient="horz" pos="781"/>
        <p:guide orient="horz" pos="835"/>
        <p:guide orient="horz" pos="3843"/>
        <p:guide pos="212"/>
        <p:guide pos="750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CCD29-7DC1-40C9-B62D-90B786E53688}" type="datetimeFigureOut">
              <a:rPr lang="sv-SE" smtClean="0"/>
              <a:t>2023-09-26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B3146B-41F7-4F63-A6FA-DBE5AE299C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6931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336062" y="6116644"/>
            <a:ext cx="8534400" cy="316931"/>
          </a:xfrm>
        </p:spPr>
        <p:txBody>
          <a:bodyPr/>
          <a:lstStyle>
            <a:lvl1pPr marL="0" indent="0" algn="l">
              <a:buNone/>
              <a:defRPr b="1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namn på ansvarig(a) föredragshållare</a:t>
            </a:r>
          </a:p>
        </p:txBody>
      </p:sp>
      <p:sp>
        <p:nvSpPr>
          <p:cNvPr id="29" name="Rubrik 1"/>
          <p:cNvSpPr>
            <a:spLocks noGrp="1"/>
          </p:cNvSpPr>
          <p:nvPr>
            <p:ph type="title" hasCustomPrompt="1"/>
          </p:nvPr>
        </p:nvSpPr>
        <p:spPr>
          <a:xfrm>
            <a:off x="336064" y="274640"/>
            <a:ext cx="8444302" cy="418059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lägga till rubrik</a:t>
            </a:r>
          </a:p>
        </p:txBody>
      </p:sp>
      <p:sp>
        <p:nvSpPr>
          <p:cNvPr id="30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765180"/>
            <a:ext cx="8444302" cy="3603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  <p:grpSp>
        <p:nvGrpSpPr>
          <p:cNvPr id="17" name="Grupp 16">
            <a:extLst>
              <a:ext uri="{FF2B5EF4-FFF2-40B4-BE49-F238E27FC236}">
                <a16:creationId xmlns:a16="http://schemas.microsoft.com/office/drawing/2014/main" id="{DAD420AE-45A9-4DAD-8CE6-21675703806F}"/>
              </a:ext>
            </a:extLst>
          </p:cNvPr>
          <p:cNvGrpSpPr/>
          <p:nvPr userDrawn="1"/>
        </p:nvGrpSpPr>
        <p:grpSpPr>
          <a:xfrm>
            <a:off x="10869123" y="417637"/>
            <a:ext cx="1036322" cy="6246124"/>
            <a:chOff x="10869123" y="417637"/>
            <a:chExt cx="1036322" cy="6246124"/>
          </a:xfrm>
        </p:grpSpPr>
        <p:pic>
          <p:nvPicPr>
            <p:cNvPr id="18" name="Bildobjekt 17">
              <a:extLst>
                <a:ext uri="{FF2B5EF4-FFF2-40B4-BE49-F238E27FC236}">
                  <a16:creationId xmlns:a16="http://schemas.microsoft.com/office/drawing/2014/main" id="{9239EC55-13C7-406C-8430-10D8A36149A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1281734"/>
              <a:ext cx="491141" cy="687597"/>
            </a:xfrm>
            <a:prstGeom prst="rect">
              <a:avLst/>
            </a:prstGeom>
          </p:spPr>
        </p:pic>
        <p:pic>
          <p:nvPicPr>
            <p:cNvPr id="19" name="Bildobjekt 18">
              <a:extLst>
                <a:ext uri="{FF2B5EF4-FFF2-40B4-BE49-F238E27FC236}">
                  <a16:creationId xmlns:a16="http://schemas.microsoft.com/office/drawing/2014/main" id="{49B89E01-CE11-479D-9097-B0A2DE7A06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2145830"/>
              <a:ext cx="483017" cy="681055"/>
            </a:xfrm>
            <a:prstGeom prst="rect">
              <a:avLst/>
            </a:prstGeom>
          </p:spPr>
        </p:pic>
        <p:pic>
          <p:nvPicPr>
            <p:cNvPr id="20" name="Bildobjekt 19">
              <a:extLst>
                <a:ext uri="{FF2B5EF4-FFF2-40B4-BE49-F238E27FC236}">
                  <a16:creationId xmlns:a16="http://schemas.microsoft.com/office/drawing/2014/main" id="{00EA9306-B466-464E-A2A9-B5F85295A3F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6145" y="4725144"/>
              <a:ext cx="480917" cy="678094"/>
            </a:xfrm>
            <a:prstGeom prst="rect">
              <a:avLst/>
            </a:prstGeom>
          </p:spPr>
        </p:pic>
        <p:pic>
          <p:nvPicPr>
            <p:cNvPr id="21" name="Bildobjekt 20">
              <a:extLst>
                <a:ext uri="{FF2B5EF4-FFF2-40B4-BE49-F238E27FC236}">
                  <a16:creationId xmlns:a16="http://schemas.microsoft.com/office/drawing/2014/main" id="{021CA271-5F34-475E-9023-5B4008B79C0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3009926"/>
              <a:ext cx="483017" cy="683470"/>
            </a:xfrm>
            <a:prstGeom prst="rect">
              <a:avLst/>
            </a:prstGeom>
          </p:spPr>
        </p:pic>
        <p:pic>
          <p:nvPicPr>
            <p:cNvPr id="22" name="Bildobjekt 21">
              <a:extLst>
                <a:ext uri="{FF2B5EF4-FFF2-40B4-BE49-F238E27FC236}">
                  <a16:creationId xmlns:a16="http://schemas.microsoft.com/office/drawing/2014/main" id="{CE02F084-547C-4EE8-8D65-7DA83F8102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417637"/>
              <a:ext cx="491141" cy="694764"/>
            </a:xfrm>
            <a:prstGeom prst="rect">
              <a:avLst/>
            </a:prstGeom>
          </p:spPr>
        </p:pic>
        <p:pic>
          <p:nvPicPr>
            <p:cNvPr id="23" name="Bildobjekt 22">
              <a:extLst>
                <a:ext uri="{FF2B5EF4-FFF2-40B4-BE49-F238E27FC236}">
                  <a16:creationId xmlns:a16="http://schemas.microsoft.com/office/drawing/2014/main" id="{B07E1A32-37EE-47F4-8942-5D09BE7666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69123" y="5569527"/>
              <a:ext cx="1036322" cy="1094234"/>
            </a:xfrm>
            <a:prstGeom prst="rect">
              <a:avLst/>
            </a:prstGeom>
          </p:spPr>
        </p:pic>
        <p:pic>
          <p:nvPicPr>
            <p:cNvPr id="24" name="Bildobjekt 23">
              <a:extLst>
                <a:ext uri="{FF2B5EF4-FFF2-40B4-BE49-F238E27FC236}">
                  <a16:creationId xmlns:a16="http://schemas.microsoft.com/office/drawing/2014/main" id="{DCF27615-62AB-4F8E-B8BB-BBAC821054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3861888"/>
              <a:ext cx="491167" cy="694764"/>
            </a:xfrm>
            <a:prstGeom prst="rect">
              <a:avLst/>
            </a:prstGeom>
          </p:spPr>
        </p:pic>
      </p:grpSp>
      <p:sp>
        <p:nvSpPr>
          <p:cNvPr id="25" name="Platshållare för text 7">
            <a:extLst>
              <a:ext uri="{FF2B5EF4-FFF2-40B4-BE49-F238E27FC236}">
                <a16:creationId xmlns:a16="http://schemas.microsoft.com/office/drawing/2014/main" id="{551A79A3-B732-4526-803B-A54A7EFD61F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3988" y="2132856"/>
            <a:ext cx="10457777" cy="144016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</p:spTree>
    <p:extLst>
      <p:ext uri="{BB962C8B-B14F-4D97-AF65-F5344CB8AC3E}">
        <p14:creationId xmlns:p14="http://schemas.microsoft.com/office/powerpoint/2010/main" val="3252805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39"/>
            <a:ext cx="8658000" cy="50400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6061" y="1418802"/>
            <a:ext cx="8658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3" y="836777"/>
            <a:ext cx="8658000" cy="504000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6063" y="6116644"/>
            <a:ext cx="8658000" cy="624731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2021529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2" y="274640"/>
            <a:ext cx="5382000" cy="504000"/>
          </a:xfrm>
        </p:spPr>
        <p:txBody>
          <a:bodyPr>
            <a:noAutofit/>
          </a:bodyPr>
          <a:lstStyle>
            <a:lvl1pPr>
              <a:defRPr b="1">
                <a:latin typeface="+mj-lt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5360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5360" y="6148173"/>
            <a:ext cx="5382000" cy="594000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  <p:sp>
        <p:nvSpPr>
          <p:cNvPr id="10" name="Platshållare för innehåll 2"/>
          <p:cNvSpPr>
            <a:spLocks noGrp="1"/>
          </p:cNvSpPr>
          <p:nvPr>
            <p:ph idx="15"/>
          </p:nvPr>
        </p:nvSpPr>
        <p:spPr>
          <a:xfrm>
            <a:off x="5879976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2" name="Platshållare för text 7"/>
          <p:cNvSpPr>
            <a:spLocks noGrp="1"/>
          </p:cNvSpPr>
          <p:nvPr>
            <p:ph type="body" sz="quarter" idx="16" hasCustomPrompt="1"/>
          </p:nvPr>
        </p:nvSpPr>
        <p:spPr>
          <a:xfrm>
            <a:off x="5879976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14" name="Platshållare för text 7"/>
          <p:cNvSpPr>
            <a:spLocks noGrp="1"/>
          </p:cNvSpPr>
          <p:nvPr>
            <p:ph type="body" sz="quarter" idx="17" hasCustomPrompt="1"/>
          </p:nvPr>
        </p:nvSpPr>
        <p:spPr>
          <a:xfrm>
            <a:off x="5886651" y="279504"/>
            <a:ext cx="5382000" cy="504000"/>
          </a:xfrm>
        </p:spPr>
        <p:txBody>
          <a:bodyPr>
            <a:noAutofit/>
          </a:bodyPr>
          <a:lstStyle>
            <a:lvl1pPr marL="0" indent="0">
              <a:buNone/>
              <a:defRPr b="1">
                <a:solidFill>
                  <a:srgbClr val="4D4D4D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8" hasCustomPrompt="1"/>
          </p:nvPr>
        </p:nvSpPr>
        <p:spPr>
          <a:xfrm>
            <a:off x="5879976" y="6147072"/>
            <a:ext cx="5382000" cy="594296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rgbClr val="4D4D4D"/>
                </a:solidFill>
              </a:defRPr>
            </a:lvl1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1633248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lista utan under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40"/>
            <a:ext cx="8658000" cy="922115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innehåll 2"/>
          <p:cNvSpPr>
            <a:spLocks noGrp="1"/>
          </p:cNvSpPr>
          <p:nvPr>
            <p:ph idx="1"/>
          </p:nvPr>
        </p:nvSpPr>
        <p:spPr>
          <a:xfrm>
            <a:off x="335360" y="1319217"/>
            <a:ext cx="8658000" cy="47740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17906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8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14368" y="6093304"/>
            <a:ext cx="658296" cy="663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336064" y="274639"/>
            <a:ext cx="8444302" cy="9330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77632" y="1319218"/>
            <a:ext cx="8002734" cy="5124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36063" y="6453189"/>
            <a:ext cx="1240052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333333"/>
                </a:solidFill>
              </a:defRPr>
            </a:lvl1pPr>
          </a:lstStyle>
          <a:p>
            <a:fld id="{C3A2019E-6387-4EE7-9D57-BB56FA1D45AA}" type="datetimeFigureOut">
              <a:rPr lang="sv-SE" smtClean="0"/>
              <a:pPr/>
              <a:t>2023-09-26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576113" y="6453189"/>
            <a:ext cx="9615518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333333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191633" y="6453189"/>
            <a:ext cx="728785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333333"/>
                </a:solidFill>
              </a:defRPr>
            </a:lvl1pPr>
          </a:lstStyle>
          <a:p>
            <a:fld id="{2ED046C0-1CA2-4C04-85DE-8D258BC54A8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74593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2" r:id="rId3"/>
    <p:sldLayoutId id="2147483663" r:id="rId4"/>
  </p:sldLayoutIdLst>
  <p:txStyles>
    <p:titleStyle>
      <a:lvl1pPr algn="l" defTabSz="914423" rtl="0" eaLnBrk="1" latinLnBrk="0" hangingPunct="1">
        <a:spcBef>
          <a:spcPct val="0"/>
        </a:spcBef>
        <a:buNone/>
        <a:defRPr sz="1800" b="1" kern="1200">
          <a:solidFill>
            <a:srgbClr val="4D4D4D"/>
          </a:solidFill>
          <a:latin typeface="+mj-lt"/>
          <a:ea typeface="+mj-ea"/>
          <a:cs typeface="+mj-cs"/>
        </a:defRPr>
      </a:lvl1pPr>
    </p:titleStyle>
    <p:bodyStyle>
      <a:lvl1pPr marL="180980" indent="-180980" algn="l" defTabSz="91442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rgbClr val="333333"/>
          </a:solidFill>
          <a:latin typeface="+mn-lt"/>
          <a:ea typeface="+mn-ea"/>
          <a:cs typeface="+mn-cs"/>
        </a:defRPr>
      </a:lvl1pPr>
      <a:lvl2pPr marL="361959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rgbClr val="333333"/>
          </a:solidFill>
          <a:latin typeface="+mn-lt"/>
          <a:ea typeface="+mn-ea"/>
          <a:cs typeface="+mn-cs"/>
        </a:defRPr>
      </a:lvl2pPr>
      <a:lvl3pPr marL="535001" indent="-173042" algn="l" defTabSz="914423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rgbClr val="333333"/>
          </a:solidFill>
          <a:latin typeface="+mn-lt"/>
          <a:ea typeface="+mn-ea"/>
          <a:cs typeface="+mn-cs"/>
        </a:defRPr>
      </a:lvl3pPr>
      <a:lvl4pPr marL="715981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rgbClr val="333333"/>
          </a:solidFill>
          <a:latin typeface="+mn-lt"/>
          <a:ea typeface="+mn-ea"/>
          <a:cs typeface="+mn-cs"/>
        </a:defRPr>
      </a:lvl4pPr>
      <a:lvl5pPr marL="896960" indent="-180980" algn="l" defTabSz="914423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rgbClr val="333333"/>
          </a:solidFill>
          <a:latin typeface="+mn-lt"/>
          <a:ea typeface="+mn-ea"/>
          <a:cs typeface="+mn-cs"/>
        </a:defRPr>
      </a:lvl5pPr>
      <a:lvl6pPr marL="2514663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4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7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66AD9B7-98DD-BC95-186D-C1267D13F9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Offentliga sektorns finansiella sparande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87A90258-426A-2707-32C0-5A25B1D4524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C6E1E67-0526-03C8-2677-CDC6E2D8257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BNP respektive potentiell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FEAEDEEA-72F6-B5B1-C88F-A93A1FA367FF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5867399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3785AD7-6254-7427-AA0B-173B6B634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Kapitalnetto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0951ECF8-0C64-183E-8C00-E58AAD725A3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4FC8AC0-2151-C53B-A1C2-DF738002339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3B3C2CCE-203E-FBF7-F69B-6345105389B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9787343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ED713C8-8446-3C8A-3B90-14653CDBC7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Finansiellt sparande och resultat i kommunsektorn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EC4141D9-7D85-9AD9-3E60-6F53877D380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AAA7E82-366A-B130-20CA-53200F93CC7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17E63C23-9FC1-68DB-5237-9079708444BD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2342823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1CD7CDC-31EB-8A54-3B5B-F3E140270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Kommunsektorns inkomster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F31A5E6E-8E88-0845-2865-7548EE341E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A51CC20-4DCA-9E5E-B5C1-E16A7C6656F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2E492ACC-095A-FAB0-B8A3-C6A2FB493802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582156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1F8FEBA-F956-1529-54A2-5D766C317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Finansiellt sparande i offentlig sektor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2CF1485A-F325-11F1-EF8B-A90151CE6F3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D3FA00C-9EDB-EF17-ECB1-5458D7535C4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4F32BDE9-70C0-5D1B-25E9-134C8582634E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202595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5AFA98F-C954-6538-54AF-818CBA56F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Strukturellt sparande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4897C47B-1833-5841-7F58-C1FB114CA4F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8556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D65FADF-E7B3-9718-A80E-D76168E202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potentiell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68BFF00D-B9FE-265A-4C62-F1E5BE174826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678209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D0EC117-7684-F42A-4248-069AC8372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Maastrichtskulden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6FE592C4-92C7-1926-9547-09AB12911DA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440BD5E-0783-BD73-A418-516556C00A6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CCED638B-C307-20E4-C13A-3B09CA20EA3F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3607508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DCBB59-52C5-E582-2F21-26890EC1F2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Skatteinkomster i offentlig sektor och skattekvoten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99EC581F-1329-187A-73D7-C1FAE4BB839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F5A7908-3574-DDF7-CCD1-3F2AE72E6D4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EE7A4350-4FAF-6B38-B539-7DD565ACD865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40914320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8A524B2-4B42-69CC-8B36-D88187FA1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Offentliga konsumtionsutgifter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4ECF06D8-D2E5-D7E8-CE55-52470D73B47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01E8FFE-B5D2-3E05-B4E4-3C86DFA038A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förändring, löpande priser respektive procent av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4593DBA8-0345-BBE5-BA9B-A706664459C7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17703300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CE37D73-85AD-99CC-3A1F-3D27BF3596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Offentliga investeringar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B157D814-63D4-9CC3-CECB-1EBD6050669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0C8FD89-0830-1D5D-1111-CEEE9F6B58A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EB29C2FF-4DD7-CA91-64EC-43A94BD68E9D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0456386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9444B71-9383-D010-6244-FC0B0E07E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Prisbasbelopp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59B82DA8-A2BE-EE7B-A953-F9453AEBE7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A854D7D-74E7-6BFD-FEE7-C579986FDF9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Nivå respektive procentuell förändring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C547821F-E2E2-671F-1747-646D4C2CADFE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010504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924CEC0-3BEB-E8F4-6B1A-66C7B12A4D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Offentliga transfereringar till hushåll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69F788D4-F793-FB09-71AE-DC15AD2E7C2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4AF4DF8-544D-D7E2-21AA-712A85C44F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 av BNP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7717961E-6DBF-CE27-2D3E-F537FBACC9E4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SCB och Konjunkturinstitutet.</a:t>
            </a:r>
          </a:p>
        </p:txBody>
      </p:sp>
    </p:spTree>
    <p:extLst>
      <p:ext uri="{BB962C8B-B14F-4D97-AF65-F5344CB8AC3E}">
        <p14:creationId xmlns:p14="http://schemas.microsoft.com/office/powerpoint/2010/main" val="2408818858"/>
      </p:ext>
    </p:extLst>
  </p:cSld>
  <p:clrMapOvr>
    <a:masterClrMapping/>
  </p:clrMapOvr>
</p:sld>
</file>

<file path=ppt/theme/theme1.xml><?xml version="1.0" encoding="utf-8"?>
<a:theme xmlns:a="http://schemas.openxmlformats.org/drawingml/2006/main" name="ExternaPresentationer2">
  <a:themeElements>
    <a:clrScheme name="Konjunkturinstitutet">
      <a:dk1>
        <a:sysClr val="windowText" lastClr="000000"/>
      </a:dk1>
      <a:lt1>
        <a:sysClr val="window" lastClr="FFFFFF"/>
      </a:lt1>
      <a:dk2>
        <a:srgbClr val="024930"/>
      </a:dk2>
      <a:lt2>
        <a:srgbClr val="FBF0C6"/>
      </a:lt2>
      <a:accent1>
        <a:srgbClr val="00709E"/>
      </a:accent1>
      <a:accent2>
        <a:srgbClr val="84216B"/>
      </a:accent2>
      <a:accent3>
        <a:srgbClr val="AF1E2D"/>
      </a:accent3>
      <a:accent4>
        <a:srgbClr val="024930"/>
      </a:accent4>
      <a:accent5>
        <a:srgbClr val="C6A00C"/>
      </a:accent5>
      <a:accent6>
        <a:srgbClr val="568E14"/>
      </a:accent6>
      <a:hlink>
        <a:srgbClr val="0000FF"/>
      </a:hlink>
      <a:folHlink>
        <a:srgbClr val="800080"/>
      </a:folHlink>
    </a:clrScheme>
    <a:fontScheme name="Konjunkturinstitute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xternaPresentationer.potx" id="{074B849D-6660-459E-98EC-DBED52077334}" vid="{0560366C-25A4-48FA-95DC-BBF8B7B85324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ExternaPresentationer</Template>
  <TotalTime>68</TotalTime>
  <Words>155</Words>
  <Application>Microsoft Office PowerPoint</Application>
  <PresentationFormat>Bredbild</PresentationFormat>
  <Paragraphs>36</Paragraphs>
  <Slides>12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12</vt:i4>
      </vt:variant>
    </vt:vector>
  </HeadingPairs>
  <TitlesOfParts>
    <vt:vector size="16" baseType="lpstr">
      <vt:lpstr>Arial</vt:lpstr>
      <vt:lpstr>Calibri</vt:lpstr>
      <vt:lpstr>Verdana</vt:lpstr>
      <vt:lpstr>ExternaPresentationer2</vt:lpstr>
      <vt:lpstr>Offentliga sektorns finansiella sparande</vt:lpstr>
      <vt:lpstr>Finansiellt sparande i offentlig sektor</vt:lpstr>
      <vt:lpstr>Strukturellt sparande</vt:lpstr>
      <vt:lpstr>Maastrichtskulden</vt:lpstr>
      <vt:lpstr>Skatteinkomster i offentlig sektor och skattekvoten</vt:lpstr>
      <vt:lpstr>Offentliga konsumtionsutgifter</vt:lpstr>
      <vt:lpstr>Offentliga investeringar</vt:lpstr>
      <vt:lpstr>Prisbasbelopp</vt:lpstr>
      <vt:lpstr>Offentliga transfereringar till hushåll</vt:lpstr>
      <vt:lpstr>Kapitalnetto</vt:lpstr>
      <vt:lpstr>Finansiellt sparande och resultat i kommunsektorn</vt:lpstr>
      <vt:lpstr>Kommunsektorns inkomster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Konsumentpriser i valda länder och regioner</dc:title>
  <dc:creator>Rosmarie Andersson</dc:creator>
  <cp:lastModifiedBy>Rosmarie Andersson</cp:lastModifiedBy>
  <cp:revision>6</cp:revision>
  <dcterms:created xsi:type="dcterms:W3CDTF">2023-09-23T05:57:58Z</dcterms:created>
  <dcterms:modified xsi:type="dcterms:W3CDTF">2023-09-26T12:27:03Z</dcterms:modified>
</cp:coreProperties>
</file>