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28" r:id="rId43"/>
    <p:sldId id="329" r:id="rId44"/>
    <p:sldId id="330" r:id="rId45"/>
    <p:sldId id="331" r:id="rId46"/>
    <p:sldId id="332" r:id="rId47"/>
    <p:sldId id="333" r:id="rId48"/>
    <p:sldId id="334" r:id="rId4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F401AC-ECCA-2B12-774A-A70FDCA8B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Barometerindikatorn och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3BF06C5-8347-C216-D956-4E05BB862C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A0CCAF-18CA-8112-9C5F-93DAB20B29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B243AA6-A030-06EC-DFBC-EF5F7BAF8F2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spc="3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Anm. BNP-tillväxten det andra kvartalet 2020 var -7,9 procent och det tredje kvartalet 2020 7,2 procent.</a:t>
            </a:r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13186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207ADD-4ADA-0B11-F565-0CA2500CC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Bygglov,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D6EE41F-911C-55F5-0B98-261926322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4919B64-F4D0-F16D-7372-9BE7FA6AF1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Bruttoarea kvadratmeter, tusental,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27AD43-24BA-1659-CF90-F64D02D3DF6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737925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4603EB-F08B-3F20-E1AB-9FB23D8AC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B44322-4E11-D418-4639-32A8B1AA4C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772D1FC-53D7-FAD5-5B87-B97D48E4A2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D6A75BC-87A0-6465-43E2-C2FBADDABF5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89918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D6E20A-31CA-3B01-824F-528E08B9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omdöme om exportorderstocken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36CC391-14E2-654F-4EF2-18DF382E66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1FE7B9-C293-09CD-1517-7A7F8A0962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BC4BC04-5796-71FE-AE88-3099DFEC48F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90302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8CEBD2-EEBA-4ACB-67CF-5C432C7EA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Exportorderingång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87CD935-B800-695F-96BC-6F0E8692BF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57B4D3-1EA4-E010-5797-1C804E6D70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Diffusionsindex respektive 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A5E52F8-9BC3-F41C-7C23-635B6582021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Swedbank/SILF,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63518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A9BA95-65C6-0BA3-9615-FD895BC54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Förväntningar för byggproduktionen kommande tre månader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622595D-9C18-EFAE-02D9-936132B218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47038F-7E41-D55A-959F-0740E43BE7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B06C2EC-61ED-7C89-F951-F2AB3658C6A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40954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7856B2-DD0F-A0F5-C61E-64892034F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byggbranschen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C2FE373-65AC-9E37-FB22-EF8DCFC6E3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043316-49BA-6DAE-2BB3-FED4F052F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A39B8E1-2E34-7CD0-7285-7FCE5CEC4E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9757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E15E7-02B4-0BD5-931D-5D933476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tjänstebranscherna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16DEEDB-2225-BF20-F2B4-325AA37D31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556AB4-47E2-833B-4073-319361C203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739B8E4-31F9-E5D2-59E5-97891EEF6F6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6624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0D4023-DF15-AA56-6051-3C0419B0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Konkursdrabbade företag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AC93124-C54F-B2D4-08E3-D8ED0BE53A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72831D-A73C-6F3E-78A4-1BB196AB6D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Ackumulerat antal företag, veckovärden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D49D6A-8C8F-7C1B-3924-23AE27BE116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UC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03014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F567A1-535F-0337-B1DE-E55908167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Anställda i konkursdrabbade företag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C779ADF-7EAF-32DD-D849-D98F5F4C7C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69223B4-696B-D379-62D1-360D74BB09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Ackumulerat tusental anställda, veckovärden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D521215-CAD1-A9C3-2DB2-EA67F5C399C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UC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75723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F0A7E6-3C48-9E10-0C1F-66E204524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Arbetskraftsdeltagande och sysselsättningsgrad efter härkomst, 15–74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F5AB24D-5A62-63EE-51C1-FF15BCF294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F6C4732-A65C-31E4-D0EB-353B9F1F49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5EDBA25-753C-5533-7719-24CB53107D6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9044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41C5D3-0655-C583-2B53-CDACBF6AC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9BD4BB-DEDD-D39F-5B5C-5AC519B846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0AC9E49-685C-E9C3-770C-534C4363A6D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EA780AF-2498-06CA-8047-F5C13FCB93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146147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F8E607-F3ED-3CC3-9493-D5E9C30D9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rensat för arbetssökande studerande, 15–74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2589E5-D37C-007A-5A88-A4274DDCA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D08E3B8-0814-19BD-A51E-1D9AF834FDD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E19B63C-1901-E847-CA8F-C43C60CF58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50" y="1419225"/>
            <a:ext cx="8638225" cy="4679950"/>
          </a:xfrm>
        </p:spPr>
      </p:pic>
    </p:spTree>
    <p:extLst>
      <p:ext uri="{BB962C8B-B14F-4D97-AF65-F5344CB8AC3E}">
        <p14:creationId xmlns:p14="http://schemas.microsoft.com/office/powerpoint/2010/main" val="3417535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6E780D-1A42-0205-48CF-BEE53FA01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i AKU, 15–74 år och inskrivna vid AF, 16–65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796F577-2A67-B15B-1CE9-4758F68B7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31E3E3-19D4-3B60-7F91-69FA2986BB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 respektive registerbaserad arbetskraft,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CD40700-96B5-6997-E18E-3EF23059D02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Arbetsförmedlingen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19481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1069DE-99A1-5AC3-75D5-53346ABA9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Sektorers bidrag till förändringen i sysselsättningen, hela ekonomin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8F790-9230-2A44-0356-0CD5D971B8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Ackumulerade bidrag,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126E8A5-C51C-EDE4-DD49-DCAA109FB1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5D6F2818-063B-C152-5D73-03CF075519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423" y="1419225"/>
            <a:ext cx="5272479" cy="4679950"/>
          </a:xfrm>
        </p:spPr>
      </p:pic>
    </p:spTree>
    <p:extLst>
      <p:ext uri="{BB962C8B-B14F-4D97-AF65-F5344CB8AC3E}">
        <p14:creationId xmlns:p14="http://schemas.microsoft.com/office/powerpoint/2010/main" val="2066514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9F5D7C-C319-075F-4B0F-794DA34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 och arbetade timmar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29904B7-0BC6-67F8-F247-01C0F12354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41FCB3-60E5-0CBD-7144-CBA46B8F37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index 2019=100,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71F4FE9-EAE2-9612-FCE3-9FE252061A8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92126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2C0849-642B-D4A5-C564-B3F33455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B5546C4-EA0D-4E9B-54A7-D7F342FEE5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42725D-A35D-3876-232B-007848531B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2039ADE-D5ED-B9A9-E489-F44B0EBDF32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90097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CEF58-FA58-615D-A976-D36389386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Nyanmälda lediga platser och lediga jobb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8B57FAF-7D87-1D81-2148-689A13BB1E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FD073D6-A9A4-BD4A-977C-14BE3AC36C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B324CCB-BC4C-EF9D-E886-C9E04C13DD8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Arbetsförmedlingen,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888149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039E8F-FDDF-7B49-9D33-7FCF69B1E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Sysselsättningsutveckling 15–74 år AKU respektive BNP-tillväxt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24B3AC1-01B6-816A-9293-1EEC33EC8B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8754D9-9C9E-7301-5895-AF42563B7B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Faktisk årstakt i procent,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42395B-549B-5FF6-7FF2-EC4817939D6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80824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CC7ACC-0ABD-C44A-4780-6EE1AC333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Ackumulerade varsel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400FF94-D948-53E4-D70B-80AFC8874C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8C394A-7659-A769-55C4-2CF25B41AA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 personer, faktiska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14218DA-AE3B-CDFB-64ED-709E504BEEB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Arbetsförmedlingen.</a:t>
            </a:r>
          </a:p>
        </p:txBody>
      </p:sp>
    </p:spTree>
    <p:extLst>
      <p:ext uri="{BB962C8B-B14F-4D97-AF65-F5344CB8AC3E}">
        <p14:creationId xmlns:p14="http://schemas.microsoft.com/office/powerpoint/2010/main" val="941523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CBB970-AACE-43EF-713B-06917ED34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Varslade anställda per tusen sysselsatta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36703A2-75E7-37F1-F10A-6C434A3465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2C199E-3507-5817-ABAA-54E8987D48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Faktiska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6774B15-DFF9-DD10-7A99-E053ACE616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Arbetsförmedlingen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661829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69647-D553-0A95-FFBF-29197963B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sysselsättningstillväxten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E4A957D-9294-B4CE-A457-A6173E1C3B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D060A3-FE66-71FD-BAD6-3F890EA4F2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F14ACC1-554D-95EF-C4BD-0E72EF14A4C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6193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48ABD7-25A4-B2D0-2AE5-3C512D363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syn på arbetslöshet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C69CFBD-9053-8087-F05D-706DCB2846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58079E-AD69-80F1-70E0-2ABDC38764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37D7A8E-AD7A-1CE1-DDB2-DCEF4BD5D4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1748105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F6C943-3D5B-41B8-19D7-A89A3C562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A63D91-B571-8E68-BE10-350749D9F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844547D-AFE7-D98F-A342-B61BA3C11C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84B2973-D5F1-45CA-4E7B-4F695A50A42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311355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4532E3-6FB1-1AA9-11BE-6DEE8622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arbetsmarknadsgap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FC7B111-3247-A886-29D6-29DF74DFC9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F5FB63-DF54-05ED-587B-941EF651C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4919E34-28A0-2A1F-F101-791AECC0349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14998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0E748F-A05A-A711-D4E7-4E5052B3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resursutnyttjandeindikator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2B1F10A-6522-FD37-1420-FC68F6B982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A52B5DB-142B-F51F-DD80-44AC4223F6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normaliserade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23CE575-1550-C195-A48E-546B87C99D5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70589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9CEFF5-6B94-56E1-B2D2-DBF13FE59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8CC7747-EDCF-8CC0-38FC-6FAC638305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EAE4A3-19D8-C6E1-DC74-9B45E6A804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FA08BFA-C495-D052-ED80-1D4C2A0BF4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42865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3DFE11-2C83-564F-AF91-47F68D08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 i nivå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717DE1-F62A-CAE1-9F72-1EDB7FA4D2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1995=100,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B9BD4A8-8B1F-D13C-3657-388F2D16F45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8CBB052-2355-C283-BD9E-C38CA55E50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4595187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DFF0DE-C8EE-6D42-7B65-CE8443929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08DFF9-F916-7B4C-DDDD-78A0F24126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24FE184-B336-3F41-DF1D-3A1837C1158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DB9A2C6-5B28-628D-5AA0-BADEFE8437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4764969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34534D-EB16-28D0-C65B-331C38B0C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Lönsamhet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CD7B675-CA6B-7465-E228-1B438D00C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442D22-EBD6-A138-A890-0B1490EA46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årsvärden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90092D-0EA4-3605-7856-9AA9EE42A6D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076519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23A686-DBDE-3193-A318-353C016A5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5F668E9-E97E-0A26-1124-D691062DBD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E9526C0-C789-FB45-8765-4E59F2E62A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120194-78BE-C217-CAB1-C7817D1B458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004202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BB0E6F-3335-E974-0120-81A81F2FF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Globala jordbruks- och matpriser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7F2C9B8-6615-B5EB-0F8A-9ED8F8535C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0773446-3B47-1F4E-2046-266A4D0727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0D94FF6-5E27-7037-3DDA-1B9426B3D1F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HWWI, FAO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40334942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9980CF-AFFC-6F7C-F709-7CE66F43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Växelkurser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C7A4B08-829C-5769-150B-26119A0643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7AB44F-838C-8677-696B-49F1E426B4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valutaenhet,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82B8CD-A7A3-8B39-AFFF-6B87D21FBC5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35572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F7FB7D-C2B2-8BE3-FF80-55A828598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73DC8C0-B9E0-CEE4-0156-621274A88F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4774AE-6CEC-5E91-F701-2F8719BA9E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 plus kollektivt sparande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FCBF90-D476-B74B-D057-6050638319E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839212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B630E0-E3BD-E7EC-87CB-0DAB84EA4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Råvaruprisindex för 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35892DD-E049-4AF5-4902-96F9A79C84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115AF8-3AF9-2EA4-2068-1A6E9E2496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US dollar, index 2020=100,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F03F096-1F02-2157-9F2A-0BCCE575E7F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HWWI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746364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E211A3-52D8-C0B0-4C86-2B9C0CC3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Företagens prisförväntningar på tre månaders sikt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D41010F-7685-D39C-06F5-D123FA06AF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8285A1-DC9C-8979-AB75-67EFFD68A8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BBC51BA-2E00-8CD3-6E7D-E66FDA4B126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349637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6A43D9-7E01-283D-3D66-F48B7B565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Europeiskt pris på råmjölk och helmjölkpulver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EA15FC-3154-B7CB-B40F-E7B4B061ED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89469D-1934-0779-557D-CD08B55821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Euro per kilogram, månads- respektive veckovärden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5E54382-AF51-B232-57C7-99F5D294C3A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EU-kommissionen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7327119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F3FF1A-23C0-9468-50FC-A2C9FA0A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Terminspris vete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6ABA5B8-6E7A-3A56-799D-13C64C010A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374FED-7EE7-6B54-50D4-8A5A08201B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Euro per ton vete för kommande leverans i Frankrike,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4AFCEE5-B2C0-3629-D461-349887DD5AB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Euronext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23972491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3390E3-A249-CB10-6ADC-A49158566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Livsmedelspris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CD0C681-F0DC-3B0D-6AE2-6D1534939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F65373-3BEC-1D42-4831-C7EF384AEC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1980=100,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874EB78-8408-E30D-8799-92943B44F5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179938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B91B2B-FF07-2124-CAF6-55D73352F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Restaurang- och livsmedelspriser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E4D96AB-FC92-CBF9-1BE6-D63460BFB3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BD02C9-7ECE-2317-08E8-C592E3A29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A1101BB-CC0F-0E99-BEF6-8408F68C435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17405127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F2E76F-8849-507D-9BE9-AD8C90F0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43AFFB-FA71-C7D2-CC19-74711633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08EAF48-4237-AFE0-FBC9-244E16A42AF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909F4229-13FF-89E1-5935-50BF19B94C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35293981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BE6FD0-75EE-F7CF-2033-FDD1DBAF6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Spotpris på el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E4DFCF8-BE74-8894-7429-31DA8C793E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79463F3-E0A6-13B4-195D-4EBAE6FE5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Öre per kilowattimme (kWh),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14A1106-8075-832E-5734-8387A690CCF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402137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13F972-C4F6-766E-BC22-26A49BDF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Arbetskostnad per timme i näringslivet och 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BCD76B4-4EAE-89AE-72A4-926D0E5B56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84A079-475E-C118-6A24-258609A25F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3A7DA88-918C-B0A1-5C46-C99DA3E5A87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8108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F989ED-23EE-F6C6-A10D-400DCEAC1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F9D3B0E-3BB0-875F-1389-077FF44B5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C558FE6-B2C4-7656-F0CA-C01A41A06E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8674072-316E-24C4-80F1-014A1BD253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25456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4480CE-E941-E0AE-8BB5-BBC3E532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15D0FB3-463F-885B-82AA-E82C6B82B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4FFBA7C-F053-82B3-F9AF-529A4786E9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A05984D-3A32-CBC1-BD98-30A4BE7F2C4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86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24927-2EB0-232C-CC49-981FA4536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5D72BC4-AF6B-5F8F-EB4B-510DF2A89D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352609-9217-6590-4721-0EA8D777EC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874BA0A-BE34-CBC4-C2FF-A88A261AAF7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1140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65561B-E6AD-B5AF-F846-C7D8EDDD5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kapacitetsutnyttjande och investeringsandel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8AA5BED-66B3-7A37-C5DD-0DBF62DC1E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6FD744-2845-7EFA-B2E8-031C6394F4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kvartalsvärden respektive procent av förädlingsvärde,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AFFDD9C-0F06-62A8-C8BE-BCF2E314F30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1579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39BE45-B27E-A1CE-9AB7-7F961FFCF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Påbörjade lägenheter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31D8FF8-110E-8DA3-A319-ABFBEA4FF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BEAD11-FA06-970D-A46C-ADDE88C356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52D3276-D849-0808-5320-AD8BD61CCBF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29331290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68</TotalTime>
  <Words>820</Words>
  <Application>Microsoft Office PowerPoint</Application>
  <PresentationFormat>Bredbild</PresentationFormat>
  <Paragraphs>150</Paragraphs>
  <Slides>48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48</vt:i4>
      </vt:variant>
    </vt:vector>
  </HeadingPairs>
  <TitlesOfParts>
    <vt:vector size="52" baseType="lpstr">
      <vt:lpstr>Arial</vt:lpstr>
      <vt:lpstr>Calibri</vt:lpstr>
      <vt:lpstr>Verdana</vt:lpstr>
      <vt:lpstr>ExternaPresentationer2</vt:lpstr>
      <vt:lpstr>Barometerindikatorn och BNP</vt:lpstr>
      <vt:lpstr>Hushållens konfidensindikator och hushållens konsumtion</vt:lpstr>
      <vt:lpstr>Hushållens syn på arbetslöshet</vt:lpstr>
      <vt:lpstr>Hushållens konsumtion, real disponibel inkomst och sparande</vt:lpstr>
      <vt:lpstr>Offentlig konsumtion</vt:lpstr>
      <vt:lpstr>Bidrag till offentlig konsumtionstillväxt</vt:lpstr>
      <vt:lpstr>Fasta bruttoinvesteringar, bostäder</vt:lpstr>
      <vt:lpstr>Industrins kapacitetsutnyttjande och investeringsandel</vt:lpstr>
      <vt:lpstr>Påbörjade lägenheter</vt:lpstr>
      <vt:lpstr>Bygglov, bostäder</vt:lpstr>
      <vt:lpstr>Offentliga investeringar</vt:lpstr>
      <vt:lpstr>Industrins omdöme om exportorderstocken</vt:lpstr>
      <vt:lpstr>Exportorderingång i tillverkningsindustrin</vt:lpstr>
      <vt:lpstr>Förväntningar för byggproduktionen kommande tre månader</vt:lpstr>
      <vt:lpstr>Produktion i byggbranschen</vt:lpstr>
      <vt:lpstr>Produktion i tjänstebranscherna</vt:lpstr>
      <vt:lpstr>Konkursdrabbade företag</vt:lpstr>
      <vt:lpstr>Anställda i konkursdrabbade företag</vt:lpstr>
      <vt:lpstr>Arbetskraftsdeltagande och sysselsättningsgrad efter härkomst, 15–74 år</vt:lpstr>
      <vt:lpstr>Arbetslöshet rensat för arbetssökande studerande, 15–74 år</vt:lpstr>
      <vt:lpstr>Arbetslöshet i AKU, 15–74 år och inskrivna vid AF, 16–65 år</vt:lpstr>
      <vt:lpstr>Sektorers bidrag till förändringen i sysselsättningen, hela ekonomin</vt:lpstr>
      <vt:lpstr>Sysselsatta och arbetade timmar</vt:lpstr>
      <vt:lpstr>Anställningsplaner</vt:lpstr>
      <vt:lpstr>Nyanmälda lediga platser och lediga jobb</vt:lpstr>
      <vt:lpstr>Sysselsättningsutveckling 15–74 år AKU respektive BNP-tillväxt</vt:lpstr>
      <vt:lpstr>Ackumulerade varsel</vt:lpstr>
      <vt:lpstr>Varslade anställda per tusen sysselsatta</vt:lpstr>
      <vt:lpstr>Bidrag till sysselsättningstillväxten </vt:lpstr>
      <vt:lpstr>Arbetsmarknadssituation</vt:lpstr>
      <vt:lpstr>BNP-gap, arbetsmarknadsgap</vt:lpstr>
      <vt:lpstr>BNP-gap och resursutnyttjandeindikator</vt:lpstr>
      <vt:lpstr>Timlön</vt:lpstr>
      <vt:lpstr>Reallön i nivå</vt:lpstr>
      <vt:lpstr>Justerad enhetsarbetskostnad i näringslivet</vt:lpstr>
      <vt:lpstr>Lönsamhet i näringslivet</vt:lpstr>
      <vt:lpstr>Konsumentpriser</vt:lpstr>
      <vt:lpstr>Globala jordbruks- och matpriser</vt:lpstr>
      <vt:lpstr>Växelkurser</vt:lpstr>
      <vt:lpstr>Råvaruprisindex för industrin</vt:lpstr>
      <vt:lpstr>Företagens prisförväntningar på tre månaders sikt</vt:lpstr>
      <vt:lpstr>Europeiskt pris på råmjölk och helmjölkpulver</vt:lpstr>
      <vt:lpstr>Terminspris vete</vt:lpstr>
      <vt:lpstr>Livsmedelspris i KPI</vt:lpstr>
      <vt:lpstr>Restaurang- och livsmedelspriser i KPI</vt:lpstr>
      <vt:lpstr>Bidrag till KPIF-inflationen</vt:lpstr>
      <vt:lpstr>Spotpris på el i Sverige</vt:lpstr>
      <vt:lpstr>Arbetskostnad per timme i näringslivet och inflation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2023-09-26T12:23:04Z</dcterms:modified>
</cp:coreProperties>
</file>