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1906" y="77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A0F3C-42D8-406A-AAF8-99828C41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46787E-DB85-435C-BB79-06D38DDD6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05FEA8-4B71-40BE-9C08-F27035FFB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2019 kvartal 4=100,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B1382B-4FE5-408C-AC2C-DBA269CDF8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SCB, Bureau of Economic Analysis, Eurostat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04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D66F49-9749-4DF8-A324-A6C5B2A3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5F8558-0B96-4A58-AE9A-111AF1903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EFF5C2-EBF9-4683-80EB-C319372F6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99294A-FF9C-45EC-9B67-9703835334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648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F0FBED-A69B-4D7C-8A39-DB87923E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- KIX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C4F1467-4CBF-4E19-AB24-F169EA744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19947D-0DF6-4984-ADEF-0766D2B6F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4159EE-D96B-4BE5-A941-E63EE5CAC6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229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EEB553-50F9-45B0-B315-F199A046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Export- och importpriser för tillverkade varor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708940-94E8-46FB-B56B-A92CAD42F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D0BC85-FB81-4DD5-98B2-1895B6505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2005=100,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557F2D-2174-4A32-A152-07FE405DE7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02077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02357E-E7CD-4E21-ACDE-96E43A73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Nettokapitalavkastning i näringslivet och statsobligationsränta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75BA70-1E3C-477E-A8F6-6A3C3A6D0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06B3FA-FBEC-48B7-8DE3-70D627210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AEFDC0-77F3-4FCD-AFDC-FBEA13BA7D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967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3D1ECC-13A4-48BA-A846-9FD85AA3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Vinstandel i näringslivet exkl. små- och fritidshus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0830481-7000-4D99-B03A-BA43E8E47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A480D0-750C-46EB-B36A-CB9AC5B034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till faktorpris,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E74D06-5887-4F5B-9523-79BFB76BCF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112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82A495-F788-4727-A2E1-A93C86DD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Investeringsandel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9F1F3D6-4BFC-454F-9158-B16BAA6F2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211DF5-72FE-4223-8BF7-A7CF7A05A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förädlingsvärde, löpande priser,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0C8211-ACF3-40EA-9098-626A12EFB3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Macrobond</a:t>
            </a:r>
          </a:p>
        </p:txBody>
      </p:sp>
    </p:spTree>
    <p:extLst>
      <p:ext uri="{BB962C8B-B14F-4D97-AF65-F5344CB8AC3E}">
        <p14:creationId xmlns:p14="http://schemas.microsoft.com/office/powerpoint/2010/main" val="76859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351D7D-2F85-44FC-9819-69531B33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konkurrenssituation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1CFFB43-B961-484B-9801-1DB8ABA5E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4B5925-D358-46FE-9BD1-E6B2F539E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DD9013-C320-4F6C-90FE-EC23B7408E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7910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5CC051-3336-46ED-8BE5-EECFD2B1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3A2D2D3-3A7F-406E-975B-09FD59448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1982B9-8A11-447E-A9A6-7843F27D4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EFD823-2249-4336-A714-DE5180AA56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407443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BD2ECC-0DE2-4D2A-872D-818E7E83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15–74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4C84BBD-2454-436F-AC7A-11F439501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948094-9FA6-4AB0-B363-4682D20BD6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0803FC-645D-44D1-9104-BC7E87414D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92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1E93CB-41CF-43A8-9C26-ED8F1C63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Anställda efter anställningsform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21E854-595E-4FCC-A30B-BEFADA969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BB45A4-131E-4877-8488-C7F057834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EC64E5-6DF0-4331-B390-EAD928AC88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26228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CC1470-7863-4615-B69D-464E5CB0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Produktionsvärdeindex i industrin och tjänstesektorn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4FF7CC-B688-4882-BD20-5A49B26A1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A6AF12-D4D3-450B-9FD0-0E4857312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22D246-76D9-4E86-8672-B704E0AE48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556968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B656DA-7E9F-4044-A3B5-A2675400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 med visstidsanställning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7C78A1-56DD-4ECA-8F9D-B92924068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CB0DAD-2286-415E-95AF-4446491FA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B808A7-5FA1-44D2-98A2-1B2A2A99B7C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8254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17DAA2-A790-4B3F-8FF5-D444E813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Varsel om uppsägning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583FD8A-5057-4788-A5B8-28D0D04FB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45890E-AB31-428F-B4F3-61CC042D4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A7A9C6-C64F-4394-8C0B-E273D94997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44286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2769A8-4E3E-4C5E-85F7-DA2ABB6E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Ackumulerade varsel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CB29763-3756-44BB-ABB5-9F5DB3256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54492D-590E-4D62-A4DF-3D21C7AF6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månadssvärden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A6A270-E20A-4169-8A4A-11F52E3234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98907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EF7C7E-83AE-4BAF-8908-0D8029BD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289934A-4DA0-4330-90BD-52A3CB950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B77AAC-88AD-4AB5-8381-28202CD0D7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BB0E08-C789-42FC-A0A3-97F9852040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96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781A8D-D128-4D2D-A47D-63638A47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085EAA-452F-4A78-89DF-849E73754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7E1A44-C382-46DF-A43B-95993BB81B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4B53B91-4C32-475C-8BBF-3F0ACD4312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400489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2E73DB-1019-4A67-BEF3-94684F20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B1BC1DD-6150-496C-AAFB-526B1B7D3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416321-A801-4DD1-9176-9D72F1A51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0B90D8-E635-4E1A-87E2-3D20BEDB82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99401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576127-133B-47EA-9FA1-6E412ABE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bland inrikes och utrikes födda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B250561-25A9-42C1-8B6F-EC83B22DE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66251C-E102-4371-8F2C-9E5B75763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FCD82E3-AE7A-4DBA-9742-986B022768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634079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D06434-7FA1-468C-88FA-BEB0E308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C8D3FB-18FA-42E4-8DCC-B8958E54F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FCF8B9-AA3C-49C3-B5DD-32DE51BC7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kalenderkorrigerade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DF7529-FD96-4E92-B470-C83CD19B17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59042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917DDD-E885-4B93-B58C-FBCD531E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Nominell och real lön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D0DC74F-1A4E-4E83-83DD-F177C492E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44F5E0-1FC3-4D68-B62C-D392F2EBD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BA54CE-CAEB-4E95-99F3-FF081600F3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SCB.</a:t>
            </a:r>
          </a:p>
        </p:txBody>
      </p:sp>
    </p:spTree>
    <p:extLst>
      <p:ext uri="{BB962C8B-B14F-4D97-AF65-F5344CB8AC3E}">
        <p14:creationId xmlns:p14="http://schemas.microsoft.com/office/powerpoint/2010/main" val="1076477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DFE1D5-4C0B-431C-917F-E570D910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näringslivet enligt </a:t>
            </a:r>
            <a:r>
              <a:rPr lang="sv-SE" dirty="0" err="1"/>
              <a:t>labour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 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DCF8A1E-EB8A-4D78-BD42-AA7AFD03E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E35752-7FA3-4556-A0B5-D8392F797E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371D23-09DE-4E6B-9CCD-7F470AB4A7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188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1405EB-5854-4362-A8AB-CCA6D1FE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motorfordonsindustrin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375F5E-C690-45CB-AA3A-C66AE1BD2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2010=100, säsongsrensade månadsvärden enligt produktionsvärdeindex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34A28B-E0F7-43A6-A504-65604C4F1F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026ED80-026F-472C-8FCF-CEC18B810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711868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606638-EDCE-4DC2-805D-1110212B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näringslivet enligt nationalräkenskaperna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09132FB-93EF-4A4D-BDF7-A06F725B5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30B563-8CC2-497E-B8C3-6C9894F5E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468875-7CDE-470B-BE16-240F76FE96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7023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085D06-C529-40E7-8E73-505D1719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 per anställd i näringslivet enligt nationalräkenskaperna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A10678-F87B-4608-A5A5-EFF74E705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FC22A8-11FE-435D-94BC-40A104197B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41D4DD-C730-4CD9-89F1-1156981248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5064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5270D8-03E7-4E16-A834-79317A3A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tillverkningsindustrin enligt </a:t>
            </a:r>
            <a:r>
              <a:rPr lang="sv-SE" dirty="0" err="1"/>
              <a:t>labour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 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45E174-51A5-47B8-B7EE-C9620D081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006B1B-D618-4216-9720-5B6600AEA4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36C989-5220-4095-87BD-4EF4B154BC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5957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E59E2E-544B-490A-8F6A-9B3A3D00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tillverkningsindustrin enligt nationalräkenskaperna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B64F5DA-CEBD-426A-94C6-A6DB84613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A7DB45-7AB5-4E1B-BF69-DC5A5A0D69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6B1C0B-1C3A-40B4-B709-F2502170CB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6659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F5894-AD3E-47E3-B694-81988F7E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 per anställd i tillverkningsindustrin enligt nationalräkenskaperna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D73F02A-7002-4668-A701-146AE100D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7BA198-8050-4F1A-AE0E-8C8813906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08701F-18EF-480E-8FE9-78EB1284B7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6736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CDFD2D-5CA9-4EAA-887F-98C06C7D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Medelarbetstid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AFF57D3-E689-497B-9C9F-5FD14AA13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FAE19E-FD61-427B-8E0D-08FEACB58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2015=100,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42D003-8F2C-45D3-8618-4814056505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36899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150114-E653-4FEB-B0F7-2D7F8B0E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Löneutvecklingen i Sverige,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06A3CA2-2EC5-4B02-A032-B58B07A7D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F7FCF6-CE13-46B5-970A-433FA218F2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kalenderkorrigerade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0531FB-5213-4D83-AAFB-1C20AED304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5045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E8CADE-45D0-4BFF-AC1E-3DD1294E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Löneutvecklingen i Danmark,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EDE613F-31A2-4E0D-A62E-0D569F85C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064718-6D6F-49B4-946D-45512F1B36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kalenderkorrigerade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89F8EE-BCC1-491A-9548-E2F7590B05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97926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FEF5B-0B7C-474C-BFB1-A2A61BDF8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Löneutvecklingen i Tyskland,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FEA06F4-76B4-4D74-8659-9FA95CF7A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B213CF-368B-4243-BE4A-0E80ED7EA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kalenderkorrigerade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06320A-A72F-41C5-B030-9CAE179ED0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3811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2A70F8-F143-455A-B081-B7FD9AC5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Löneutvecklingen i Finland,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9A5C40A-8E4E-4E51-BE91-434E03A92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2EA459-7188-4907-BD0C-DC0EA7A26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kalenderkorrigerade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9E6303-05A1-436C-942D-0864979BA8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165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49923-1E17-4503-8CD5-BD695709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Efterfrågeläge och orderstocksomdöme, nuläget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E949B8-7E2F-46C9-B1A9-0DCF3001D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519A14-6BB9-411A-9CE8-D4A73C90A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617B37-DD1F-474F-BF15-25919FB060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3969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BEF038-88C6-4DDF-A0C7-581524F9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Nationella minimilöner 2019 i europeiska länder och kollektivavtalade lägstalöner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AE24FB5-F8AD-4D59-97A9-F430A16A5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3A631A-6276-440B-929C-C3E7B5004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kronor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ACDD02-D071-4423-BF22-BE357393F1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8222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E32934-711B-4EEB-8080-3714AD58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Lönespridning i europeiska länder, 2014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3CEDBD3-0A85-4E97-8412-5FC209DEC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3EA809-4CF8-4E09-AD2C-8E04A182A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Lönekvot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3729B6-F8B8-4E19-B373-962D34C1B0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76046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A1B4B8-A874-46E1-ABB6-EF8FD0C4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Lägstalönebett</a:t>
            </a:r>
            <a:r>
              <a:rPr lang="sv-SE" dirty="0"/>
              <a:t> efter avtalsområde, arbetare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279459-7870-43E3-A911-4D68604D8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F92FD6-1419-434B-A6D8-19390C863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Lägstalön som andel av medianlönen (grundlön) i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9FD985-CE37-4394-B032-AE307BEDAD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21808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44764F-54FF-4CF9-ACC6-DD7725B6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Lönespridning i Sverige, 2000–2019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A5B6BD1-299A-4F3A-8AFA-60AAC5F59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F45615-44CD-428F-9253-1B5B923FC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Lönekvoter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746B7A-B27F-48CE-BC16-1ADD07BF9B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667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5C4FC6-9087-4CD6-84D0-2047F3B0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 och sysselsättningsgrad för olika utbildningsnivåer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5C10DB-42C3-462C-A424-839997221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385149"/>
            <a:ext cx="4602552" cy="46656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80C164-523D-4A85-841F-62480D99A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Medianlön, tusental kronor per månad före skatt respektive sysselsättningsgrad i åldersgruppen 30–54 år, procent av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1D4D77-8845-4743-98AC-96EE4BFEDC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 </a:t>
            </a:r>
          </a:p>
        </p:txBody>
      </p:sp>
    </p:spTree>
    <p:extLst>
      <p:ext uri="{BB962C8B-B14F-4D97-AF65-F5344CB8AC3E}">
        <p14:creationId xmlns:p14="http://schemas.microsoft.com/office/powerpoint/2010/main" val="3566702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D77051-1050-4616-B6E1-32291D0A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arbetstillfällen utan krav på särskild yrkesutbildning </a:t>
            </a:r>
            <a:br>
              <a:rPr lang="sv-SE" dirty="0"/>
            </a:br>
            <a:r>
              <a:rPr lang="sv-SE" dirty="0"/>
              <a:t>15–64 år,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B3E8066-FCC4-42E4-97F5-F685ED044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347F07-7D31-41A6-8786-80C1537BC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sysselsatta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39ECE4-98CE-4FB4-A793-7FF7616347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157455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C7844C-115B-46F2-85D2-1D000578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Efterfrågan i tjänstebranscherna, omdömen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C2292BF-C7F6-479D-8E4E-FF24C85AD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F4030C-F2CC-42E4-A74C-D10AE2BD2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D76FE6-D79A-4661-8EB9-685110B492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029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59131-618D-4C88-B65A-5D46D53B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tillverkningsindustrin, omdömen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EE44C92-3B6C-464A-BFDA-6939B53E7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6BD2E3-7DEE-490A-A394-4426502F3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82CA8E-D835-4F4F-9CCB-BB909D7A51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516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E5B47C-9222-4E7D-82B2-9BAF0827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9FB9509-165C-47FA-8F22-38CC3D491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8B7437-6DC0-4A8C-92C1-6E03D4B58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1D340F-544F-408A-8148-6B358CEB31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0021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24F0DD-3EA2-496B-86F5-714AAC86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440542-6A3D-42E4-B09D-AF1A842E7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776719-D8FD-4274-A139-05E728DFC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2F33B2-28AB-4B34-993B-1F90CDBD49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361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F65522-328A-4A4E-BA63-1BCFB6BD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 i tillverkningsindustrin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68FED8F-AE0C-4874-8D92-C424D2FFD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5133B0-4ECD-4775-B66A-DFE628AE6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770E7B-F960-45F2-9325-4789CBF1E3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IFO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6818617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55</TotalTime>
  <Words>744</Words>
  <Application>Microsoft Office PowerPoint</Application>
  <PresentationFormat>Bredbild</PresentationFormat>
  <Paragraphs>135</Paragraphs>
  <Slides>45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9" baseType="lpstr">
      <vt:lpstr>Arial</vt:lpstr>
      <vt:lpstr>Calibri</vt:lpstr>
      <vt:lpstr>Verdana</vt:lpstr>
      <vt:lpstr>ExternaPresentationer2</vt:lpstr>
      <vt:lpstr>BNP i valda länder</vt:lpstr>
      <vt:lpstr>Produktionsvärdeindex i industrin och tjänstesektorn</vt:lpstr>
      <vt:lpstr>Produktion i motorfordonsindustrin</vt:lpstr>
      <vt:lpstr>Efterfrågeläge och orderstocksomdöme, nuläget </vt:lpstr>
      <vt:lpstr>Efterfrågan i tjänstebranscherna, omdömen</vt:lpstr>
      <vt:lpstr>Produktion i tillverkningsindustrin, omdömen</vt:lpstr>
      <vt:lpstr>Lönsamhetsomdömen </vt:lpstr>
      <vt:lpstr>Lönsamhet i näringslivet</vt:lpstr>
      <vt:lpstr>Lönsamhetsomdöme i tillverkningsindustrin </vt:lpstr>
      <vt:lpstr>Enhetsarbetskostnad</vt:lpstr>
      <vt:lpstr>Kronans effektiva växelkurs - KIX</vt:lpstr>
      <vt:lpstr>Export- och importpriser för tillverkade varor</vt:lpstr>
      <vt:lpstr>Nettokapitalavkastning i näringslivet och statsobligationsränta</vt:lpstr>
      <vt:lpstr>Vinstandel i näringslivet exkl. små- och fritidshus</vt:lpstr>
      <vt:lpstr>Investeringsandel i tillverkningsindustrin</vt:lpstr>
      <vt:lpstr>Företagens konkurrenssituation i tillverkningsindustrin</vt:lpstr>
      <vt:lpstr>Sysselsättning</vt:lpstr>
      <vt:lpstr>Sysselsättningsgrad 15–74 år</vt:lpstr>
      <vt:lpstr>Anställda efter anställningsform</vt:lpstr>
      <vt:lpstr>Sysselsatta med visstidsanställning</vt:lpstr>
      <vt:lpstr>Varsel om uppsägning</vt:lpstr>
      <vt:lpstr>Ackumulerade varsel</vt:lpstr>
      <vt:lpstr>Anställningsplaner </vt:lpstr>
      <vt:lpstr>Bidrag till sysselsättningstillväxten </vt:lpstr>
      <vt:lpstr>Arbetslöshet</vt:lpstr>
      <vt:lpstr>Arbetslöshet bland inrikes och utrikes födda</vt:lpstr>
      <vt:lpstr>Lön i Sverige</vt:lpstr>
      <vt:lpstr>Nominell och real lön i Sverige</vt:lpstr>
      <vt:lpstr>Timlön i näringslivet enligt labour cost index</vt:lpstr>
      <vt:lpstr>Timlön i näringslivet enligt nationalräkenskaperna</vt:lpstr>
      <vt:lpstr>Lön per anställd i näringslivet enligt nationalräkenskaperna</vt:lpstr>
      <vt:lpstr>Timlön i tillverkningsindustrin enligt labour cost index</vt:lpstr>
      <vt:lpstr>Timlön i tillverkningsindustrin enligt nationalräkenskaperna</vt:lpstr>
      <vt:lpstr>Lön per anställd i tillverkningsindustrin enligt nationalräkenskaperna</vt:lpstr>
      <vt:lpstr>Medelarbetstid i tillverkningsindustrin</vt:lpstr>
      <vt:lpstr>Löneutvecklingen i Sverige, näringslivet</vt:lpstr>
      <vt:lpstr>Löneutvecklingen i Danmark, näringslivet</vt:lpstr>
      <vt:lpstr>Löneutvecklingen i Tyskland, näringslivet</vt:lpstr>
      <vt:lpstr>Löneutvecklingen i Finland, näringslivet</vt:lpstr>
      <vt:lpstr>Nationella minimilöner 2019 i europeiska länder och kollektivavtalade lägstalöner i Sverige</vt:lpstr>
      <vt:lpstr>Lönespridning i europeiska länder, 2014</vt:lpstr>
      <vt:lpstr>Lägstalönebett efter avtalsområde, arbetare</vt:lpstr>
      <vt:lpstr>Lönespridning i Sverige, 2000–2019</vt:lpstr>
      <vt:lpstr>Lön och sysselsättningsgrad för olika utbildningsnivåer 2019</vt:lpstr>
      <vt:lpstr>Andel arbetstillfällen utan krav på särskild yrkesutbildning  15–64 år,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BNP och produktion</dc:title>
  <dc:creator>Rosmarie Andersson</dc:creator>
  <cp:lastModifiedBy>Rosmarie Andersson</cp:lastModifiedBy>
  <cp:revision>11</cp:revision>
  <dcterms:created xsi:type="dcterms:W3CDTF">2020-09-26T07:07:51Z</dcterms:created>
  <dcterms:modified xsi:type="dcterms:W3CDTF">2020-09-30T10:35:06Z</dcterms:modified>
</cp:coreProperties>
</file>