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13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8" r:id="rId16"/>
    <p:sldId id="327" r:id="rId17"/>
    <p:sldId id="329" r:id="rId18"/>
    <p:sldId id="330" r:id="rId19"/>
    <p:sldId id="331" r:id="rId20"/>
    <p:sldId id="332" r:id="rId21"/>
    <p:sldId id="333" r:id="rId22"/>
    <p:sldId id="334" r:id="rId23"/>
    <p:sldId id="335" r:id="rId24"/>
    <p:sldId id="336" r:id="rId25"/>
    <p:sldId id="337" r:id="rId26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3" autoAdjust="0"/>
    <p:restoredTop sz="94660"/>
  </p:normalViewPr>
  <p:slideViewPr>
    <p:cSldViewPr showGuides="1">
      <p:cViewPr varScale="1">
        <p:scale>
          <a:sx n="159" d="100"/>
          <a:sy n="159" d="100"/>
        </p:scale>
        <p:origin x="2628" y="13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2024-10-22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AC74B7-0281-5CD0-86A6-67318B04C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Sysselsättningsgrad 20─64 år, 2023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C453EDD-2D62-68E8-F7D8-6DEBE664D1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348253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AAFEE3-7441-E143-AF38-BDDC756746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F7DCF4B-51AD-0FCD-E15E-86364EA3630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b="0" i="0" u="none" strike="noStrike" baseline="0" dirty="0">
                <a:solidFill>
                  <a:srgbClr val="000000"/>
                </a:solidFill>
              </a:rPr>
              <a:t>Anm. Sverige i rött, medelvärde för EU i grönt. </a:t>
            </a:r>
            <a:endParaRPr lang="sv-SE" dirty="0"/>
          </a:p>
          <a:p>
            <a:r>
              <a:rPr lang="sv-SE" dirty="0"/>
              <a:t>Källa: Eurostat.</a:t>
            </a:r>
          </a:p>
        </p:txBody>
      </p:sp>
    </p:spTree>
    <p:extLst>
      <p:ext uri="{BB962C8B-B14F-4D97-AF65-F5344CB8AC3E}">
        <p14:creationId xmlns:p14="http://schemas.microsoft.com/office/powerpoint/2010/main" val="1099575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2ED5EE-A2DE-2E84-5C13-B05FA45AD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Förändring arbetskraftsdeltagande och arbetslöshet 2019─2023, 20─64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42C7A0A-83B8-22F1-B20D-A8A5278155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2"/>
            <a:ext cx="5291460" cy="4614724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F5B328-CC49-D0FF-7A0B-3A8E38B9A1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Förändring i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46F6855-139E-EF8F-3146-23FDD7FF57B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Eurostat</a:t>
            </a:r>
          </a:p>
        </p:txBody>
      </p:sp>
    </p:spTree>
    <p:extLst>
      <p:ext uri="{BB962C8B-B14F-4D97-AF65-F5344CB8AC3E}">
        <p14:creationId xmlns:p14="http://schemas.microsoft.com/office/powerpoint/2010/main" val="3789833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153D0A-D3B8-E231-AFD0-E75343373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Förändring arbetskraftsdeltagande och arbetslöshet 2015─2017, 20─64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ADEEEF8-7B01-5E36-9F13-DC05C0D767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1"/>
            <a:ext cx="5363468" cy="463853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C1C867C-380F-2E46-65F2-6011B35127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Förändring i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77865EA-00A4-CDAC-0ACE-8268D0B503F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Eurostat</a:t>
            </a:r>
          </a:p>
        </p:txBody>
      </p:sp>
    </p:spTree>
    <p:extLst>
      <p:ext uri="{BB962C8B-B14F-4D97-AF65-F5344CB8AC3E}">
        <p14:creationId xmlns:p14="http://schemas.microsoft.com/office/powerpoint/2010/main" val="1404357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469CDC-FABD-22CD-E3D6-6D387CEBA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Sysselsättningsgrad utrikes födda, 16─64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3A1760D-DB41-3FFD-6FFC-DB84C2BC11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C0340F7-8D5E-7AC4-6CB9-492D99A0E5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4DDAB86-3A9A-FC0E-D079-09C4A3C9373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OECD.</a:t>
            </a:r>
          </a:p>
        </p:txBody>
      </p:sp>
    </p:spTree>
    <p:extLst>
      <p:ext uri="{BB962C8B-B14F-4D97-AF65-F5344CB8AC3E}">
        <p14:creationId xmlns:p14="http://schemas.microsoft.com/office/powerpoint/2010/main" val="2136681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80FED7-F378-EE37-B1EF-405269A38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 utrikes födda, 16─64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946E7D7-B096-3B88-4683-35C102102F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C47DA44-E974-5B21-4AAB-70753E374B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FFB4302-A88F-2121-938A-26E4BF4862D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OECD.</a:t>
            </a:r>
          </a:p>
        </p:txBody>
      </p:sp>
    </p:spTree>
    <p:extLst>
      <p:ext uri="{BB962C8B-B14F-4D97-AF65-F5344CB8AC3E}">
        <p14:creationId xmlns:p14="http://schemas.microsoft.com/office/powerpoint/2010/main" val="17134355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78C5E9-F50E-EB05-C4D5-ACD143490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Skillnad arbetslöshet efter härkomst, 16─64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E7D86EB-F9E3-431A-CBE0-7F7E0308E0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AE2F2F0-8089-AA82-DE08-24508D834C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A2C676C-43EB-88D5-E3E4-ABA3524F24C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OECD.</a:t>
            </a:r>
          </a:p>
        </p:txBody>
      </p:sp>
    </p:spTree>
    <p:extLst>
      <p:ext uri="{BB962C8B-B14F-4D97-AF65-F5344CB8AC3E}">
        <p14:creationId xmlns:p14="http://schemas.microsoft.com/office/powerpoint/2010/main" val="3725244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60FA91-8A4D-0658-C10A-4831B4C1B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Skillnad arbetslöshet förgymnasial utbildning och gymnasial utbildning, 20─64 år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6DEF826-6F4A-2C89-2A2D-E5BDA70291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2048B29-DE33-E4A5-C346-477DCBD7236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Konjunkturinstitutets egna beräkningar.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BA63F801-7B09-EE07-304F-B97808BA22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32181190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2924F2-8AD8-88A2-FE60-2F7575178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Skillnad arbetslöshet förgymnasial utbildning och eftergymnasial utbildning, 20─64 år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DCC4C51-931D-3002-E84F-787BD76021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941CF8E-26D7-666E-B0F7-1688D6F48C9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Konjunkturinstitutets egna beräkningar.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4C50FE76-DC50-E71B-BDD9-4F8D106997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237219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88FB16-9DCE-7579-4116-0469599C7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Andel av arbetslösheten som utgörs av individer med som högst förgymnasial utbildning, 20─64 år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E90211A-7EEA-FA6F-CA1D-FF5E385CD1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totalt antal arbetslösa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16397EB-7EFB-703A-E691-1566B45C2F5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Konjunkturinstitutets egna beräkningar.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68A4CE8F-B373-B0BF-74F8-D917CF0409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30624362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0E5382-FE86-D13C-2E5D-8162A2EB1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Talande rubrik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9CEA0A2-975A-1D4A-43E6-4E26C67CB8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CDF1CDD-B72B-BA82-93CE-37D8B53D7F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Nya ansökningar om asyl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BDA6ECD-9AAF-3BB3-D647-191DD6D578E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Per tusen invånare
Källa: OECD och Konjunkturinstitutets egna beräkningar.</a:t>
            </a:r>
          </a:p>
        </p:txBody>
      </p:sp>
    </p:spTree>
    <p:extLst>
      <p:ext uri="{BB962C8B-B14F-4D97-AF65-F5344CB8AC3E}">
        <p14:creationId xmlns:p14="http://schemas.microsoft.com/office/powerpoint/2010/main" val="2333030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2DC947-4DAC-9BE6-FB16-AE045449D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Inflöde utrikes födda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CB6A1DA-AB6F-8AE1-542B-FEFF3779F8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92C4469-2FF4-54AC-AB53-10A5B5C5C1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Per tusen invånare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1E0FCC0-FF9C-7F83-3BC9-69CDA2BA9E2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OECD och Konjunkturinstitutets egna beräkningar.</a:t>
            </a:r>
          </a:p>
        </p:txBody>
      </p:sp>
    </p:spTree>
    <p:extLst>
      <p:ext uri="{BB962C8B-B14F-4D97-AF65-F5344CB8AC3E}">
        <p14:creationId xmlns:p14="http://schemas.microsoft.com/office/powerpoint/2010/main" val="90085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EDA9FE-1724-226D-16D2-70FAEE76A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Arbetskraftsdeltagande och sysselsättningsgrad, 20─64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9EB6BA5-CA77-8ECC-B2D9-6E8C88D1C5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1"/>
            <a:ext cx="5264400" cy="4641304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F08F8C8-0EBF-8576-98E8-C747A5A5D6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befolkningen, 2023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A9D4A75-7A6A-A09C-9487-A15F6B5027E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00557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2311A9-4C3D-5521-EE29-C2EF0AA10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Långtidsarbetslöshet (&gt;12 mån), 20─64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7E421A5-A87D-E722-712F-6362AF0482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499" y="1524000"/>
            <a:ext cx="8640000" cy="5016304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6DAEC78-C577-466B-89C1-64A1BB59A6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52C7005-E85B-13D0-60DA-5587979C9C0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Eurostat och Konjunkturinstitutets egna beräkningar.</a:t>
            </a:r>
          </a:p>
        </p:txBody>
      </p:sp>
    </p:spTree>
    <p:extLst>
      <p:ext uri="{BB962C8B-B14F-4D97-AF65-F5344CB8AC3E}">
        <p14:creationId xmlns:p14="http://schemas.microsoft.com/office/powerpoint/2010/main" val="37321340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CDEE5A-7BA4-CE89-2B74-9B72CD35D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Långtidsarbetslöshet (&gt;12 mån), 20─64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991F819-79B1-59B7-D248-79EFB09F29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1"/>
            <a:ext cx="8640000" cy="457518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4160611-05F8-5570-ABD3-C0A68D2518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 i respektive grupp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27CD84A-286B-05B7-835C-CEDF24DB9B1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Konjunkturinstitutets egna beräkningar.</a:t>
            </a:r>
          </a:p>
        </p:txBody>
      </p:sp>
    </p:spTree>
    <p:extLst>
      <p:ext uri="{BB962C8B-B14F-4D97-AF65-F5344CB8AC3E}">
        <p14:creationId xmlns:p14="http://schemas.microsoft.com/office/powerpoint/2010/main" val="39968207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3C5A4C-AC01-9BB0-9800-93B38D599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Månader från invandring till första arbete bland utrikes födda, 20─64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F5B484F-B861-7F03-226C-B6D4486B4D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5761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DF2A024-0BD8-7460-FBBC-3BD50A874C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svarande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B177231-EE51-69BE-DEFD-0A4BD52D0D1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9405253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BA59FD-0FFC-8500-FCC1-4DB8C9BEC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Arbetsmarknadsstatus bland nyligen invandrade från icke-EU länder, 20─64 år. Årsdata för 2023.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758BCB7-F68A-59F9-84DB-0166B0EB3C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5761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D08046A-1BEC-5828-3196-9C49E00E5A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 respektive befolkningen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10F47B4-29AC-46DF-092E-6433F4EAD60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Konjunkturinstitutets egna beräkningar.</a:t>
            </a:r>
          </a:p>
        </p:txBody>
      </p:sp>
    </p:spTree>
    <p:extLst>
      <p:ext uri="{BB962C8B-B14F-4D97-AF65-F5344CB8AC3E}">
        <p14:creationId xmlns:p14="http://schemas.microsoft.com/office/powerpoint/2010/main" val="5955397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B3F41C-CB19-F8B4-AFFF-C9354A3C8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Andel förvärvsarbetande flyktingar och anhöriga efter mottagningsår, 20─64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7CF8DC7-A4AC-467C-EA10-BF52216E42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E76957-0085-BCFA-CB9D-B4C6504ADB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respektive kohort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EB7DC41-7CFA-58A1-B9EB-A19CF39B003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Delmi,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265924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9D5ECF-612B-8C5C-38D8-FD85704C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Antal jobb per individ i arbetskraften efter kvalifikationsnivåutbildningsnivå, 20─64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E8DF6F2-EC17-47D4-5F40-1798047B68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5761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8ED7B77-FF7C-7E80-725F-641F2E546C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Årsdata för 2023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7AD2DBA-B0BA-5A09-7960-18BEEAEB6BF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96901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B96F34-EC7F-22F3-B2C7-56BB0C5EE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Medelarbetstid 20─64 år, 2023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1E26460-B611-17C2-458A-72833E2FE1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348253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F24B173-64B5-3729-38D2-A691E90377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Timmar per vecka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AB1AD6C-F261-7E9A-1FFA-F75596DD0FA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b="0" i="0" u="none" strike="noStrike" baseline="0" dirty="0">
                <a:solidFill>
                  <a:srgbClr val="000000"/>
                </a:solidFill>
              </a:rPr>
              <a:t>Anm. Sverige i rött, medelvärde för EU i grönt. </a:t>
            </a:r>
            <a:endParaRPr lang="sv-SE" dirty="0"/>
          </a:p>
          <a:p>
            <a:r>
              <a:rPr lang="sv-SE" dirty="0"/>
              <a:t>Källa: Eurostat.</a:t>
            </a:r>
          </a:p>
        </p:txBody>
      </p:sp>
    </p:spTree>
    <p:extLst>
      <p:ext uri="{BB962C8B-B14F-4D97-AF65-F5344CB8AC3E}">
        <p14:creationId xmlns:p14="http://schemas.microsoft.com/office/powerpoint/2010/main" val="3939677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E3D49E-B799-8101-8F17-ABCD4DE79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Produktivitet, 2022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86DCF71-C8F8-3718-D1F4-4C51837189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34734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AE47BBF-2BEA-4645-298D-2DA2CE5164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Produktion per arbetat timma, procent av genomsnitt för EU27 (baserat på PPS löpande priser)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017316D-B50A-0533-47FF-30B7CF2CF59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b="0" i="0" u="none" strike="noStrike" baseline="0" dirty="0">
                <a:solidFill>
                  <a:srgbClr val="000000"/>
                </a:solidFill>
              </a:rPr>
              <a:t>Anm. Sverige i rött, medelvärde för EU i grönt. </a:t>
            </a:r>
            <a:endParaRPr lang="sv-SE" dirty="0"/>
          </a:p>
          <a:p>
            <a:r>
              <a:rPr lang="sv-SE" dirty="0"/>
              <a:t>Källa: Eurostat.</a:t>
            </a:r>
          </a:p>
        </p:txBody>
      </p:sp>
    </p:spTree>
    <p:extLst>
      <p:ext uri="{BB962C8B-B14F-4D97-AF65-F5344CB8AC3E}">
        <p14:creationId xmlns:p14="http://schemas.microsoft.com/office/powerpoint/2010/main" val="857552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A12B60-6A50-69BF-E52D-49EC4E3EF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 20─64 år, 2023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9E108ED-D609-CA8C-B775-83CD061A07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348253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F4DA651-9D2F-10EF-D2BD-4E39B0D318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8249A68-4FDC-4EC5-D67B-C4BDA81254F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b="0" i="0" u="none" strike="noStrike" baseline="0" dirty="0">
                <a:solidFill>
                  <a:srgbClr val="000000"/>
                </a:solidFill>
              </a:rPr>
              <a:t>Anm. Sverige i rött, medelvärde för EU i grönt. </a:t>
            </a:r>
            <a:endParaRPr lang="sv-SE" dirty="0"/>
          </a:p>
          <a:p>
            <a:r>
              <a:rPr lang="sv-SE" dirty="0"/>
              <a:t>Källa: Eurostat.</a:t>
            </a:r>
          </a:p>
        </p:txBody>
      </p:sp>
    </p:spTree>
    <p:extLst>
      <p:ext uri="{BB962C8B-B14F-4D97-AF65-F5344CB8AC3E}">
        <p14:creationId xmlns:p14="http://schemas.microsoft.com/office/powerpoint/2010/main" val="2461534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480CC4-8127-76D1-2BF4-FC4C3F85A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Arbetskraftsdeltagande och arbetslöshet, 20─64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8E27248-D833-5DC1-CF65-48C74AEA42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1"/>
            <a:ext cx="5291460" cy="4592364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9F63DBA-6E1E-8606-F93E-AC898D2759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 respektive arbetskraften, 2023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4E065B2-B30D-70AD-B213-2C1191A3959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738286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43983C-74CC-BFF6-61B2-08C3521A6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Sysselsättningsgrad, 20─64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4988020-8AB1-7E92-9C0F-7D4B65619F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6A71EAD-1EF9-53CE-2BAB-04BBD810F5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72B46EE-50CF-B7E8-1732-B9CFAA744F3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Eurostat</a:t>
            </a:r>
          </a:p>
        </p:txBody>
      </p:sp>
    </p:spTree>
    <p:extLst>
      <p:ext uri="{BB962C8B-B14F-4D97-AF65-F5344CB8AC3E}">
        <p14:creationId xmlns:p14="http://schemas.microsoft.com/office/powerpoint/2010/main" val="994953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FF1B22-4FFA-120F-4098-59643B25A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Arbetslöshet, 20─64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147CBD2-EA56-7D1B-D888-C2AC689A91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651D3FF-993A-0CBC-F994-C7CC8D125A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0D79D38-18ED-0201-3444-5DA5D547A3B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Eurostat</a:t>
            </a:r>
          </a:p>
        </p:txBody>
      </p:sp>
    </p:spTree>
    <p:extLst>
      <p:ext uri="{BB962C8B-B14F-4D97-AF65-F5344CB8AC3E}">
        <p14:creationId xmlns:p14="http://schemas.microsoft.com/office/powerpoint/2010/main" val="90384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36B710-3D76-483A-F849-4B75BD4E3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Förändring arbetskraftsdeltagande och arbetslöshet 2014─2019, 20─64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8D4C333-7E80-4FB8-5510-3E1FFE74F7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5291460" cy="460436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FBA631A-92CB-4B53-E794-A42136BD9C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Förändring i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21505DC-862C-BD86-8D68-ED3B960D841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Eurostat</a:t>
            </a:r>
          </a:p>
        </p:txBody>
      </p:sp>
    </p:spTree>
    <p:extLst>
      <p:ext uri="{BB962C8B-B14F-4D97-AF65-F5344CB8AC3E}">
        <p14:creationId xmlns:p14="http://schemas.microsoft.com/office/powerpoint/2010/main" val="3188612352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89A56725-9EAD-4F7D-8F54-652C11516FBD}" vid="{499A5A89-1B9A-4A77-9E37-10416F1D913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93</TotalTime>
  <Words>520</Words>
  <Application>Microsoft Office PowerPoint</Application>
  <PresentationFormat>Bredbild</PresentationFormat>
  <Paragraphs>80</Paragraphs>
  <Slides>25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25</vt:i4>
      </vt:variant>
    </vt:vector>
  </HeadingPairs>
  <TitlesOfParts>
    <vt:vector size="29" baseType="lpstr">
      <vt:lpstr>Arial</vt:lpstr>
      <vt:lpstr>Calibri</vt:lpstr>
      <vt:lpstr>Verdana</vt:lpstr>
      <vt:lpstr>ExternaPresentationer2</vt:lpstr>
      <vt:lpstr>Sysselsättningsgrad 20─64 år, 2023</vt:lpstr>
      <vt:lpstr>Arbetskraftsdeltagande och sysselsättningsgrad, 20─64 år</vt:lpstr>
      <vt:lpstr>Medelarbetstid 20─64 år, 2023</vt:lpstr>
      <vt:lpstr>Produktivitet, 2022</vt:lpstr>
      <vt:lpstr>Arbetslöshet 20─64 år, 2023</vt:lpstr>
      <vt:lpstr>Arbetskraftsdeltagande och arbetslöshet, 20─64 år</vt:lpstr>
      <vt:lpstr>Sysselsättningsgrad, 20─64 år</vt:lpstr>
      <vt:lpstr>Arbetslöshet, 20─64 år</vt:lpstr>
      <vt:lpstr>Förändring arbetskraftsdeltagande och arbetslöshet 2014─2019, 20─64 år</vt:lpstr>
      <vt:lpstr>Förändring arbetskraftsdeltagande och arbetslöshet 2019─2023, 20─64 år</vt:lpstr>
      <vt:lpstr>Förändring arbetskraftsdeltagande och arbetslöshet 2015─2017, 20─64 år</vt:lpstr>
      <vt:lpstr>Sysselsättningsgrad utrikes födda, 16─64 år</vt:lpstr>
      <vt:lpstr>Arbetslöshet utrikes födda, 16─64 år</vt:lpstr>
      <vt:lpstr>Skillnad arbetslöshet efter härkomst, 16─64 år</vt:lpstr>
      <vt:lpstr>Skillnad arbetslöshet förgymnasial utbildning och gymnasial utbildning, 20─64 år</vt:lpstr>
      <vt:lpstr>Skillnad arbetslöshet förgymnasial utbildning och eftergymnasial utbildning, 20─64 år</vt:lpstr>
      <vt:lpstr>Andel av arbetslösheten som utgörs av individer med som högst förgymnasial utbildning, 20─64 år</vt:lpstr>
      <vt:lpstr>Talande rubrik</vt:lpstr>
      <vt:lpstr>Inflöde utrikes födda</vt:lpstr>
      <vt:lpstr>Långtidsarbetslöshet (&gt;12 mån), 20─64 år</vt:lpstr>
      <vt:lpstr>Långtidsarbetslöshet (&gt;12 mån), 20─64 år</vt:lpstr>
      <vt:lpstr>Månader från invandring till första arbete bland utrikes födda, 20─64 år</vt:lpstr>
      <vt:lpstr>Arbetsmarknadsstatus bland nyligen invandrade från icke-EU länder, 20─64 år. Årsdata för 2023.</vt:lpstr>
      <vt:lpstr>Andel förvärvsarbetande flyktingar och anhöriga efter mottagningsår, 20─64 år</vt:lpstr>
      <vt:lpstr>Antal jobb per individ i arbetskraften efter kvalifikationsnivåutbildningsnivå, 20─64 år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9</cp:revision>
  <dcterms:created xsi:type="dcterms:W3CDTF">2024-10-18T06:23:30Z</dcterms:created>
  <dcterms:modified xsi:type="dcterms:W3CDTF">2024-10-22T06:28:06Z</dcterms:modified>
</cp:coreProperties>
</file>