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77" r:id="rId42"/>
    <p:sldId id="300" r:id="rId43"/>
    <p:sldId id="301" r:id="rId44"/>
    <p:sldId id="302" r:id="rId45"/>
    <p:sldId id="303" r:id="rId46"/>
    <p:sldId id="304" r:id="rId47"/>
    <p:sldId id="376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howGuides="1">
      <p:cViewPr varScale="1">
        <p:scale>
          <a:sx n="58" d="100"/>
          <a:sy n="58" d="100"/>
        </p:scale>
        <p:origin x="96" y="115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2025-03-26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012000"/>
            <a:ext cx="5382000" cy="720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0" y="6012000"/>
            <a:ext cx="5382000" cy="72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2025-03-26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49C704-B04F-65D2-A919-51DB8EB4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CD35742-AEE4-F027-C494-F8757E637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137B48-2481-3430-8EDB-8EDF4F3D5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770830-6C33-1C1F-3BA2-C8B1E39562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366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35A9AA-96EE-AC2F-33C4-87193B3B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80B2F5C-7D6C-C80A-BF19-D7C8EEC82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18446"/>
            <a:ext cx="8658225" cy="448150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302A1F-EC21-C486-4746-A84E98085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8DCAA3-8CC9-BC45-2CA9-914AD74E3A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344337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EAE559-AF41-C493-43D1-A75D9B34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59F2D8C-A173-672C-03C5-1F66667E2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F57347-B1B0-327D-BF17-8DFCAE50B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06B909-4E82-3CCE-039F-4473EBC2F4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69081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7EED05-391C-D2CE-D736-211E1D2D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766150-3AA5-9D61-F38F-A611ED1E6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FDB30E-C9DC-0975-CBFB-007651071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F84F4F-4EAD-C70C-4FAB-D3424E3926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566226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13B89A-5342-7211-5320-044F3149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DCAE6AD-B1E5-709C-6EBC-D51732A9F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EC846F-DA61-B842-41D4-126FB278C9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905FC9-BC38-1B60-2B97-8E369035CD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82733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79A8F4-1753-1F31-467C-870DEC76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Riksbankens 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59790A-2872-4208-2F37-CA2E4BEDC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6326F4-AF2A-BE73-2AF4-FE2089E9C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årsgenomsnitt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7D99CE-6990-C77A-70AB-98F3CB8D0B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25479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1BDD1E-C37D-B3C2-2566-A2C51C35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Svensk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C4DE8D4-A871-27FF-2B34-23C94199A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BC6777-953A-22C7-DA5E-1DCAAA0F0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E5748D-678A-CA0A-E2BC-A30EEB2D73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53206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07C186-7591-5A23-ADDF-9E850831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Finanspolitiska åtgärder i respektive års budgetproposition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9BD66F3-68FE-BEE2-E62E-0622E7BFA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373"/>
            <a:ext cx="8658225" cy="424965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4C3111-84CC-F4B5-D956-500CAA955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70C362-2E18-B586-07DD-8E74D913BE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BP och VÅP från och med prop. 200001:100 till och med prop. 202425:1.</a:t>
            </a:r>
          </a:p>
        </p:txBody>
      </p:sp>
    </p:spTree>
    <p:extLst>
      <p:ext uri="{BB962C8B-B14F-4D97-AF65-F5344CB8AC3E}">
        <p14:creationId xmlns:p14="http://schemas.microsoft.com/office/powerpoint/2010/main" val="106144841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D2CA4-01F5-8366-7B6B-1625B43E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Finanspolitiska åtgärder i genomsnitt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A4BEF50-D403-0430-737B-DE21DDE57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560" y="1587500"/>
            <a:ext cx="5442204" cy="43434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636B77-AA81-3890-7623-BAE4BF653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DA3487-C63D-891C-6F9E-42353C4345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BP och VÅP från och med prop. 200001:100 till och med prop. 202425:1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57862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435D98-6BE9-1BEE-8A7E-B1C494B4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Totala finanspolitiska åtgärder per år uppdelat på när de presenterats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ED6151-AFC8-3AB3-4FCA-F51E76FD8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AC2F37-C75A-CC95-0DA3-DD7F6E9D45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E15974-3106-A43E-944D-CF875B46EA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BP och VÅP från och med prop. 200001:100 till och med prop. 202425:1.</a:t>
            </a:r>
          </a:p>
        </p:txBody>
      </p:sp>
    </p:spTree>
    <p:extLst>
      <p:ext uri="{BB962C8B-B14F-4D97-AF65-F5344CB8AC3E}">
        <p14:creationId xmlns:p14="http://schemas.microsoft.com/office/powerpoint/2010/main" val="23383390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CA3045-3ED2-801C-8B7B-596E4AD5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Export av tjänster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21D5142-FCF8-7D9A-AA42-F62A38A89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79C7F-F31C-1E4D-A985-9429EBCBD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52D083-459E-3FCB-86A2-598D09D60C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4601097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4C052-7C37-AB57-76BE-9ADC8AC6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Import av tjänster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2859B97-0288-5F55-C5C8-B15F70D7D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EE5891-AD8B-87C1-C069-79E24666E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C0C746-8113-C6E3-5546-F2DBE095E4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60246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17CC1-A61D-7E19-AF2E-B1A94033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AB8E17-D802-1393-8EE6-6D8DB5F1F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2AE4AB-B04E-2267-0DAF-87E027254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EE9635-D824-7885-9DA4-D81A7B1B85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963249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AF386C-EC19-85C1-F7CD-901F635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Tjänsteexport i Europa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371DC08-4100-1766-5ADE-2024456D9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A96A8C-1358-3AC9-7ACF-DF0382D12C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2020=100, säsongsrensade volymer,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BE77C2-30E4-9645-50BD-CF3F2D2D1C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39720140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E92109-7FD8-D086-7804-A3032280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Tjänsteimport i Europa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1742A74-0972-B07C-5ACC-AE63BD10E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2032F9-3C11-B19D-8C43-EF596A6B7E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2020=100, säsongsrensade volymer,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AA9BF1-66B2-0815-5F54-0A8E081BFC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31793150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B6900A-6246-4264-A41A-6B068D2B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Export av tjänster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D65A7F-6391-8CBA-F3D2-C2E42C410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722" y="1419225"/>
            <a:ext cx="7871881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DE8D9A-9089-55F5-8592-74554AC33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A4AD5C-5132-5254-E93A-8DAB5D9BB1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568796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3FE01D-46DC-7F69-A8BB-643DB774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Import av tjänster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5430C2-C3DA-E77D-CDF4-018E5AC5D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722" y="1419225"/>
            <a:ext cx="7871881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68B3DF-6AC2-0A18-8F6B-0F21A3EF4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AC3BB5-780B-E340-07E6-43DCB1845D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09431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75FCE-7C53-925F-88D8-3426E90B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Arbetsproduktivitet, total faktorproduktivitet (TFP) och reallöner i England 1800–1880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C79D3D-9767-A806-0B8C-23EABFD59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7704F9-F2A5-092C-6023-24D716AEB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1830=100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2D48D5-F908-07EA-C535-0D5C6F2E9B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Bank of England.</a:t>
            </a:r>
          </a:p>
        </p:txBody>
      </p:sp>
    </p:spTree>
    <p:extLst>
      <p:ext uri="{BB962C8B-B14F-4D97-AF65-F5344CB8AC3E}">
        <p14:creationId xmlns:p14="http://schemas.microsoft.com/office/powerpoint/2010/main" val="309649966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D2D177-4713-C0F1-886B-BC73CFB5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A75F83-ABF4-38B3-9121-9F46F8187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F2A0E6-53D0-B3A1-D19A-8AF236C48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F8DE6D-C2EA-14D2-082F-C0992256A7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8142614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22C088-EFED-C585-F344-CF3E5417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Historisk dekomponering av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D63CC4-47EC-D5EB-41CA-956AAA89A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680DAD-8011-C100-96F1-D3244DB768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Avvikelse från modellens trend,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B894E9-42D3-4CE7-B120-35370BD17B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4102957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4E636-B7F4-C10B-E833-EE24D9E8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4397528-1A55-0209-C32B-2B953A9CD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03E966-F9B8-C740-6553-E05D09CC4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Avvikelse från modellens trend,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523221-6C47-37A3-B704-20038B43FF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739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7F4E62-0FFD-0F85-5E9B-E71FE884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Kronans effektiva växelkurs (KIX)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BA5559-17EC-FDCF-19B8-E658023F8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61E78B-8832-05DF-723F-25AC14227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3DE0EC-4A9E-897C-E496-9357921A6D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479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BA1AE6-61C3-30CD-2A3B-F567A77A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C3CA629-35B8-6A2F-4D9D-8F4AE09F0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C98028-A298-2843-F80D-6EF87F976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0DE794-E7D2-306D-2965-D4728BC096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013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EAB574-F0C5-2AE2-211D-FCA5094B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BB34B0-D4D6-BAD7-9F50-D1CB3CFC0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8EE296-A3FC-9F7D-2056-9596F222F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A10FC1-1DFF-45D1-C6D0-DF1B930229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654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8F6647-900F-D7ED-4565-6E670493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Sammanvägt inköpschefsindex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01E9D6-1684-AA8E-41EE-4A358F910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D08642-B1FA-1D9E-9D76-44755258D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2EC65D-24EE-5E5E-AA14-38EF88A415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S&amp;P Global, J.P. Morgan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41950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E78FF7-FD24-70DB-FDF7-839248F1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D906DE8-8E9C-D4FD-71CD-838350D84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0DB89C-D5DB-5A82-BC3E-83A811199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9BDD68-C6D1-C092-9511-D451844888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8979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6F0EC0-DAA4-2180-1E21-732DD7E0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A850C4-FBB9-27F6-D341-1277B6BFE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7534D1-92F7-D093-8B42-571F69E88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E8BCF1-E1B1-A61C-907E-F63F01FDC1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Eurostat och SCB.</a:t>
            </a:r>
          </a:p>
        </p:txBody>
      </p:sp>
    </p:spTree>
    <p:extLst>
      <p:ext uri="{BB962C8B-B14F-4D97-AF65-F5344CB8AC3E}">
        <p14:creationId xmlns:p14="http://schemas.microsoft.com/office/powerpoint/2010/main" val="383548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B75F06-C0DB-A6BE-426C-D2B0FED8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Konsumentpriser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67E8BF8-84C7-3E84-4FF1-36233223D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E35B38-1117-36B1-9E35-E6D5D6973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EE3A32-C17D-A8A2-AE46-B888B6FA8C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Bureau of Labor Statistics, SCB, Macrobond,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647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D71168-BB13-05A4-09AF-8D8DC61D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FBF562-3811-3072-C09C-B62D54AD4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18446"/>
            <a:ext cx="8658225" cy="448150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F725D8-2BB0-3F97-7E3C-F77472F1E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månads- respektive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F46FE5-D886-0D88-AEAB-38C5D04941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5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DD3662-B868-DCAE-9050-D0CAFD9E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B85B05-FF36-F1D9-C178-80FF26C6D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1C21D6-4768-9B7F-3ACD-2B7AE36C5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A1DDEB-897B-4876-AB4B-1BC0247C2C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007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5AAC61-069C-2556-4EEE-C74FC423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 i Sverige, Danmark, Finland och Norge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B239A07-1123-B5BC-7CEC-C242DFBB2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CDA364-1E45-AFA8-410A-3428AC342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4686D4-0B49-5819-84A4-87A5DA5D64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Statistics Norway.</a:t>
            </a:r>
          </a:p>
        </p:txBody>
      </p:sp>
    </p:spTree>
    <p:extLst>
      <p:ext uri="{BB962C8B-B14F-4D97-AF65-F5344CB8AC3E}">
        <p14:creationId xmlns:p14="http://schemas.microsoft.com/office/powerpoint/2010/main" val="332226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BBCC7-19CF-861B-1AFF-7A3BC417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Konsumentförtroende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320D43C-0711-CEA5-2279-F8AC98C24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3D037-9F92-7398-9FD1-E993399C3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januari 2023=100, månadssvärden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F2616B-832D-1AEB-A54B-28F4D00CFF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Conference Board och University of Michigan.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705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FCBF10-D818-4AFF-3AC8-9C5FC469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E464F3C-0D97-E4A3-8836-B8E0260F2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506D97-B3B3-AB82-751E-6E6C8692A5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9BD5D1-ACD6-581B-4663-4D31A3BFD3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Eurostat och Bureau of Labor Statistics.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18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62FF57-683F-03FD-0BB5-0E7ABE04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Konsumentpriser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32BD1B-A0BD-A29E-767F-3C7E05C25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667482-CE8A-C4CE-3D12-9924E7B00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7E66CE-E980-B2FB-A750-63E3A3C2F1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333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6D90FC-E153-A012-788E-50082CD2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KIX-vägd BNP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D78F25-43AA-BE0D-D4C2-B1CFA01DD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67F338-B483-99BB-7EAA-FCA03D16F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A85989-1C05-7860-DCD3-4280FEC749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53271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420F69-379F-AF17-3D6A-8A2004D9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99011AD-0F84-CB0D-5CC8-842483815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286BA4-958C-FED2-9803-D631338B5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3DECEA-BF18-2793-5DFE-B4B22F2D83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9313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79B87A-C516-3E03-292E-FB33373E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A48DDE-A3A1-99BB-1583-306EB86FB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28" y="1419225"/>
            <a:ext cx="8632069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A3B7AB-5201-6DF9-03CA-235CE31CCD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3109A4-98DD-04C0-B318-731BFE8593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2372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A7A45-5F9D-1559-BDE4-B74C7FBA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E010A2-51AD-72E9-9D75-2CF2B71E3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716270-E125-38E2-1B0A-44409AD52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A72C530-055A-0497-51FC-4D8C8EE683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9856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914BE-6C49-AA7F-F2C2-50D6940D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konsumtion, real disponibel inkomst och eget sparande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DA70900-2928-ED87-AF09-9EBB2C188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FEEAFA-A050-82FA-8AFF-4879F839E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FDA510B-89BC-2082-AE94-B7D6C3D307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266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01DD78-B27F-C2D2-CAAA-1E7948D2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syn på egen ekonomi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99E33E0-9252-50A6-959D-8372E1075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FE2E6D-EDFC-D715-EFCF-A39AC71E0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utjämnade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74FCCA-B14C-D554-8FCB-429B57B8DA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621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FDA8D9-0FA6-94AC-0B51-67093F9D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Sammanvägt inköpschefsindex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14205C-4DCD-7A5A-71B9-238878D4F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152088-41DF-DEFC-7694-8AEC1D235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E1879C-2C13-BB9D-8336-4DEA4221E8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S&amp;P Global, J.P. Morgan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808126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6D58CF-770C-D656-61FA-9CCFEF92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förväntade inflation om 12 månader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DFFEAA9-CDBA-6B18-9C06-EBD3FBB7E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830"/>
            <a:ext cx="8658225" cy="424874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49629F-4AE9-7A11-90EE-F797B2A4A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månadsvärden exklusive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6160E9-55D7-06DB-E0C9-1F07358B49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01094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B4A49-A9FF-530A-F11C-AACCD6CB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Bidrag till offentlig konsumtionstillväxt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CC78BC4-53A5-0208-0A72-AD56D5CD9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8BF486-015E-699A-CC42-6572695BB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EDBA6C-1A05-9244-252D-B28AAF5A72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0155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B8899-89D1-CF5A-5036-544AB6E7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Fasta bruttoinvesteringar,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84FC59C-8FEA-C0E6-94CB-CFBBACD15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B00C74-67B6-0BED-1A8D-01F2B7D0C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BC9F88-7432-A1D2-58C1-FF1FF6250B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68946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123F28-1ECB-6333-A14E-A159FE75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Industrins kapacitetsutnyttjande och investeringsandel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430FD4-52EA-9436-6C47-1E962513C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28" y="1419225"/>
            <a:ext cx="8632069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4C3524-FCE7-ED74-940C-A19DC0DC5C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 respektive procent av förädlingsvärde,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77B6A6-935F-0670-34DA-288CD6A159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497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43E999-AE48-2E4A-4E87-7D7E2496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C4D1770-AEA1-96A4-1406-8800FD3B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68EFD4-46CA-1D88-86EB-7C5466CE2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priser, bidrag i procent till kvartalstillväxt,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CBD6D7-F2BB-C5EA-977C-711F199E25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2592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DE495-DBB7-43A7-4AF0-77AF4A09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A7E918-18E7-E2D6-9D4B-FC9A8E7B3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373"/>
            <a:ext cx="8658225" cy="424965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16E101-CE68-6C0F-C660-FFF456690F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31BD1B-227D-148E-0819-1B34296389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0473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BCEE44-0356-B5A3-9608-0A6203CD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Exportorderingång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2F28FEB-C4A0-B0B9-331A-85225FC01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3587EF-1AFA-83C2-C191-7373EBC427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Diffusionsindex respektive 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82ACFC-A8AA-64D8-3008-954E2B9A6C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SwedbankSILF,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839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C0DC6C-2974-14BF-D098-42828CB1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Produktion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110838-4F13-168D-4E2E-16A79E399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910431-424A-9111-F04B-A9F137D76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AF2896-8A31-F948-07AE-2A4CCC8093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0678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761725-2220-E5C6-FE2F-30F7F52A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Konfidensindikatorer för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EC08262-1FE5-D245-6E93-9D424B00E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7BD579-9A95-3B0A-81CA-2405F28E3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33C3B2-A386-386B-88B4-F438E045DB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5228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A944F-0E10-B8AD-DC73-4E1046D8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Nuläge och förväntad försäljningsvolym i handeln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B5237C-B583-C515-C945-01940FDCD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1C5051-FF81-7112-CB72-454CF2A65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56F5D9-7865-207E-8E6D-40E1B7A892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0867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8BA592-295C-4AEF-77A1-5A385A9A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08B598A-C2D3-092E-D0B3-CB225DC01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EB4741-F45C-3155-248C-FFFE95DFA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92FCBF-CB3F-C2FC-6FAA-50C735F489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7661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C8FD3E-E8F7-6FAF-12DA-337B8891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Förädlingsvärde och produktionsvärde i byggbranschen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54F91F2-1389-1085-F47A-8EDAB3B45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B53970-D1E5-B8AE-1489-1AC172CE0C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BF9022-7110-20FA-D20C-87413D8EF0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06758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EE94E0-C05E-DC49-C75E-95F89B29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Försvarsindustrins andel av total produktion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11E86B-7E4E-61C4-11BA-80D9150B2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1343764"/>
            <a:ext cx="500891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183991-5143-E187-B1F1-D9A74A288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5D4100-E13B-44D3-8200-7B7423C78E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0438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80066-8F34-214D-269C-E16491D1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Kapacitetsutnyttjande inom försvarsindustrin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4E962D0-3DC8-7CD8-90F9-5594644FA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3462DF-A1F7-8F91-9739-D45C40A01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30C83E-E5E1-9F6C-5E8C-E9F4F72E93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06985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C92DD-C567-F89D-AC52-8AB7E22C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Produktionsvolym inom övriga transportmedel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D2B3E6D-2A5B-14C1-1FAE-DA7D708B9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63A04D-C65C-A1D1-078A-0F144B625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05A8A2-701C-AD21-9865-423BB82692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36659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D9DDB4-01BE-2F56-D28E-FE7018F7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Arbetslösa enligt AKU (15–74 år) respektive BAS (16–65 år)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DDBF30C-0803-CB6F-EF7F-CD3C78017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D120ED-7FA2-8671-7071-DDD89D994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59023E-6B58-CDE6-2089-FB23E97A84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42364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365E5-14D7-D7B5-1624-3D9AB780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Arbetslösa efter utbildningsnivå, 15─74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BB751C1-7B84-C244-5C43-754E4267C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00D3FC-CC2D-84ED-86D5-02CB2379F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3AC6E2-7F61-1B8E-97F5-6FE862BF51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1148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B57CA5-5EF0-15E3-9D40-7D2625EF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Anställningar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048F2FA-579E-FC5A-38BD-7B75171EE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A049B7-8C1C-6355-7E68-8549BEB8F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47716A-EAA4-F2AA-F69A-D5AD9139ED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0900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96019-1D45-6549-2C20-2306DA04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2E00470-60BE-0313-6EF8-354D9A152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00" y="1524000"/>
            <a:ext cx="8640000" cy="490876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0F3950-5175-3384-4C7D-B807D03367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3DDFD9-7E3A-4284-AF14-944D5BBEA1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8586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3E8764-BED1-AADE-E9B5-9557EF1E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Arbetsmarknadssituation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F57AF1-2B22-7362-0D30-97C4161B3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892D0A-3A5A-1631-B2C4-FCC38369C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respektive arbetskraft 15–74 år,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0CF7BB-3618-38FC-0CF8-AEE66FB15C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3277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CB5F6-C20E-ECB0-298A-AE722184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641822-94C8-145B-5BA3-DB1CF329B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9DB45B-5BE8-3E24-5BAC-3E03938A6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procent av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40B8DD-7D1E-0634-42AD-64F03492D1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223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9F0D57-4685-E6AA-8429-AEAF023A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Importjusterat bidrag till BNP-tillväxten börja 2018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86D29A-C31A-9C67-D204-7EF0648AD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09" y="1419225"/>
            <a:ext cx="8639907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D99D21-A4BB-5C06-118E-1CF58E295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93A4CF-22E1-1E2C-84FA-DA299277DD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068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3D7E0-BEA3-6B98-E23C-6E9DBF28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BNP-gap och 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313D515-D59C-A6DD-AC7A-547BA918E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F72B2F-F73A-54FE-2E17-85D2126F7B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7AC844-D474-717F-2758-60727E773D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61714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698CB5-B563-4C27-11EA-40F836B0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Sysselsättningsgap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E60BBE2-8659-9FFB-0A40-79964E43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634373"/>
            <a:ext cx="8658225" cy="424965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B54309-BBCC-2FD8-94A4-487D9A670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sysselsättning,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4500B1-1F77-7176-4CA4-72E65767CF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0466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686F12-F507-E4AF-C698-238DBAC5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BNP-gap, produktivitetsgap för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EC1052F-B654-4752-EEB6-871DD3ECE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B7A9E4-31FA-6FA1-4FEF-1CF20CC4CD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 produktivitet för näringslivet,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007B8D-3100-F97E-D846-A708CA2C81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2656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8532AC-0A38-C923-F0D5-B2698A65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Löneökningstakt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F3AA255-EC5C-777A-D838-4A1F4C5C6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83EDA5-EBE3-B10C-0127-31EC94D29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41BCDB-1B80-798A-6F92-FBAB252EA4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9979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4E627E-E1A4-7061-FDEB-A42FBF00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0ADEB8-FF8E-9A13-451A-E8A325EA6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AC2FEB-CD9B-A6D1-3BE7-43503964F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EF4568-65DF-8F21-0C94-815DBF679E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5758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D6F299-777F-C545-27AA-639B5876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Reallön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A964CCA-7C5E-A68C-5299-BD180BFE2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48C6AE-BB08-0894-B35C-FBE50C4BC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0766B3-323B-EEE1-838E-FFAEDF0F6C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52921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FD962F-D2C4-0FD0-6AB2-752A67E0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Justerad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D53C01A-9D23-92F7-AA87-11507D53F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1B30DC-FAD0-2B76-FFBD-EEE6F2EF1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4EFA2E-A57E-198A-EDD2-B28AC9A007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022111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5897ED-70A7-B022-B0B5-8CECDBC4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5713A2-FD45-81FE-16EA-A5BC79107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E804B3-200F-BB9E-6578-76722C5FB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861909-50DA-F4A5-AEE9-19FC8511EA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4476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170766-4006-59DA-E405-B8BCABF1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D2063AF-D176-283A-979E-EEF73BB08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513DD3-E41B-65F5-BC6A-74551B31F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BFFD92-6D8E-A49E-3BE2-03A2E55273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372999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6B7623-8A8F-77FC-69C8-BBF18496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KPIF-inflation 2025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857DD1D-1033-B522-2A56-7BE495F74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FEC3FC-86BF-49B1-A081-0942CEB3C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BD0E05-B589-E975-4DE9-B933571CDD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457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443DC-4DD7-A9F1-7C6E-D401AA7D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BNP-gap och sysselsättningsgap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A4D6CD-9ED2-0FE5-30CD-05F7E5730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18446"/>
            <a:ext cx="8658225" cy="448150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FD93B0-97A8-3681-0EAA-DD9405ADA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 sysselsättning enl. NR,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98EDD9-3425-5173-A349-20052FF2E1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05656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B5B3BB-C9BB-5533-356E-85D09763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117179F-B8C1-9688-5E76-7680822E2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36E8EC-F26F-AF19-D0DC-F1B9F21DC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6CDEBE-9E0E-7F62-9BF6-D2A68DD3B5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37267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B8031-09C6-2D8E-2B33-D6A083BC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Producentpriser, inhemsk tillgång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8BD4AF2-3932-B0B2-AEF7-2C5B968CD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82853A-146B-1390-7970-88330E9FC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2015=100,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752326-8C86-AFD9-2DA1-827484BAAE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468702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A09460-9916-F543-4222-2B7607AA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Europeiskt pris på råmjölk och helmjölkpulver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2FDC530-B2AC-1A9C-CD0D-B2E1ABF56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3E9C56-A742-7778-BD67-32862FE1A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Euro per kilogram, månads- respektive veckovärden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405C47-D77D-80FC-D6DA-5D154DFA13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EU-kommissionen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2675088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9CB2F2-B3F2-786A-C343-B2045B9A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Företagens prisförväntningar på tre månaders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F9FD3E3-129C-8003-5BBD-14FD80ACE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7F7873-E0FC-5686-443B-109434540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0A1458-809D-8B82-1597-6F441A7755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17160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270EF9-059F-188D-7C00-84E9D685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Inflation enligt HIKP och 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8A6928-3EB5-A13F-14ED-6DE3C87A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88F4CC-D00A-9B0E-FD8C-69E01E200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2E6E9F-DAB1-62EE-FBB9-D25788B012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297064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7A128F-F0BB-B833-C41E-60C2933A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C59F4C4-77C6-B04B-8374-8AEBF83F9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28" y="1419225"/>
            <a:ext cx="8632069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BD0E48-EE02-5197-7FEC-637410244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9CA267-A901-2997-C35C-AFDDCBB153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88504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54400-EA57-0F63-B127-1D66BB1E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BNP-gap och arbetsmarknadsgap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393DFF-CE1E-CF89-CF37-685DE3C2C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7C480A-EC20-DC43-486A-D6507FA81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A1D5D0-69CD-DF18-0813-A4E14B94BA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30864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194449-156A-5A7B-AFD5-9336F7B9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Timlön och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C70E54D-17FD-9E13-F02E-C040919D4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415169-70ED-E0E9-9FBE-F320BA0B9F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5AD9EF-0B3A-58CA-10C4-DABF0AE3B1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75397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3C1266-EF8F-BC09-6081-D389B26F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744165-2E8D-E5DD-01B5-394C27702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18446"/>
            <a:ext cx="8658225" cy="448150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48B82C-8F7A-7A3D-D872-183BDA235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FB5AF7-6DD5-3D78-4BE7-7322C0EA79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33261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183826-7E57-C285-B935-6FB0F489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B993C4C-FC5D-AC86-4C21-8AF34D7AE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19B78B-0A35-7D1F-ACF1-EB7546330A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364696-3257-E972-DABC-A5FD9D8F0E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952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10D026-316C-A6C8-5300-EB1E7E11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Anställningsplaner och brist på arbetskraft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86F4D79-F342-9294-E340-C8E33FE5A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7C430E-9D6F-6128-9D67-558402D70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 respektive 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D2AF1E-A919-DBB7-14D6-FAFE2E0D65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55812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EC73DC-F171-4C23-F7B0-ED6FE835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Offentliga sektorns finansiella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17DC14A-6AE2-BB20-6587-629B622F9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EEE976-C08B-E2A7-77A1-C17A035CB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32892B-EC88-54B5-47CC-7AA7FF8E2D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340359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FA3459-A961-1BA0-F5E2-2B1A9DF5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Strukturellt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3B541E0-4566-8956-3DA0-4D1207935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5EBEEF-0331-A5EC-38C0-6AAA253F8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17F4A9-B4C7-040D-9C78-B3F9BB1A91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16489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0BEEB6-C2F8-9FA2-9E13-2FC8C149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delsektorer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2E4914-BBB9-8BAD-80AA-D13A23709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024F84-0093-F56D-3237-65D2D8349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0087D9-33D1-F488-2FD9-90DE9AD6D2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45384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B937AB-747E-1EF7-C6F1-B56130E0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CCB9044-7790-A673-A520-6689CB2A6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608088-73DD-61C1-8DD4-408212EC6F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939A00-24F3-C1EE-16D8-CB44331944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33134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7A3226-5F44-2CD3-0D79-963F068C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 nettoförmögenhet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05849B1-3775-3646-FCB4-BBBE2A2C5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C29848-0856-FF50-C14B-83251E96F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B5D618-788F-4F9C-E17D-D1E0FFC3FB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59420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8BCA6-FD5B-75AD-B695-28865815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9A55B3B-BA08-5B50-B8E3-115AE8236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9D245F-8B7E-BBA8-D521-DE4CD656B0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6D8B4A-6FF2-C94F-D7F1-9E1FBABF30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394492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A691D-4329-D334-8FAA-548D67FA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Kommunsektorns inkomster från kommunalskatt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23C403-2893-6EB3-6DB3-588C18D49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0" y="1419225"/>
            <a:ext cx="8638225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EC1E99-6CBD-2E5F-97F8-85A39D098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9A31A7-3592-DB0E-AEA5-EF769DCE35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06380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A051B4-34C5-629A-69A6-3A0E03F3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Kommunsektorns primära inkomster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B1186A-3A8F-6BC1-95F5-89FD6016A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39C7B7-AD1C-98EF-BDF2-FDEAD469E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65A8FF-8D8A-509C-DCF8-0CB46413D7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10952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D5097-3FE0-90A0-D728-CD121CE2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Kommunsektorns primära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62B03A6-9B2E-1617-71ED-AF9300613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4359E7-6CAE-FD34-898D-24BADA381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1802B0-AE96-2729-CA74-DED9548795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08597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4C94F4-3D76-5289-8C17-EEED9DDD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och resultat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CDC4B7-B655-0CF1-FA7A-063C500B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77445F-BABD-BB68-D59D-C05A9A767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740AE0-ABE2-708D-0C47-1DAB09C3E0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76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7AB942-F010-B7E8-A0B9-DC6B9026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52735F-C873-C3FA-7FCA-A59505AD7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405E34-8A91-16FA-4AD5-CCFFC2B4E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procent av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6F2AD3-C77F-D0B6-D32C-B3BBA0F1D9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629058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CF745D-186A-C40E-102B-2928BA76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ålderspensionssystemet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3F674D6-3362-CDD6-5F40-4EDF55783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DCEB1E-6538-0A39-D213-9938206DF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E0DDA7-551F-BDDF-9287-594281BA71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47501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84F11-D0D8-D2AD-522F-B226BE85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Inkomster från pensionsavgifter och utbetalda pensioner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DF9339-D835-26A2-EA28-2AAA88A6F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2B4E8B-8D84-9AB7-84BA-0F8363983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829DF1-42AB-0379-2F9C-4104B2FC3F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97521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38A510-28FA-1011-5B1C-C3BA51A3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Utbetalda pensioner och följsamhetsindex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52ACE2-DBFC-4E5D-5144-3DB8103F1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5420BF-A094-2350-BC3F-0BAA08605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och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DBFA83-8A7A-B5AE-B14C-E00E733F37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86286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55C7CC-32D1-CCC4-4D8F-0AC423AD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Tillgångar och avkastning i ålderspensionssystemet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FDE2F8-532A-1CE7-0DD9-BF3144E12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52262D-2BAD-DA2C-56CA-3BBC1934E4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55DBC3-53D8-0AAB-52F3-3D5FB1DC88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77427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8CBBC-1DC2-3201-C63C-307A9E26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B5B32F0-92FB-E366-9D9C-955DBEE01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D3169D-0AC7-0D1B-33A9-AA6FF19D1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B4E5AF-8282-815E-3F7A-832418B82F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96147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6F3E51-FD6E-2036-3DB9-3152BB13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Statens skatteinkomster och total skattekvot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D0952AA-B748-2FC7-D55A-58ECD0066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0B871B-DF29-30F8-26A3-F019236E9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31C45F-64B8-CB58-551E-5E1CB50C44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8891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888B77-B72B-4A6C-05A7-421A2A6B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Statens skatteinkomster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5BDFB6-CB2C-8BE2-4F29-68FEC23A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74E131-F0A1-C937-557B-FFBB76941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8548E2-B921-9125-1C57-53608C30C5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14455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C967AF-E800-8BE5-056A-71AA54EC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Utgifter i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28B6968-83AA-1EAD-8206-62BB2EB96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1BADF5-756F-9C79-A81E-DDFDE64127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59D5B8-23D2-C168-468A-E72BEDDECE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346346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0300C3-350B-2E8A-4675-C8405763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Transfereringar från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FBB3692-B91A-B29D-1B2B-1A5A1CF55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048CBF-27B9-037C-2B3A-8A175AF58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F8A52C-6229-EB08-4DA8-0F7E65EB72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846288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DBE29F-5714-9980-CBEE-8C25D0B8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Sociala transfereringar från staten till hushåll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871EF5-4FE6-EF1D-5CE0-8800006C0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D7D272-E0F6-CB9C-676B-D0C78378C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DAD469-4593-8BE6-0C3E-3A38A43C70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3842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253B8-48BF-2D48-5C19-6E25F213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9E6C2E3-91E1-CE27-2C4E-02CD2A997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28" y="1419225"/>
            <a:ext cx="8237268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8A8809-9661-87C2-B5A5-E1E9B01ED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5D7094-B1BE-1B47-270B-1BCC6D9B2A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09130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7182E6-F69D-2837-1271-D24067F3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Kapitalnettot i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2D7FA0-148C-4654-72B0-3C3B2A02E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E79100-5D5A-AB94-01A5-200400669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5921C4-725D-51E5-A5CD-2B2274C544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20663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C29854-50CB-EA33-2E32-7806AEFA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Utgiftstaket för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7B381D0-4AD1-2594-078A-6B181856F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722" y="1419225"/>
            <a:ext cx="7871881" cy="467995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CFDED0-125B-CF57-5781-2E7D10401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av takbegränsade utgifter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EDAA72-7072-9FCC-9FD3-73D981D5ED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Regeringen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19857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169415-80AF-F672-91C3-060D687D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Konsumentpriser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CBBD64-4699-B67D-E206-FD2D3426A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B1F664-271E-C62C-6FA6-A16574352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3E4C50-183E-BEE1-1902-99365EDF1F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Bureau of Labor Statistics, SCB, Macrobond,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04610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BC7D73-7CA5-0825-1B91-CCEC2A33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 i fasta priser, real disponibel inkomst och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754CA41-9D97-48A1-0C6A-2AD30DE81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9331C3-78F9-F526-BF92-B4F82A5E4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DB6314-02AF-9780-5BF1-A0D4D9D9DA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63221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71A7CE-8A74-D2D6-D80C-D1CD00AC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Osäkerhetsintervall för BNP-prognosen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398464-DABB-75B8-582A-7C3D8F004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FCB27A-75BE-94A3-8F0F-87CF64D693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43936B-15A0-36FE-1562-985D912954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22663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619A60-DD09-AED7-4127-1EB7130A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Osäkerhetsintervall för arbetslöshetsprognosen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072611B-4A04-FED3-990C-BBD8E6BE4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F810DD-5051-7BC0-5083-92D3B020E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774E74-0A00-AE79-1843-1F1DCC4576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49997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A29856-4DB7-046A-9B95-6DD7026C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Osäkerhetsintervall för inflationsprognosen, 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38C259E-C7C6-41D0-CE07-36A9A74E6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7CEAAD-2311-105D-5125-E3AA0BA514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2B7DBC-B054-59E6-5968-3334ECE19D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12359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9B8EF9-8C3D-BAE9-35E9-B3867B77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Timlön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4EBA27-2361-0149-B73E-E5C2DAC45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F4DCE7-F5F1-B510-2C7B-9F6520D279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35D45F-E575-B40D-476E-F01A31021D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96299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69C928-1355-AFA0-66BC-722C503F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Sysselsatta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61294B8-969F-4658-A37C-87FC5B123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4C0032-621D-B63E-E3FE-819E7179F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DF56A4-0D7C-B3F7-6950-C0DD83CF03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1042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3C7203-A9A7-0F3B-17E2-74803390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EFD616E-7AB6-CAD4-9422-F2DEE41B6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0" y="1520665"/>
            <a:ext cx="8658225" cy="447706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3D2C6E-35C1-5DD2-9E73-94ECEF68B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C98207-4CDD-78AE-B5A1-CADF6397D5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42685316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89A56725-9EAD-4F7D-8F54-652C11516FBD}" vid="{499A5A89-1B9A-4A77-9E37-10416F1D91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32</TotalTime>
  <Words>1927</Words>
  <Application>Microsoft Office PowerPoint</Application>
  <PresentationFormat>Bredbild</PresentationFormat>
  <Paragraphs>351</Paragraphs>
  <Slides>117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117</vt:i4>
      </vt:variant>
    </vt:vector>
  </HeadingPairs>
  <TitlesOfParts>
    <vt:vector size="121" baseType="lpstr">
      <vt:lpstr>Arial</vt:lpstr>
      <vt:lpstr>Calibri</vt:lpstr>
      <vt:lpstr>Verdana</vt:lpstr>
      <vt:lpstr>ExternaPresentationer2</vt:lpstr>
      <vt:lpstr>Barometerindikatorn och BNP</vt:lpstr>
      <vt:lpstr>Hushållens konfidensindikator och hushållens konsumtion</vt:lpstr>
      <vt:lpstr>Sammanvägt inköpschefsindex i valda länder och regioner</vt:lpstr>
      <vt:lpstr>BNP i valda länder</vt:lpstr>
      <vt:lpstr>Importjusterat bidrag till BNP-tillväxten börja 2018</vt:lpstr>
      <vt:lpstr>BNP-gap och sysselsättningsgap</vt:lpstr>
      <vt:lpstr>Anställningsplaner och brist på arbetskraft i näringslivet</vt:lpstr>
      <vt:lpstr>Arbetslöshet</vt:lpstr>
      <vt:lpstr>Bidrag till KPIF-inflationen</vt:lpstr>
      <vt:lpstr>Styrränta</vt:lpstr>
      <vt:lpstr>Finansiellt sparande och strukturellt sparande i offentlig sektor</vt:lpstr>
      <vt:lpstr>Kronans effektiva växelkurs (KIX) </vt:lpstr>
      <vt:lpstr>KPIF</vt:lpstr>
      <vt:lpstr>Styrränta</vt:lpstr>
      <vt:lpstr>Sammanvägt inköpschefsindex i valda länder och regioner</vt:lpstr>
      <vt:lpstr>BNP i valda länder</vt:lpstr>
      <vt:lpstr>Hushållens konsumtion i valda länder</vt:lpstr>
      <vt:lpstr>Konsumentpriser i valda länder och regioner</vt:lpstr>
      <vt:lpstr>Styrräntor</vt:lpstr>
      <vt:lpstr>BNP i Sverige, Danmark, Finland och Norge</vt:lpstr>
      <vt:lpstr>Konsumentförtroende i USA</vt:lpstr>
      <vt:lpstr>Arbetslöshet</vt:lpstr>
      <vt:lpstr>Konsumentpriser i Kina</vt:lpstr>
      <vt:lpstr>KIX-vägd BNP och svensk exportmarknad</vt:lpstr>
      <vt:lpstr>BNP</vt:lpstr>
      <vt:lpstr>Importjusterat bidrag till BNP-tillväxten</vt:lpstr>
      <vt:lpstr>Hushållens konfidensindikator och hushållens konsumtion</vt:lpstr>
      <vt:lpstr>Hushållens konsumtion, real disponibel inkomst och eget sparande </vt:lpstr>
      <vt:lpstr>Hushållens syn på egen ekonomi </vt:lpstr>
      <vt:lpstr>Hushållens förväntade inflation om 12 månader</vt:lpstr>
      <vt:lpstr>Bidrag till offentlig konsumtionstillväxt</vt:lpstr>
      <vt:lpstr>Fasta bruttoinvesteringar, bostäder</vt:lpstr>
      <vt:lpstr>Industrins kapacitetsutnyttjande och investeringsandel</vt:lpstr>
      <vt:lpstr>Fasta bruttoinvesteringar</vt:lpstr>
      <vt:lpstr>Tillverkningsindustrins omdöme om exportorderstocken</vt:lpstr>
      <vt:lpstr>Exportorderingång i tillverkningsindustrin</vt:lpstr>
      <vt:lpstr>Produktion i näringslivet</vt:lpstr>
      <vt:lpstr>Konfidensindikatorer för näringslivet</vt:lpstr>
      <vt:lpstr>Nuläge och förväntad försäljningsvolym i handeln</vt:lpstr>
      <vt:lpstr>Förädlingsvärde och produktionsvärde i byggbranschen</vt:lpstr>
      <vt:lpstr>Försvarsindustrins andel av total produktion i tillverkningsindustrin</vt:lpstr>
      <vt:lpstr>Kapacitetsutnyttjande inom försvarsindustrin</vt:lpstr>
      <vt:lpstr>Produktionsvolym inom övriga transportmedel </vt:lpstr>
      <vt:lpstr>Arbetslösa enligt AKU (15–74 år) respektive BAS (16–65 år)</vt:lpstr>
      <vt:lpstr>Arbetslösa efter utbildningsnivå, 15─74 år</vt:lpstr>
      <vt:lpstr>Anställningar i näringslivet</vt:lpstr>
      <vt:lpstr>Bidrag till sysselsättningstillväxten </vt:lpstr>
      <vt:lpstr>Arbetsmarknadssituation</vt:lpstr>
      <vt:lpstr>Arbetslöshet</vt:lpstr>
      <vt:lpstr>BNP-gap och resursutnyttjandeindikator</vt:lpstr>
      <vt:lpstr>Sysselsättningsgap</vt:lpstr>
      <vt:lpstr>BNP-gap, produktivitetsgap för näringslivet</vt:lpstr>
      <vt:lpstr>Löneökningstakt i hela ekonomin</vt:lpstr>
      <vt:lpstr>Lönsamhet i näringslivet</vt:lpstr>
      <vt:lpstr>Reallön</vt:lpstr>
      <vt:lpstr>Justerad enhetsarbetskostnad i näringslivet</vt:lpstr>
      <vt:lpstr>Lönsamhet i näringslivet</vt:lpstr>
      <vt:lpstr>Konsumentpriser</vt:lpstr>
      <vt:lpstr>KPIF-inflation 2025</vt:lpstr>
      <vt:lpstr>Bidrag till KPIF-inflationen</vt:lpstr>
      <vt:lpstr>Producentpriser, inhemsk tillgång</vt:lpstr>
      <vt:lpstr>Europeiskt pris på råmjölk och helmjölkpulver</vt:lpstr>
      <vt:lpstr>Företagens prisförväntningar på tre månaders sikt</vt:lpstr>
      <vt:lpstr>Inflation enligt HIKP och KPIF</vt:lpstr>
      <vt:lpstr>Importjusterat bidrag till BNP-tillväxten</vt:lpstr>
      <vt:lpstr>BNP-gap och arbetsmarknadsgap i Sverige</vt:lpstr>
      <vt:lpstr>Timlön och enhetsarbetskostnad i näringslivet</vt:lpstr>
      <vt:lpstr>Styrränta</vt:lpstr>
      <vt:lpstr>Kronans effektiva växelkurs (KIX)</vt:lpstr>
      <vt:lpstr>Offentliga sektorns finansiella sparande</vt:lpstr>
      <vt:lpstr>Strukturellt sparande</vt:lpstr>
      <vt:lpstr>Finansiellt sparande i delsektorer</vt:lpstr>
      <vt:lpstr>Maastrichtskuld</vt:lpstr>
      <vt:lpstr>Finansiell nettoförmögenhet</vt:lpstr>
      <vt:lpstr>Finansiellt sparande i kommunsektorn</vt:lpstr>
      <vt:lpstr>Kommunsektorns inkomster från kommunalskatt</vt:lpstr>
      <vt:lpstr>Kommunsektorns primära inkomster</vt:lpstr>
      <vt:lpstr>Kommunsektorns primära utgifter</vt:lpstr>
      <vt:lpstr>Finansiellt sparande och resultat i kommunsektorn</vt:lpstr>
      <vt:lpstr>Finansiellt sparande i ålderspensionssystemet</vt:lpstr>
      <vt:lpstr>Inkomster från pensionsavgifter och utbetalda pensioner</vt:lpstr>
      <vt:lpstr>Utbetalda pensioner och följsamhetsindex</vt:lpstr>
      <vt:lpstr>Tillgångar och avkastning i ålderspensionssystemet</vt:lpstr>
      <vt:lpstr>Finansiellt sparande i staten</vt:lpstr>
      <vt:lpstr>Statens skatteinkomster och total skattekvot</vt:lpstr>
      <vt:lpstr>Statens skatteinkomster</vt:lpstr>
      <vt:lpstr>Utgifter i staten</vt:lpstr>
      <vt:lpstr>Transfereringar från staten</vt:lpstr>
      <vt:lpstr>Sociala transfereringar från staten till hushåll</vt:lpstr>
      <vt:lpstr>Kapitalnettot i staten</vt:lpstr>
      <vt:lpstr>Utgiftstaket för staten</vt:lpstr>
      <vt:lpstr>Konsumentpriser i valda länder och regioner</vt:lpstr>
      <vt:lpstr>Hushållens konsumtion i fasta priser, real disponibel inkomst och sparande</vt:lpstr>
      <vt:lpstr>Osäkerhetsintervall för BNP-prognosen</vt:lpstr>
      <vt:lpstr>Osäkerhetsintervall för arbetslöshetsprognosen</vt:lpstr>
      <vt:lpstr>Osäkerhetsintervall för inflationsprognosen, KPIF</vt:lpstr>
      <vt:lpstr>Timlön i hela ekonomin</vt:lpstr>
      <vt:lpstr>Sysselsatta</vt:lpstr>
      <vt:lpstr>Arbetslöshet</vt:lpstr>
      <vt:lpstr>KPIF-inflation</vt:lpstr>
      <vt:lpstr> Hushållens konsumtion</vt:lpstr>
      <vt:lpstr> Investeringar</vt:lpstr>
      <vt:lpstr> Riksbankens styrränta</vt:lpstr>
      <vt:lpstr> Svensk BNP</vt:lpstr>
      <vt:lpstr> Finanspolitiska åtgärder i respektive års budgetproposition</vt:lpstr>
      <vt:lpstr> Finanspolitiska åtgärder i genomsnitt</vt:lpstr>
      <vt:lpstr> Totala finanspolitiska åtgärder per år uppdelat på när de presenterats</vt:lpstr>
      <vt:lpstr> Export av tjänster</vt:lpstr>
      <vt:lpstr> Import av tjänster</vt:lpstr>
      <vt:lpstr> Tjänsteexport i Europa</vt:lpstr>
      <vt:lpstr> Tjänsteimport i Europa</vt:lpstr>
      <vt:lpstr> Export av tjänster</vt:lpstr>
      <vt:lpstr> Import av tjänster</vt:lpstr>
      <vt:lpstr> Arbetsproduktivitet, total faktorproduktivitet (TFP) och reallöner i England 1800–1880</vt:lpstr>
      <vt:lpstr> Hushållens konsumtion</vt:lpstr>
      <vt:lpstr> Historisk dekomponering av hushållens konsumtion</vt:lpstr>
      <vt:lpstr> Hushållens konsumtion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Samuelsson</dc:creator>
  <cp:lastModifiedBy>Johan Samuelsson</cp:lastModifiedBy>
  <cp:revision>1</cp:revision>
  <dcterms:created xsi:type="dcterms:W3CDTF">2025-03-26T05:41:20Z</dcterms:created>
  <dcterms:modified xsi:type="dcterms:W3CDTF">2025-03-26T06:13:26Z</dcterms:modified>
</cp:coreProperties>
</file>