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9" r:id="rId2"/>
    <p:sldId id="280" r:id="rId3"/>
    <p:sldId id="281" r:id="rId4"/>
    <p:sldId id="282" r:id="rId5"/>
    <p:sldId id="283" r:id="rId6"/>
    <p:sldId id="284" r:id="rId7"/>
    <p:sldId id="285" r:id="rId8"/>
    <p:sldId id="286" r:id="rId9"/>
    <p:sldId id="287" r:id="rId10"/>
    <p:sldId id="288" r:id="rId11"/>
  </p:sldIdLst>
  <p:sldSz cx="12192000" cy="6858000"/>
  <p:notesSz cx="6858000" cy="9144000"/>
  <p:defaultTextStyle>
    <a:defPPr>
      <a:defRPr lang="sv-SE"/>
    </a:defPPr>
    <a:lvl1pPr marL="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4" userDrawn="1">
          <p15:clr>
            <a:srgbClr val="A4A3A4"/>
          </p15:clr>
        </p15:guide>
        <p15:guide id="2" orient="horz" pos="781" userDrawn="1">
          <p15:clr>
            <a:srgbClr val="A4A3A4"/>
          </p15:clr>
        </p15:guide>
        <p15:guide id="3" orient="horz" pos="835" userDrawn="1">
          <p15:clr>
            <a:srgbClr val="A4A3A4"/>
          </p15:clr>
        </p15:guide>
        <p15:guide id="4" orient="horz" pos="3843" userDrawn="1">
          <p15:clr>
            <a:srgbClr val="A4A3A4"/>
          </p15:clr>
        </p15:guide>
        <p15:guide id="5" pos="212" userDrawn="1">
          <p15:clr>
            <a:srgbClr val="A4A3A4"/>
          </p15:clr>
        </p15:guide>
        <p15:guide id="6" pos="75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D"/>
    <a:srgbClr val="F2F2F2"/>
    <a:srgbClr val="D9D9D9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3" autoAdjust="0"/>
    <p:restoredTop sz="94660"/>
  </p:normalViewPr>
  <p:slideViewPr>
    <p:cSldViewPr showGuides="1">
      <p:cViewPr varScale="1">
        <p:scale>
          <a:sx n="159" d="100"/>
          <a:sy n="159" d="100"/>
        </p:scale>
        <p:origin x="2628" y="138"/>
      </p:cViewPr>
      <p:guideLst>
        <p:guide orient="horz" pos="164"/>
        <p:guide orient="horz" pos="781"/>
        <p:guide orient="horz" pos="835"/>
        <p:guide orient="horz" pos="3843"/>
        <p:guide pos="212"/>
        <p:guide pos="750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CCD29-7DC1-40C9-B62D-90B786E53688}" type="datetimeFigureOut">
              <a:rPr lang="sv-SE" smtClean="0"/>
              <a:t>2024-10-22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B3146B-41F7-4F63-A6FA-DBE5AE299C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6931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336062" y="6116644"/>
            <a:ext cx="8534400" cy="316931"/>
          </a:xfrm>
        </p:spPr>
        <p:txBody>
          <a:bodyPr/>
          <a:lstStyle>
            <a:lvl1pPr marL="0" indent="0" algn="l">
              <a:buNone/>
              <a:defRPr b="1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namn på ansvarig(a) föredragshållare</a:t>
            </a:r>
          </a:p>
        </p:txBody>
      </p:sp>
      <p:sp>
        <p:nvSpPr>
          <p:cNvPr id="29" name="Rubrik 1"/>
          <p:cNvSpPr>
            <a:spLocks noGrp="1"/>
          </p:cNvSpPr>
          <p:nvPr>
            <p:ph type="title" hasCustomPrompt="1"/>
          </p:nvPr>
        </p:nvSpPr>
        <p:spPr>
          <a:xfrm>
            <a:off x="336064" y="274640"/>
            <a:ext cx="8444302" cy="418059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lägga till rubrik</a:t>
            </a:r>
          </a:p>
        </p:txBody>
      </p:sp>
      <p:sp>
        <p:nvSpPr>
          <p:cNvPr id="30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765180"/>
            <a:ext cx="8444302" cy="3603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  <p:grpSp>
        <p:nvGrpSpPr>
          <p:cNvPr id="17" name="Grupp 16">
            <a:extLst>
              <a:ext uri="{FF2B5EF4-FFF2-40B4-BE49-F238E27FC236}">
                <a16:creationId xmlns:a16="http://schemas.microsoft.com/office/drawing/2014/main" id="{DAD420AE-45A9-4DAD-8CE6-21675703806F}"/>
              </a:ext>
            </a:extLst>
          </p:cNvPr>
          <p:cNvGrpSpPr/>
          <p:nvPr userDrawn="1"/>
        </p:nvGrpSpPr>
        <p:grpSpPr>
          <a:xfrm>
            <a:off x="10869123" y="417637"/>
            <a:ext cx="1036322" cy="6246124"/>
            <a:chOff x="10869123" y="417637"/>
            <a:chExt cx="1036322" cy="6246124"/>
          </a:xfrm>
        </p:grpSpPr>
        <p:pic>
          <p:nvPicPr>
            <p:cNvPr id="18" name="Bildobjekt 17">
              <a:extLst>
                <a:ext uri="{FF2B5EF4-FFF2-40B4-BE49-F238E27FC236}">
                  <a16:creationId xmlns:a16="http://schemas.microsoft.com/office/drawing/2014/main" id="{9239EC55-13C7-406C-8430-10D8A36149A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1281734"/>
              <a:ext cx="491141" cy="687597"/>
            </a:xfrm>
            <a:prstGeom prst="rect">
              <a:avLst/>
            </a:prstGeom>
          </p:spPr>
        </p:pic>
        <p:pic>
          <p:nvPicPr>
            <p:cNvPr id="19" name="Bildobjekt 18">
              <a:extLst>
                <a:ext uri="{FF2B5EF4-FFF2-40B4-BE49-F238E27FC236}">
                  <a16:creationId xmlns:a16="http://schemas.microsoft.com/office/drawing/2014/main" id="{49B89E01-CE11-479D-9097-B0A2DE7A06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2145830"/>
              <a:ext cx="483017" cy="681055"/>
            </a:xfrm>
            <a:prstGeom prst="rect">
              <a:avLst/>
            </a:prstGeom>
          </p:spPr>
        </p:pic>
        <p:pic>
          <p:nvPicPr>
            <p:cNvPr id="20" name="Bildobjekt 19">
              <a:extLst>
                <a:ext uri="{FF2B5EF4-FFF2-40B4-BE49-F238E27FC236}">
                  <a16:creationId xmlns:a16="http://schemas.microsoft.com/office/drawing/2014/main" id="{00EA9306-B466-464E-A2A9-B5F85295A3F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6145" y="4725144"/>
              <a:ext cx="480917" cy="678094"/>
            </a:xfrm>
            <a:prstGeom prst="rect">
              <a:avLst/>
            </a:prstGeom>
          </p:spPr>
        </p:pic>
        <p:pic>
          <p:nvPicPr>
            <p:cNvPr id="21" name="Bildobjekt 20">
              <a:extLst>
                <a:ext uri="{FF2B5EF4-FFF2-40B4-BE49-F238E27FC236}">
                  <a16:creationId xmlns:a16="http://schemas.microsoft.com/office/drawing/2014/main" id="{021CA271-5F34-475E-9023-5B4008B79C0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3009926"/>
              <a:ext cx="483017" cy="683470"/>
            </a:xfrm>
            <a:prstGeom prst="rect">
              <a:avLst/>
            </a:prstGeom>
          </p:spPr>
        </p:pic>
        <p:pic>
          <p:nvPicPr>
            <p:cNvPr id="22" name="Bildobjekt 21">
              <a:extLst>
                <a:ext uri="{FF2B5EF4-FFF2-40B4-BE49-F238E27FC236}">
                  <a16:creationId xmlns:a16="http://schemas.microsoft.com/office/drawing/2014/main" id="{CE02F084-547C-4EE8-8D65-7DA83F8102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417637"/>
              <a:ext cx="491141" cy="694764"/>
            </a:xfrm>
            <a:prstGeom prst="rect">
              <a:avLst/>
            </a:prstGeom>
          </p:spPr>
        </p:pic>
        <p:pic>
          <p:nvPicPr>
            <p:cNvPr id="23" name="Bildobjekt 22">
              <a:extLst>
                <a:ext uri="{FF2B5EF4-FFF2-40B4-BE49-F238E27FC236}">
                  <a16:creationId xmlns:a16="http://schemas.microsoft.com/office/drawing/2014/main" id="{B07E1A32-37EE-47F4-8942-5D09BE7666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69123" y="5569527"/>
              <a:ext cx="1036322" cy="1094234"/>
            </a:xfrm>
            <a:prstGeom prst="rect">
              <a:avLst/>
            </a:prstGeom>
          </p:spPr>
        </p:pic>
        <p:pic>
          <p:nvPicPr>
            <p:cNvPr id="24" name="Bildobjekt 23">
              <a:extLst>
                <a:ext uri="{FF2B5EF4-FFF2-40B4-BE49-F238E27FC236}">
                  <a16:creationId xmlns:a16="http://schemas.microsoft.com/office/drawing/2014/main" id="{DCF27615-62AB-4F8E-B8BB-BBAC821054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3861888"/>
              <a:ext cx="491167" cy="694764"/>
            </a:xfrm>
            <a:prstGeom prst="rect">
              <a:avLst/>
            </a:prstGeom>
          </p:spPr>
        </p:pic>
      </p:grpSp>
      <p:sp>
        <p:nvSpPr>
          <p:cNvPr id="25" name="Platshållare för text 7">
            <a:extLst>
              <a:ext uri="{FF2B5EF4-FFF2-40B4-BE49-F238E27FC236}">
                <a16:creationId xmlns:a16="http://schemas.microsoft.com/office/drawing/2014/main" id="{551A79A3-B732-4526-803B-A54A7EFD61F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3988" y="2132856"/>
            <a:ext cx="10457777" cy="144016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</p:spTree>
    <p:extLst>
      <p:ext uri="{BB962C8B-B14F-4D97-AF65-F5344CB8AC3E}">
        <p14:creationId xmlns:p14="http://schemas.microsoft.com/office/powerpoint/2010/main" val="3252805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39"/>
            <a:ext cx="8658000" cy="50400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6061" y="1418802"/>
            <a:ext cx="8658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3" y="836777"/>
            <a:ext cx="8658000" cy="504000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6063" y="6116644"/>
            <a:ext cx="8658000" cy="624731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2021529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2" y="274640"/>
            <a:ext cx="5382000" cy="504000"/>
          </a:xfrm>
        </p:spPr>
        <p:txBody>
          <a:bodyPr>
            <a:noAutofit/>
          </a:bodyPr>
          <a:lstStyle>
            <a:lvl1pPr>
              <a:defRPr b="1">
                <a:latin typeface="+mj-lt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5360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5360" y="6012000"/>
            <a:ext cx="5382000" cy="720000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  <p:sp>
        <p:nvSpPr>
          <p:cNvPr id="10" name="Platshållare för innehåll 2"/>
          <p:cNvSpPr>
            <a:spLocks noGrp="1"/>
          </p:cNvSpPr>
          <p:nvPr>
            <p:ph idx="15"/>
          </p:nvPr>
        </p:nvSpPr>
        <p:spPr>
          <a:xfrm>
            <a:off x="5879976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2" name="Platshållare för text 7"/>
          <p:cNvSpPr>
            <a:spLocks noGrp="1"/>
          </p:cNvSpPr>
          <p:nvPr>
            <p:ph type="body" sz="quarter" idx="16" hasCustomPrompt="1"/>
          </p:nvPr>
        </p:nvSpPr>
        <p:spPr>
          <a:xfrm>
            <a:off x="5879976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14" name="Platshållare för text 7"/>
          <p:cNvSpPr>
            <a:spLocks noGrp="1"/>
          </p:cNvSpPr>
          <p:nvPr>
            <p:ph type="body" sz="quarter" idx="17" hasCustomPrompt="1"/>
          </p:nvPr>
        </p:nvSpPr>
        <p:spPr>
          <a:xfrm>
            <a:off x="5886651" y="279504"/>
            <a:ext cx="5382000" cy="504000"/>
          </a:xfrm>
        </p:spPr>
        <p:txBody>
          <a:bodyPr>
            <a:noAutofit/>
          </a:bodyPr>
          <a:lstStyle>
            <a:lvl1pPr marL="0" indent="0">
              <a:buNone/>
              <a:defRPr b="1">
                <a:solidFill>
                  <a:srgbClr val="4D4D4D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8" hasCustomPrompt="1"/>
          </p:nvPr>
        </p:nvSpPr>
        <p:spPr>
          <a:xfrm>
            <a:off x="5904000" y="6012000"/>
            <a:ext cx="5382000" cy="720000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rgbClr val="4D4D4D"/>
                </a:solidFill>
              </a:defRPr>
            </a:lvl1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1633248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lista utan under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40"/>
            <a:ext cx="8658000" cy="922115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innehåll 2"/>
          <p:cNvSpPr>
            <a:spLocks noGrp="1"/>
          </p:cNvSpPr>
          <p:nvPr>
            <p:ph idx="1"/>
          </p:nvPr>
        </p:nvSpPr>
        <p:spPr>
          <a:xfrm>
            <a:off x="335360" y="1319217"/>
            <a:ext cx="8658000" cy="47740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17906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8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14368" y="6093304"/>
            <a:ext cx="658296" cy="663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336064" y="274639"/>
            <a:ext cx="8444302" cy="9330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77632" y="1319218"/>
            <a:ext cx="8002734" cy="5124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36063" y="6453189"/>
            <a:ext cx="1240052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333333"/>
                </a:solidFill>
              </a:defRPr>
            </a:lvl1pPr>
          </a:lstStyle>
          <a:p>
            <a:fld id="{C3A2019E-6387-4EE7-9D57-BB56FA1D45AA}" type="datetimeFigureOut">
              <a:rPr lang="sv-SE" smtClean="0"/>
              <a:pPr/>
              <a:t>2024-10-22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576113" y="6453189"/>
            <a:ext cx="9615518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333333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191633" y="6453189"/>
            <a:ext cx="728785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333333"/>
                </a:solidFill>
              </a:defRPr>
            </a:lvl1pPr>
          </a:lstStyle>
          <a:p>
            <a:fld id="{2ED046C0-1CA2-4C04-85DE-8D258BC54A8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74593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2" r:id="rId3"/>
    <p:sldLayoutId id="2147483663" r:id="rId4"/>
  </p:sldLayoutIdLst>
  <p:txStyles>
    <p:titleStyle>
      <a:lvl1pPr algn="l" defTabSz="914423" rtl="0" eaLnBrk="1" latinLnBrk="0" hangingPunct="1">
        <a:spcBef>
          <a:spcPct val="0"/>
        </a:spcBef>
        <a:buNone/>
        <a:defRPr sz="1800" b="1" kern="1200">
          <a:solidFill>
            <a:srgbClr val="4D4D4D"/>
          </a:solidFill>
          <a:latin typeface="+mj-lt"/>
          <a:ea typeface="+mj-ea"/>
          <a:cs typeface="+mj-cs"/>
        </a:defRPr>
      </a:lvl1pPr>
    </p:titleStyle>
    <p:bodyStyle>
      <a:lvl1pPr marL="180980" indent="-180980" algn="l" defTabSz="91442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rgbClr val="333333"/>
          </a:solidFill>
          <a:latin typeface="+mn-lt"/>
          <a:ea typeface="+mn-ea"/>
          <a:cs typeface="+mn-cs"/>
        </a:defRPr>
      </a:lvl1pPr>
      <a:lvl2pPr marL="361959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rgbClr val="333333"/>
          </a:solidFill>
          <a:latin typeface="+mn-lt"/>
          <a:ea typeface="+mn-ea"/>
          <a:cs typeface="+mn-cs"/>
        </a:defRPr>
      </a:lvl2pPr>
      <a:lvl3pPr marL="535001" indent="-173042" algn="l" defTabSz="914423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rgbClr val="333333"/>
          </a:solidFill>
          <a:latin typeface="+mn-lt"/>
          <a:ea typeface="+mn-ea"/>
          <a:cs typeface="+mn-cs"/>
        </a:defRPr>
      </a:lvl3pPr>
      <a:lvl4pPr marL="715981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rgbClr val="333333"/>
          </a:solidFill>
          <a:latin typeface="+mn-lt"/>
          <a:ea typeface="+mn-ea"/>
          <a:cs typeface="+mn-cs"/>
        </a:defRPr>
      </a:lvl4pPr>
      <a:lvl5pPr marL="896960" indent="-180980" algn="l" defTabSz="914423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rgbClr val="333333"/>
          </a:solidFill>
          <a:latin typeface="+mn-lt"/>
          <a:ea typeface="+mn-ea"/>
          <a:cs typeface="+mn-cs"/>
        </a:defRPr>
      </a:lvl5pPr>
      <a:lvl6pPr marL="2514663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4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7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6E13396-87EB-0E86-67B9-88FBD104F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Produktivitet i näringslivet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F1D595DB-153F-C0AD-3FFA-2BC1754A4F3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D1F5417-2F59-D4A3-8AAA-11582D97C87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Kronor per timme, fasta priser respektive procentuell förändring, kalenderkorrigerade 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F5DDE5A4-EDA6-A8E7-4DB4-6FCEA3D4010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5136147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B7E3606-08ED-43FD-C8EB-2F21FBDDE2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Produktivitet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DA638F8E-45F1-B7F6-9A60-AAACF9149CF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499" y="1524000"/>
            <a:ext cx="8640000" cy="4680912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171547D-6CA4-869A-152A-E2A63A37C50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utveckling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2484DF59-E1BB-B7CF-588D-B07D0B617C50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SCB.</a:t>
            </a:r>
          </a:p>
        </p:txBody>
      </p:sp>
    </p:spTree>
    <p:extLst>
      <p:ext uri="{BB962C8B-B14F-4D97-AF65-F5344CB8AC3E}">
        <p14:creationId xmlns:p14="http://schemas.microsoft.com/office/powerpoint/2010/main" val="2189916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DC3686F-5F59-DC72-217E-538C699C4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Produktivitet och reallön i näringslivet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2533FF6F-DD87-E314-802E-D23A9738445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EC03052-F742-D22A-67ED-B7C13909CF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2015=100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2D1F3F79-78C8-6CA8-F45E-2F4D21581662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726093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99E7865-B256-B53F-308C-F3A8967FB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Sambandet mellan produktivitet och reallöner för utvalda länder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33B301B7-AE47-D4BC-C354-F7B36EE42E6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347341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7BB5C7F-A121-8CE3-F355-960EED73E69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Korrelationskoefficient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14668665-FD49-C9FA-3D94-B1425ED23265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OECD.</a:t>
            </a:r>
          </a:p>
        </p:txBody>
      </p:sp>
    </p:spTree>
    <p:extLst>
      <p:ext uri="{BB962C8B-B14F-4D97-AF65-F5344CB8AC3E}">
        <p14:creationId xmlns:p14="http://schemas.microsoft.com/office/powerpoint/2010/main" val="3281716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AD409AA-808D-B825-F05E-969021A7CB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Faktisk och potentiell produktivitet i näringslivet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A3D1C0B9-4498-7B37-06A6-7A08402EB18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73321AC-8D5A-3A31-2153-5AA104D893C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Kronor per timme, fasta priser,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2F7AEB17-2ED4-ECC2-A7A1-415246B81BA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864789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6AE6C99-DEFA-2425-8803-9DC540C13C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Faktisk och potentiell produktivitet i näringslivet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54539ACC-4564-C8DE-BF01-89F262E3ECB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B2C1FEF-CA2A-C865-224F-16CA541289A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förändring, kalenderkorrigerade 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8087A1D5-3F27-30B2-AC3B-ED5B821983F7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1822108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E6F431E-84D6-3616-EA85-27BD2A8AE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Potentiell produktivitet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014628E9-674D-238A-AB70-67461157996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27B9D1F-A4C8-4C7F-B321-551CD8B91C0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9973BCD6-89A5-CFBB-EA9D-38C7454079A3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8709875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AB2297B-5AAA-F6D3-307B-B6BD3639C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Produktivitetstillväxt i näringslivet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D20D8519-1974-D625-9982-9DC578D08D8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499" y="1524000"/>
            <a:ext cx="8640000" cy="4680912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27AC756-94C6-5846-9556-9C20A32C5C7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förändring, kalenderkorrigerade 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B3260681-D07B-6B0B-02ED-0F0A0F6D8039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3734845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7ACC7AE-8EC5-C882-5579-6B57B5CCC8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Tidigare prognoser på potentiell produktivitetstillväxt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F87129CB-1317-592C-CDEA-07607E0558B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EF3132E-A719-32CF-7ABC-B5DC59B943F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Näringslivet, procentuell förändring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BAD2C134-6E51-4896-F8C3-9B2AD52AAACC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6860784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036B41-92A0-754A-8F05-134983D34F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Förädlingsvärde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41CD5C2A-B176-0502-7E08-DCC3A324C26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CFE128A-511D-C564-51B8-5F36F656779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Procent av näringslivet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31A95C8A-84ED-5A8D-D257-3652AD8231F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905689055"/>
      </p:ext>
    </p:extLst>
  </p:cSld>
  <p:clrMapOvr>
    <a:masterClrMapping/>
  </p:clrMapOvr>
</p:sld>
</file>

<file path=ppt/theme/theme1.xml><?xml version="1.0" encoding="utf-8"?>
<a:theme xmlns:a="http://schemas.openxmlformats.org/drawingml/2006/main" name="ExternaPresentationer2">
  <a:themeElements>
    <a:clrScheme name="Konjunkturinstitutet">
      <a:dk1>
        <a:sysClr val="windowText" lastClr="000000"/>
      </a:dk1>
      <a:lt1>
        <a:sysClr val="window" lastClr="FFFFFF"/>
      </a:lt1>
      <a:dk2>
        <a:srgbClr val="024930"/>
      </a:dk2>
      <a:lt2>
        <a:srgbClr val="FBF0C6"/>
      </a:lt2>
      <a:accent1>
        <a:srgbClr val="00709E"/>
      </a:accent1>
      <a:accent2>
        <a:srgbClr val="84216B"/>
      </a:accent2>
      <a:accent3>
        <a:srgbClr val="AF1E2D"/>
      </a:accent3>
      <a:accent4>
        <a:srgbClr val="024930"/>
      </a:accent4>
      <a:accent5>
        <a:srgbClr val="C6A00C"/>
      </a:accent5>
      <a:accent6>
        <a:srgbClr val="568E14"/>
      </a:accent6>
      <a:hlink>
        <a:srgbClr val="0000FF"/>
      </a:hlink>
      <a:folHlink>
        <a:srgbClr val="800080"/>
      </a:folHlink>
    </a:clrScheme>
    <a:fontScheme name="Konjunkturinstitute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xternaPresentationer.potx" id="{89A56725-9EAD-4F7D-8F54-652C11516FBD}" vid="{499A5A89-1B9A-4A77-9E37-10416F1D9137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ExternaPresentationer</Template>
  <TotalTime>92</TotalTime>
  <Words>136</Words>
  <Application>Microsoft Office PowerPoint</Application>
  <PresentationFormat>Bredbild</PresentationFormat>
  <Paragraphs>30</Paragraphs>
  <Slides>10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4" baseType="lpstr">
      <vt:lpstr>Arial</vt:lpstr>
      <vt:lpstr>Calibri</vt:lpstr>
      <vt:lpstr>Verdana</vt:lpstr>
      <vt:lpstr>ExternaPresentationer2</vt:lpstr>
      <vt:lpstr>Produktivitet i näringslivet</vt:lpstr>
      <vt:lpstr>Produktivitet och reallön i näringslivet</vt:lpstr>
      <vt:lpstr>Sambandet mellan produktivitet och reallöner för utvalda länder</vt:lpstr>
      <vt:lpstr>Faktisk och potentiell produktivitet i näringslivet</vt:lpstr>
      <vt:lpstr>Faktisk och potentiell produktivitet i näringslivet</vt:lpstr>
      <vt:lpstr>Potentiell produktivitet</vt:lpstr>
      <vt:lpstr>Produktivitetstillväxt i näringslivet</vt:lpstr>
      <vt:lpstr>Tidigare prognoser på potentiell produktivitetstillväxt</vt:lpstr>
      <vt:lpstr>Förädlingsvärde</vt:lpstr>
      <vt:lpstr>Produktivitet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Rosmarie Andersson</dc:creator>
  <cp:lastModifiedBy>Rosmarie Andersson</cp:lastModifiedBy>
  <cp:revision>9</cp:revision>
  <dcterms:created xsi:type="dcterms:W3CDTF">2024-10-18T06:23:30Z</dcterms:created>
  <dcterms:modified xsi:type="dcterms:W3CDTF">2024-10-22T06:23:06Z</dcterms:modified>
</cp:coreProperties>
</file>