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8" r:id="rId2"/>
    <p:sldId id="276" r:id="rId3"/>
    <p:sldId id="258" r:id="rId4"/>
    <p:sldId id="273" r:id="rId5"/>
    <p:sldId id="303" r:id="rId6"/>
    <p:sldId id="297" r:id="rId7"/>
    <p:sldId id="637" r:id="rId8"/>
    <p:sldId id="638" r:id="rId9"/>
    <p:sldId id="264" r:id="rId10"/>
    <p:sldId id="260" r:id="rId11"/>
    <p:sldId id="261" r:id="rId12"/>
    <p:sldId id="634" r:id="rId13"/>
    <p:sldId id="262" r:id="rId14"/>
    <p:sldId id="271" r:id="rId15"/>
    <p:sldId id="635" r:id="rId16"/>
    <p:sldId id="628" r:id="rId17"/>
    <p:sldId id="280" r:id="rId18"/>
    <p:sldId id="639" r:id="rId19"/>
    <p:sldId id="310" r:id="rId20"/>
    <p:sldId id="263" r:id="rId21"/>
    <p:sldId id="633" r:id="rId22"/>
    <p:sldId id="275" r:id="rId23"/>
  </p:sldIdLst>
  <p:sldSz cx="12192000" cy="6858000"/>
  <p:notesSz cx="6799263" cy="9929813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70050" autoAdjust="0"/>
  </p:normalViewPr>
  <p:slideViewPr>
    <p:cSldViewPr showGuides="1">
      <p:cViewPr varScale="1">
        <p:scale>
          <a:sx n="58" d="100"/>
          <a:sy n="58" d="100"/>
        </p:scale>
        <p:origin x="1651" y="62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11" d="100"/>
          <a:sy n="111" d="100"/>
        </p:scale>
        <p:origin x="7908" y="12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0192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3752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042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8998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5317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1241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30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4605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0756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68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23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18837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499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6877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604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427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433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763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218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14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0115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3146B-41F7-4F63-A6FA-DBE5AE299C1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069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chemeClr val="tx1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35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C8EF11-F98C-9303-A222-EEC53BD6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ABBD-061A-408A-96B4-9E88FB77E5E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5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B6995E-A608-E758-F7F1-EE6A9940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CBE47E-7280-F7EF-D818-574B929F2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56F65A-D791-A567-F3C0-F04BA79F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5A0C-5D64-4561-87A7-646A8691182C}" type="datetimeFigureOut">
              <a:rPr lang="sv-SE" smtClean="0"/>
              <a:t>2024-06-19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C73C1F-A3C9-74A4-5DAC-DC2A2B96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B81D74-41EC-4607-4512-31AEBBC91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C095E-25DE-4B65-A72F-1091D30C42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0915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2024-06-19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4" r:id="rId5"/>
    <p:sldLayoutId id="2147483649" r:id="rId6"/>
    <p:sldLayoutId id="2147483666" r:id="rId7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vägg, möbler, trä, av trä&#10;&#10;Automatiskt genererad beskrivning">
            <a:extLst>
              <a:ext uri="{FF2B5EF4-FFF2-40B4-BE49-F238E27FC236}">
                <a16:creationId xmlns:a16="http://schemas.microsoft.com/office/drawing/2014/main" id="{C992D842-E1FE-AEA9-4008-EEB0F09CF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AD48081-CD90-5B44-4C2C-CA69CBC1217C}"/>
              </a:ext>
            </a:extLst>
          </p:cNvPr>
          <p:cNvSpPr txBox="1"/>
          <p:nvPr/>
        </p:nvSpPr>
        <p:spPr>
          <a:xfrm>
            <a:off x="503001" y="715220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latin typeface="Verdana" panose="020B0604030504040204" pitchFamily="34" charset="0"/>
                <a:ea typeface="Verdana" panose="020B0604030504040204" pitchFamily="34" charset="0"/>
              </a:rPr>
              <a:t>Konjunkturläget juni 2024</a:t>
            </a:r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8323F79F-20AD-0BA6-9373-BD6B0EC65AE7}"/>
              </a:ext>
            </a:extLst>
          </p:cNvPr>
          <p:cNvSpPr txBox="1"/>
          <p:nvPr/>
        </p:nvSpPr>
        <p:spPr>
          <a:xfrm>
            <a:off x="503002" y="1190172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/>
              <a:t>Hushållen fortsätter att hålla i plånboken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B46F1FD-4123-27E8-EF9C-0CDB79AC06C8}"/>
              </a:ext>
            </a:extLst>
          </p:cNvPr>
          <p:cNvSpPr txBox="1"/>
          <p:nvPr/>
        </p:nvSpPr>
        <p:spPr>
          <a:xfrm>
            <a:off x="503003" y="5773448"/>
            <a:ext cx="8461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Ylva Hedén Westerdahl, 19 juni 2024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latshållare för innehåll 5" descr="En bild som visar text, Teckensnitt, symbol, logotyp&#10;&#10;Automatiskt genererad beskrivning">
            <a:extLst>
              <a:ext uri="{FF2B5EF4-FFF2-40B4-BE49-F238E27FC236}">
                <a16:creationId xmlns:a16="http://schemas.microsoft.com/office/drawing/2014/main" id="{8E865020-C2B2-1908-20D5-4475CE052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150" y="4885560"/>
            <a:ext cx="1479185" cy="156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918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5DDCD4-1A90-B55D-7A64-2F521951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Inflationen fortsätter nedåt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3ECB642-FB77-970F-50D2-B1FC3E968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26F335-5C3A-4B66-67C5-CE839C3825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Konsumentpriser i valda länder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33792D1-34AE-3F66-BBB7-68B7FE577A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Årlig procentuell förändring, månadsvärden. KPI för USA, HIKP för euroområdet och KPIF för Sverige</a:t>
            </a:r>
          </a:p>
          <a:p>
            <a:r>
              <a:rPr lang="sv-SE" dirty="0"/>
              <a:t>Källor: Eurostat,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SCB, </a:t>
            </a:r>
            <a:r>
              <a:rPr lang="sv-SE" dirty="0" err="1"/>
              <a:t>Macrobond</a:t>
            </a:r>
            <a:r>
              <a:rPr lang="sv-SE" dirty="0"/>
              <a:t> och Konjunkturinstitutet</a:t>
            </a:r>
          </a:p>
        </p:txBody>
      </p:sp>
    </p:spTree>
    <p:extLst>
      <p:ext uri="{BB962C8B-B14F-4D97-AF65-F5344CB8AC3E}">
        <p14:creationId xmlns:p14="http://schemas.microsoft.com/office/powerpoint/2010/main" val="196736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B5E726-4B12-E57B-376D-36C8E48DD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Tillväxten i USA har varit robust och svagare i euroområdet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87817F2-6A4F-6E1C-9D7D-5E9C31439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BNP i valda länder och regioner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693D15C-442A-9BA8-A963-04197F55E6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Index 2019 kvartal 4=100, fasta priser, säsongsrensade kvartalsvärden
Källor: Eurostat, Bureau of Economic Analysis, SCB och Macrobond.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2FCB0D3-A780-DE83-8579-8257F8B66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</p:spTree>
    <p:extLst>
      <p:ext uri="{BB962C8B-B14F-4D97-AF65-F5344CB8AC3E}">
        <p14:creationId xmlns:p14="http://schemas.microsoft.com/office/powerpoint/2010/main" val="1452229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007B19-71B7-C66F-8D6B-C3E8C44A9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Svag svensk varuexport</a:t>
            </a:r>
            <a:br>
              <a:rPr lang="sv-SE" dirty="0"/>
            </a:b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D373A91-0089-2EFD-52DE-594ED81CB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Varuexport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D8E4FAF-E5C3-F6FA-6384-71F918482579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334799" y="5715000"/>
            <a:ext cx="5382000" cy="594000"/>
          </a:xfrm>
        </p:spPr>
        <p:txBody>
          <a:bodyPr/>
          <a:lstStyle/>
          <a:p>
            <a:r>
              <a:rPr lang="sv-SE" dirty="0"/>
              <a:t>Miljarder kronor, fasta priser, respektive procentuell förändring, säsongsrensade kvartalsvärden. Tillväxten var 2020q2 -15,9 och 2020q3 15,8 procent.</a:t>
            </a:r>
          </a:p>
          <a:p>
            <a:r>
              <a:rPr lang="sv-SE" dirty="0"/>
              <a:t>Källor: SCB och Konjunkturinstitutet.</a:t>
            </a:r>
          </a:p>
        </p:txBody>
      </p:sp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5A99CBAF-31D3-6266-EB97-741F770E0A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79976" y="836712"/>
            <a:ext cx="5382000" cy="504056"/>
          </a:xfrm>
        </p:spPr>
        <p:txBody>
          <a:bodyPr/>
          <a:lstStyle/>
          <a:p>
            <a:r>
              <a:rPr lang="sv-SE"/>
              <a:t>Exportorderingång i tillverkningsindustrin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9C8B7125-3FA8-7FE0-E2F0-96A14F0F90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14912" y="6067917"/>
            <a:ext cx="5382000" cy="720000"/>
          </a:xfrm>
        </p:spPr>
        <p:txBody>
          <a:bodyPr/>
          <a:lstStyle/>
          <a:p>
            <a:r>
              <a:rPr lang="sv-SE" dirty="0"/>
              <a:t>Diffusionsindex respektive nettotal, säsongsrensade månadsvärden
Källor: </a:t>
            </a:r>
            <a:r>
              <a:rPr lang="sv-SE" dirty="0" err="1"/>
              <a:t>SwedbankSILF</a:t>
            </a:r>
            <a:r>
              <a:rPr lang="sv-SE" dirty="0"/>
              <a:t>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878782BC-B667-CD48-312E-558591B5FDA4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99" y="1524000"/>
            <a:ext cx="5400000" cy="3802901"/>
          </a:xfrm>
        </p:spPr>
      </p:pic>
      <p:pic>
        <p:nvPicPr>
          <p:cNvPr id="8" name="Platshållare för innehåll 11">
            <a:extLst>
              <a:ext uri="{FF2B5EF4-FFF2-40B4-BE49-F238E27FC236}">
                <a16:creationId xmlns:a16="http://schemas.microsoft.com/office/drawing/2014/main" id="{8FB3B279-4AF6-D66F-AE28-CC083A40B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99" y="1524000"/>
            <a:ext cx="5400000" cy="3802901"/>
          </a:xfrm>
        </p:spPr>
      </p:pic>
    </p:spTree>
    <p:extLst>
      <p:ext uri="{BB962C8B-B14F-4D97-AF65-F5344CB8AC3E}">
        <p14:creationId xmlns:p14="http://schemas.microsoft.com/office/powerpoint/2010/main" val="1479001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54611A-18A2-3E0E-7CD8-1D294255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år stiger bostadsinvesteringarna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847673-9E42-B2FC-EF2A-8D61D26BB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8628"/>
            <a:ext cx="8658225" cy="4481144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7A38641-B0DA-2F02-B8A3-D2C706F733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D8B97BC-B170-21C2-DC70-5210BA2F64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Tusental</a:t>
            </a:r>
          </a:p>
          <a:p>
            <a:r>
              <a:rPr lang="sv-SE" dirty="0"/>
              <a:t>Källor: SCB och Konjunkturinstitutet.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3202BB07-ACC3-91B2-66B1-E49D36C091CE}"/>
              </a:ext>
            </a:extLst>
          </p:cNvPr>
          <p:cNvSpPr/>
          <p:nvPr/>
        </p:nvSpPr>
        <p:spPr>
          <a:xfrm>
            <a:off x="8832304" y="3040086"/>
            <a:ext cx="852159" cy="852159"/>
          </a:xfrm>
          <a:prstGeom prst="ellipse">
            <a:avLst/>
          </a:prstGeom>
          <a:solidFill>
            <a:srgbClr val="F74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 10" descr="Byggnad kontur">
            <a:extLst>
              <a:ext uri="{FF2B5EF4-FFF2-40B4-BE49-F238E27FC236}">
                <a16:creationId xmlns:a16="http://schemas.microsoft.com/office/drawing/2014/main" id="{364A65EF-6CCF-A5F4-7D03-11F9F704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599" y="3175053"/>
            <a:ext cx="502911" cy="502911"/>
          </a:xfrm>
          <a:prstGeom prst="rect">
            <a:avLst/>
          </a:prstGeom>
        </p:spPr>
      </p:pic>
      <p:sp>
        <p:nvSpPr>
          <p:cNvPr id="12" name="Ellips 11">
            <a:extLst>
              <a:ext uri="{FF2B5EF4-FFF2-40B4-BE49-F238E27FC236}">
                <a16:creationId xmlns:a16="http://schemas.microsoft.com/office/drawing/2014/main" id="{BD9710EE-DB60-DE22-EB92-D6679143A5AB}"/>
              </a:ext>
            </a:extLst>
          </p:cNvPr>
          <p:cNvSpPr/>
          <p:nvPr/>
        </p:nvSpPr>
        <p:spPr>
          <a:xfrm>
            <a:off x="8832304" y="4365104"/>
            <a:ext cx="852159" cy="852159"/>
          </a:xfrm>
          <a:prstGeom prst="ellipse">
            <a:avLst/>
          </a:prstGeom>
          <a:solidFill>
            <a:srgbClr val="007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 12" descr="Hus kontur">
            <a:extLst>
              <a:ext uri="{FF2B5EF4-FFF2-40B4-BE49-F238E27FC236}">
                <a16:creationId xmlns:a16="http://schemas.microsoft.com/office/drawing/2014/main" id="{6364F8EF-8A3F-958F-0A12-B77701D13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5057" y="4549254"/>
            <a:ext cx="406651" cy="4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8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DCC9B-2368-0DA4-1D0B-A03D879B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 växer trots besparingar i regionerna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176CFA-57D5-EED3-F5C0-9068586B39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offentlig konsumtionstillväxt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650268-3D45-0C2D-BEBE-625B5D50316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Procentuell förändring respektive procentenheter
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1496504-2F5F-44A3-FC03-845F23838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</p:spTree>
    <p:extLst>
      <p:ext uri="{BB962C8B-B14F-4D97-AF65-F5344CB8AC3E}">
        <p14:creationId xmlns:p14="http://schemas.microsoft.com/office/powerpoint/2010/main" val="2355620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FBBAF1-1CDB-F1CF-06B7-C613A9D4D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Lågkonjunktur i år och nästa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636CF03-1D6E-EE88-F0BF-8721491F6F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BNP-gap och BNP-tillväxt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9A70023-4437-CF24-6EF3-C2660101ED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 av potentiell BNP respektive tillväxttakt, faktisk BNP</a:t>
            </a:r>
          </a:p>
          <a:p>
            <a:r>
              <a:rPr lang="sv-SE" dirty="0"/>
              <a:t>Källor: SCB och Konjunkturinstitutet.</a:t>
            </a:r>
          </a:p>
        </p:txBody>
      </p:sp>
      <p:pic>
        <p:nvPicPr>
          <p:cNvPr id="15" name="Platshållare för innehåll 14">
            <a:extLst>
              <a:ext uri="{FF2B5EF4-FFF2-40B4-BE49-F238E27FC236}">
                <a16:creationId xmlns:a16="http://schemas.microsoft.com/office/drawing/2014/main" id="{9B587C48-1C6A-31E3-ECD6-CEAE6A700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</p:spTree>
    <p:extLst>
      <p:ext uri="{BB962C8B-B14F-4D97-AF65-F5344CB8AC3E}">
        <p14:creationId xmlns:p14="http://schemas.microsoft.com/office/powerpoint/2010/main" val="262427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A01448-D462-0483-5F4B-9D11B401A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008412" cy="504000"/>
          </a:xfrm>
        </p:spPr>
        <p:txBody>
          <a:bodyPr/>
          <a:lstStyle/>
          <a:p>
            <a:r>
              <a:rPr lang="sv-SE" dirty="0"/>
              <a:t>Företagens anställningsplaner har vänt upp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4E06D09-6F8D-6DAA-42BD-FF2DE00A6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47171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14C5F7-3593-C624-CDD6-D61F007562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Anställningsplaner i näringslivet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BEB3D54-F5A1-031E-DA2C-66A0B074BBC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Nettotal, säsongsrensade månadsvärden
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830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C6C26D-1717-C172-9D9C-DA37C80CE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Sysselsättningen minskar i bygg- och tjänstebranscherna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28A04B7-6C33-D02E-8D65-971F42BDD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340777"/>
            <a:ext cx="8640000" cy="49116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3F59C3-234D-0715-3FE7-758E74FF77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sysselsättningstillväxten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42332E-2168-791C-7655-B4FCFD73111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Procentuell förändring respektive procentenheter, säsongsrensade kvartalsvärden
Källor: SCB och Konjunkturinstitutet.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329F9B8-DEDA-4F4E-3434-A88FEEA2AB42}"/>
              </a:ext>
            </a:extLst>
          </p:cNvPr>
          <p:cNvSpPr/>
          <p:nvPr/>
        </p:nvSpPr>
        <p:spPr>
          <a:xfrm>
            <a:off x="5663952" y="2716495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882640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D65489-0882-9FB9-CF6D-47F169B62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Arbetslösheten når en topp på 8,5 procent i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FAEC408-FB88-297D-E995-E6DE1423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7C9FFA-C731-1C7B-DB7F-1F4659192A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Relativ arbetslöshet och jämviktsarbetslöshet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8092DE-85D8-5D42-E2F9-DD12A6F55F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 av arbetskraften</a:t>
            </a:r>
          </a:p>
          <a:p>
            <a:r>
              <a:rPr lang="sv-SE" dirty="0"/>
              <a:t>Källor: SCB och Konjunkturinstitutet </a:t>
            </a:r>
          </a:p>
        </p:txBody>
      </p:sp>
    </p:spTree>
    <p:extLst>
      <p:ext uri="{BB962C8B-B14F-4D97-AF65-F5344CB8AC3E}">
        <p14:creationId xmlns:p14="http://schemas.microsoft.com/office/powerpoint/2010/main" val="365328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DA3983-7EA1-838E-1949-7048F861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Negativt finansiellt sparande i staten och kommunsektorn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53CE641-CF12-8F18-2A60-AC3D9845C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47171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F56889-2FBA-1291-5468-BC8904678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Finansiellt sparande i delsektorer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D2C8DA-619F-F99B-E689-9B920211528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Procent av BNP
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86940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8A914E-8E3F-7204-49C0-CBF41C23D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980729"/>
            <a:ext cx="8658000" cy="5112572"/>
          </a:xfrm>
        </p:spPr>
        <p:txBody>
          <a:bodyPr/>
          <a:lstStyle/>
          <a:p>
            <a:r>
              <a:rPr lang="sv-SE" dirty="0"/>
              <a:t>Lågkonjunktur i år och nästa år.</a:t>
            </a:r>
          </a:p>
          <a:p>
            <a:endParaRPr lang="sv-SE" dirty="0"/>
          </a:p>
          <a:p>
            <a:r>
              <a:rPr lang="sv-SE" dirty="0"/>
              <a:t>Arbetslösheten når en topp på 8,5 procent i år, sjunker under 2025.</a:t>
            </a:r>
          </a:p>
          <a:p>
            <a:endParaRPr lang="sv-SE" dirty="0"/>
          </a:p>
          <a:p>
            <a:r>
              <a:rPr lang="sv-SE" dirty="0"/>
              <a:t>Inflationen har fallit snabbt, blir lägre än 2 procent från i sommar och vidare nästa år.</a:t>
            </a:r>
          </a:p>
          <a:p>
            <a:endParaRPr lang="sv-SE" dirty="0"/>
          </a:p>
          <a:p>
            <a:r>
              <a:rPr lang="sv-SE" dirty="0"/>
              <a:t>Riksbanken sänker räntan till 3 procent till slutet av 2024 och vidare   till 2,25 procent till nästa midsommar.</a:t>
            </a:r>
          </a:p>
          <a:p>
            <a:endParaRPr lang="sv-SE" dirty="0"/>
          </a:p>
          <a:p>
            <a:r>
              <a:rPr lang="sv-SE" dirty="0"/>
              <a:t>Utrymme för ofinansierade finanspolitiska åtgärder på ca 120 mdkr 2025-2028, varav ca 40 mdkr tas i anspråk i budgeten för 2025.</a:t>
            </a:r>
          </a:p>
        </p:txBody>
      </p:sp>
      <p:pic>
        <p:nvPicPr>
          <p:cNvPr id="4" name="Bildobjekt 3" descr="En bild som visar persienn, byggnad, fönster, Fönstertäckning&#10;&#10;Automatiskt genererad beskrivning">
            <a:extLst>
              <a:ext uri="{FF2B5EF4-FFF2-40B4-BE49-F238E27FC236}">
                <a16:creationId xmlns:a16="http://schemas.microsoft.com/office/drawing/2014/main" id="{F9C93692-EDFD-D6C0-50E3-2D9F53672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9D8253B0-6804-84FB-8239-20B26000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1" y="274641"/>
            <a:ext cx="8658000" cy="634080"/>
          </a:xfrm>
        </p:spPr>
        <p:txBody>
          <a:bodyPr/>
          <a:lstStyle/>
          <a:p>
            <a:r>
              <a:rPr lang="sv-SE" dirty="0"/>
              <a:t>Hushållen fortsätter att hålla i plånboken</a:t>
            </a:r>
          </a:p>
        </p:txBody>
      </p:sp>
    </p:spTree>
    <p:extLst>
      <p:ext uri="{BB962C8B-B14F-4D97-AF65-F5344CB8AC3E}">
        <p14:creationId xmlns:p14="http://schemas.microsoft.com/office/powerpoint/2010/main" val="1668482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314063-2BE7-83EA-6795-7ECF1CC1E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440459" cy="504000"/>
          </a:xfrm>
        </p:spPr>
        <p:txBody>
          <a:bodyPr/>
          <a:lstStyle/>
          <a:p>
            <a:r>
              <a:rPr lang="sv-SE" dirty="0"/>
              <a:t>Utrymme för ofinansierade finanspolitiska åtgärder på 120 mdkr 2025-2028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AE1575-C308-6A87-8EF2-8395941482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Offentliga sektorns finansiella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EBEFFE1-46EE-6075-4F2A-9A47CAC6AE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6DA6510D-EDC7-4270-D5D7-2F1573993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</p:spTree>
    <p:extLst>
      <p:ext uri="{BB962C8B-B14F-4D97-AF65-F5344CB8AC3E}">
        <p14:creationId xmlns:p14="http://schemas.microsoft.com/office/powerpoint/2010/main" val="4264241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 descr="En bild som visar natur, moln, himmel, regnbåge&#10;&#10;Automatiskt genererad beskrivning">
            <a:extLst>
              <a:ext uri="{FF2B5EF4-FFF2-40B4-BE49-F238E27FC236}">
                <a16:creationId xmlns:a16="http://schemas.microsoft.com/office/drawing/2014/main" id="{591CD565-60A6-7CEE-AED7-25BF54940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280" y="-1705764"/>
            <a:ext cx="6851010" cy="8563764"/>
          </a:xfr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B9BB56-FBAF-8FA1-7034-2079C4D3EBF7}"/>
              </a:ext>
            </a:extLst>
          </p:cNvPr>
          <p:cNvSpPr txBox="1">
            <a:spLocks/>
          </p:cNvSpPr>
          <p:nvPr/>
        </p:nvSpPr>
        <p:spPr>
          <a:xfrm>
            <a:off x="435126" y="1412776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ubrik 9">
            <a:extLst>
              <a:ext uri="{FF2B5EF4-FFF2-40B4-BE49-F238E27FC236}">
                <a16:creationId xmlns:a16="http://schemas.microsoft.com/office/drawing/2014/main" id="{5F9886BA-0517-3AAE-0D9B-05AF64B37C7F}"/>
              </a:ext>
            </a:extLst>
          </p:cNvPr>
          <p:cNvSpPr txBox="1">
            <a:spLocks/>
          </p:cNvSpPr>
          <p:nvPr/>
        </p:nvSpPr>
        <p:spPr>
          <a:xfrm>
            <a:off x="336062" y="274640"/>
            <a:ext cx="5382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23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Risker till prognosen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CD754C69-F9FD-7723-3F25-FC2E6911E367}"/>
              </a:ext>
            </a:extLst>
          </p:cNvPr>
          <p:cNvSpPr txBox="1">
            <a:spLocks/>
          </p:cNvSpPr>
          <p:nvPr/>
        </p:nvSpPr>
        <p:spPr>
          <a:xfrm>
            <a:off x="336062" y="1556792"/>
            <a:ext cx="5183872" cy="3384376"/>
          </a:xfrm>
          <a:prstGeom prst="rect">
            <a:avLst/>
          </a:prstGeom>
        </p:spPr>
        <p:txBody>
          <a:bodyPr anchor="t"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Inflationens utveckling</a:t>
            </a: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Penningpolitikens effekter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Hushållens konsumtion</a:t>
            </a: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/>
            <a:r>
              <a:rPr lang="sv-SE" dirty="0">
                <a:latin typeface="Verdana" panose="020B0604030504040204" pitchFamily="34" charset="0"/>
                <a:ea typeface="Verdana" panose="020B0604030504040204" pitchFamily="34" charset="0"/>
              </a:rPr>
              <a:t>Geopolitisk utveckling</a:t>
            </a: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8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ocka, Väggklocka&#10;&#10;Automatiskt genererad beskrivning">
            <a:extLst>
              <a:ext uri="{FF2B5EF4-FFF2-40B4-BE49-F238E27FC236}">
                <a16:creationId xmlns:a16="http://schemas.microsoft.com/office/drawing/2014/main" id="{C5D48ECF-E023-06A4-E80E-B5FA4483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DD632FAD-617D-99DD-26C5-B47C6395B9D4}"/>
              </a:ext>
            </a:extLst>
          </p:cNvPr>
          <p:cNvSpPr txBox="1">
            <a:spLocks/>
          </p:cNvSpPr>
          <p:nvPr/>
        </p:nvSpPr>
        <p:spPr>
          <a:xfrm>
            <a:off x="335360" y="1319217"/>
            <a:ext cx="8640960" cy="4774083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703FE09-8076-DA9C-07AF-83F8A5C2F33A}"/>
              </a:ext>
            </a:extLst>
          </p:cNvPr>
          <p:cNvSpPr txBox="1">
            <a:spLocks/>
          </p:cNvSpPr>
          <p:nvPr/>
        </p:nvSpPr>
        <p:spPr>
          <a:xfrm>
            <a:off x="219178" y="5725503"/>
            <a:ext cx="846911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GB" sz="1200" baseline="3000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GB" sz="1200" dirty="0">
                <a:solidFill>
                  <a:srgbClr val="000000"/>
                </a:solidFill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arbetskraften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Konjunkturlöner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Vid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årets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slut.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 </a:t>
            </a:r>
            <a:r>
              <a:rPr lang="en-GB" sz="1200" baseline="30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5 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Procent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av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1200" dirty="0" err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potentiell</a:t>
            </a:r>
            <a:r>
              <a:rPr lang="en-GB" sz="12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BNP.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6087C29-FE87-045C-148D-ABD5DBECE2AF}"/>
              </a:ext>
            </a:extLst>
          </p:cNvPr>
          <p:cNvSpPr txBox="1">
            <a:spLocks/>
          </p:cNvSpPr>
          <p:nvPr/>
        </p:nvSpPr>
        <p:spPr>
          <a:xfrm>
            <a:off x="336061" y="274639"/>
            <a:ext cx="8658000" cy="5040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Prognosen i sammandrag</a:t>
            </a:r>
            <a:endParaRPr lang="sv-SE" i="1" dirty="0">
              <a:solidFill>
                <a:srgbClr val="FF0000"/>
              </a:solidFill>
            </a:endParaRPr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19CD45C2-CD14-1CBE-CD97-45C15F576BD3}"/>
              </a:ext>
            </a:extLst>
          </p:cNvPr>
          <p:cNvSpPr txBox="1">
            <a:spLocks/>
          </p:cNvSpPr>
          <p:nvPr/>
        </p:nvSpPr>
        <p:spPr>
          <a:xfrm>
            <a:off x="336060" y="1049917"/>
            <a:ext cx="8658000" cy="504000"/>
          </a:xfrm>
          <a:prstGeom prst="rect">
            <a:avLst/>
          </a:prstGeom>
        </p:spPr>
        <p:txBody>
          <a:bodyPr/>
          <a:lstStyle>
            <a:lvl1pPr marL="18098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400" dirty="0"/>
              <a:t>Årlig procentuell förändring respektive procent </a:t>
            </a:r>
            <a:r>
              <a:rPr lang="sv-SE" sz="1400" i="1" dirty="0"/>
              <a:t>(KL mars)</a:t>
            </a:r>
            <a:endParaRPr lang="sv-SE" sz="1400" dirty="0">
              <a:solidFill>
                <a:srgbClr val="FF0000"/>
              </a:solidFill>
            </a:endParaRPr>
          </a:p>
        </p:txBody>
      </p:sp>
      <p:graphicFrame>
        <p:nvGraphicFramePr>
          <p:cNvPr id="7" name="Platshållare för innehåll 17">
            <a:extLst>
              <a:ext uri="{FF2B5EF4-FFF2-40B4-BE49-F238E27FC236}">
                <a16:creationId xmlns:a16="http://schemas.microsoft.com/office/drawing/2014/main" id="{4A20A7B1-7191-F0F8-F141-33DDA6A4D0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5716234"/>
              </p:ext>
            </p:extLst>
          </p:nvPr>
        </p:nvGraphicFramePr>
        <p:xfrm>
          <a:off x="335360" y="1484784"/>
          <a:ext cx="7848872" cy="4123663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661051">
                  <a:extLst>
                    <a:ext uri="{9D8B030D-6E8A-4147-A177-3AD203B41FA5}">
                      <a16:colId xmlns:a16="http://schemas.microsoft.com/office/drawing/2014/main" val="2233437750"/>
                    </a:ext>
                  </a:extLst>
                </a:gridCol>
                <a:gridCol w="1578102">
                  <a:extLst>
                    <a:ext uri="{9D8B030D-6E8A-4147-A177-3AD203B41FA5}">
                      <a16:colId xmlns:a16="http://schemas.microsoft.com/office/drawing/2014/main" val="2972175636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3510259328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1784951239"/>
                    </a:ext>
                  </a:extLst>
                </a:gridCol>
                <a:gridCol w="1536573">
                  <a:extLst>
                    <a:ext uri="{9D8B030D-6E8A-4147-A177-3AD203B41FA5}">
                      <a16:colId xmlns:a16="http://schemas.microsoft.com/office/drawing/2014/main" val="705609271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endParaRPr lang="sv-SE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Genomsnitt</a:t>
                      </a:r>
                    </a:p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(1994-2023)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dirty="0">
                          <a:solidFill>
                            <a:schemeClr val="tx1"/>
                          </a:solidFill>
                        </a:rPr>
                        <a:t>2024</a:t>
                      </a:r>
                      <a:endParaRPr lang="sv-SE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b="0" i="0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55359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Världens BNP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3,2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(3,2)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3,1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(2,9)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2,9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(3,0)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518477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BNP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(0,0)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(0,8)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(2,7)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94987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Arbetslöshet</a:t>
                      </a:r>
                      <a:r>
                        <a:rPr lang="sv-SE" sz="1400" b="0" baseline="30000" dirty="0"/>
                        <a:t>1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7,9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7,7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(7,7)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8,4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(8,3)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8,2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(8,2)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380629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KPIF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(6,0)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(1,9)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(1,5)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8146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sv-SE" sz="1400" b="0" dirty="0"/>
                        <a:t>Timlön</a:t>
                      </a:r>
                      <a:r>
                        <a:rPr lang="sv-SE" sz="1400" b="0" baseline="30000" dirty="0"/>
                        <a:t>2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3,8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(3,8)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3,8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(3,9)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3,6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(3,7)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9271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Styrränta</a:t>
                      </a:r>
                      <a:r>
                        <a:rPr lang="sv-SE" sz="1400" b="0" baseline="300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4,00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(4,00)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3,00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(3,00)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2,25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(2,25)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39279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Strukturellt sparande</a:t>
                      </a:r>
                      <a:r>
                        <a:rPr lang="sv-SE" sz="1400" b="0" baseline="30000" dirty="0"/>
                        <a:t>4</a:t>
                      </a:r>
                      <a:endParaRPr lang="sv-SE" sz="1400" b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2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sv-SE" sz="11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0,3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(0,5)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0,1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(0,6)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0" i="0" u="none" strike="noStrike" dirty="0">
                          <a:effectLst/>
                          <a:latin typeface="+mn-lt"/>
                        </a:rPr>
                        <a:t>-0,3 </a:t>
                      </a:r>
                      <a:r>
                        <a:rPr lang="sv-SE" sz="1400" b="0" i="1" u="none" strike="noStrike" dirty="0">
                          <a:effectLst/>
                          <a:latin typeface="+mn-lt"/>
                        </a:rPr>
                        <a:t>(-0,2)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91848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lvl="0" indent="0" algn="l" defTabSz="914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0" dirty="0"/>
                        <a:t>BNP-gap</a:t>
                      </a:r>
                      <a:r>
                        <a:rPr lang="sv-SE" sz="1400" b="0" baseline="300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sv-SE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sv-SE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 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sv-SE" sz="14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sv-SE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1,0)</a:t>
                      </a: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803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757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E27C035-4D79-4F0C-BEA1-3278E2C482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87355" y="836712"/>
            <a:ext cx="5382000" cy="50405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Hushå</a:t>
            </a:r>
            <a:r>
              <a:rPr lang="sv-SE" dirty="0"/>
              <a:t>llens konfidensindikator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1959DCF-5A74-4905-B781-9D0B954C3E37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886651" y="6148173"/>
            <a:ext cx="5382000" cy="59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Index, medelvärde=100, månadsvärden</a:t>
            </a:r>
          </a:p>
          <a:p>
            <a:r>
              <a:rPr lang="sv-SE" dirty="0"/>
              <a:t>Källa: Konjunkturinstitutet.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29214A7-64E7-4178-904B-E171D4478B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0039" y="836712"/>
            <a:ext cx="5382000" cy="504056"/>
          </a:xfrm>
        </p:spPr>
        <p:txBody>
          <a:bodyPr/>
          <a:lstStyle/>
          <a:p>
            <a:r>
              <a:rPr lang="sv-SE">
                <a:solidFill>
                  <a:schemeClr val="tx1"/>
                </a:solidFill>
              </a:rPr>
              <a:t>Hushållens konsumtion</a:t>
            </a:r>
            <a:endParaRPr lang="sv-SE" dirty="0">
              <a:solidFill>
                <a:srgbClr val="FF0000"/>
              </a:solidFill>
            </a:endParaRP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AB4750D-96B8-49CE-A6CF-FC030678F3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039" y="6147072"/>
            <a:ext cx="5382000" cy="594296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Miljarder kronor, fasta priser, säsongsrensade kvartalsvärden</a:t>
            </a:r>
          </a:p>
          <a:p>
            <a:r>
              <a:rPr lang="sv-SE" dirty="0"/>
              <a:t>Källa: SCB och Konjunkturinstitutet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317899-712A-43E6-8A76-7C3B8F05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4751826" cy="50400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Hushållen har hållit i plånboken</a:t>
            </a:r>
          </a:p>
        </p:txBody>
      </p:sp>
      <p:pic>
        <p:nvPicPr>
          <p:cNvPr id="11" name="Platshållare för innehåll 10">
            <a:extLst>
              <a:ext uri="{FF2B5EF4-FFF2-40B4-BE49-F238E27FC236}">
                <a16:creationId xmlns:a16="http://schemas.microsoft.com/office/drawing/2014/main" id="{0F86EE5C-E726-7AA0-D8D4-BDA79397A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090" y="1524000"/>
            <a:ext cx="5400000" cy="3579911"/>
          </a:xfr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E56184CE-85A6-1DCD-5811-DDDAB26BC6C5}"/>
              </a:ext>
            </a:extLst>
          </p:cNvPr>
          <p:cNvCxnSpPr/>
          <p:nvPr/>
        </p:nvCxnSpPr>
        <p:spPr>
          <a:xfrm>
            <a:off x="6384032" y="2276872"/>
            <a:ext cx="4176464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latshållare för innehåll 11">
            <a:extLst>
              <a:ext uri="{FF2B5EF4-FFF2-40B4-BE49-F238E27FC236}">
                <a16:creationId xmlns:a16="http://schemas.microsoft.com/office/drawing/2014/main" id="{316D7A90-E02D-E539-534A-DCE3C73AEE15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9" y="1524000"/>
            <a:ext cx="5400000" cy="3579911"/>
          </a:xfrm>
        </p:spPr>
      </p:pic>
    </p:spTree>
    <p:extLst>
      <p:ext uri="{BB962C8B-B14F-4D97-AF65-F5344CB8AC3E}">
        <p14:creationId xmlns:p14="http://schemas.microsoft.com/office/powerpoint/2010/main" val="3130997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C83B59-4312-4D3C-178A-C860AAFA1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 mer optimistiska om framtiden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295F060-68FF-5730-02F7-825033DBD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471711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77EEC4-1C58-3A82-EF57-EDBA13BA4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Hushållens syn på egen ekonomi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0D0076E-CBE3-30ED-DB31-10A20DFE510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Standardiserade avvikelser från medelvärde, utjämnade månadsvärden
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6055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716C85-21AA-E7FF-EB49-04A2F37B3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0" y="274639"/>
            <a:ext cx="10080419" cy="504000"/>
          </a:xfrm>
        </p:spPr>
        <p:txBody>
          <a:bodyPr/>
          <a:lstStyle/>
          <a:p>
            <a:r>
              <a:rPr lang="sv-SE" dirty="0"/>
              <a:t>KPIF-inflationen blir lägre än 2 procent från i sommar och vidare nästa år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45D304-B587-9F2D-5B3F-FAD94BE14A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Bidrag till inflationen i Sverige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6F8FDC8-9F83-A5ED-7690-AD315D3357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Årlig procentuell förändring, månadsvärden
Källor: SCB och Konjunkturinstitutet.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5E9B37F-B2B2-1A6C-7D8C-49271B9D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4" y="1398915"/>
            <a:ext cx="8663167" cy="448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8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43FC6F-8600-5402-952C-A654DE35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Prisförväntningarna tyder på sjunkande livsmedelspriser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EB13EC-24CA-642E-D54C-DA7941844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Företagens prisförväntningar på tre månaders sikt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A83E323-6568-069A-3151-14D324165A5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Nettotal, månadsvärden
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A435B01-A606-8CEE-3912-B757043BD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7644"/>
            <a:ext cx="8658225" cy="4483112"/>
          </a:xfrm>
        </p:spPr>
      </p:pic>
    </p:spTree>
    <p:extLst>
      <p:ext uri="{BB962C8B-B14F-4D97-AF65-F5344CB8AC3E}">
        <p14:creationId xmlns:p14="http://schemas.microsoft.com/office/powerpoint/2010/main" val="34001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5C3D8-1213-C199-8A80-3D9C1BD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000298" cy="504000"/>
          </a:xfrm>
        </p:spPr>
        <p:txBody>
          <a:bodyPr/>
          <a:lstStyle/>
          <a:p>
            <a:r>
              <a:rPr lang="sv-SE" dirty="0"/>
              <a:t>Höga löneökningar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3C0A88-C61D-E599-D982-145E3F144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Timlön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FE133A-BED0-CE9A-2FCF-043A61ED16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Årlig procentuell förändring, årsvärden
Källor: Medlingsinstitutet och Konjunkturinstitutet.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A75C5D-375E-5081-F751-C53829A32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5360" y="1491848"/>
            <a:ext cx="5381625" cy="37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87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25C3D8-1213-C199-8A80-3D9C1BD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62" y="274640"/>
            <a:ext cx="9000298" cy="504000"/>
          </a:xfrm>
        </p:spPr>
        <p:txBody>
          <a:bodyPr/>
          <a:lstStyle/>
          <a:p>
            <a:r>
              <a:rPr lang="sv-SE" dirty="0"/>
              <a:t>Höga löneökningar men inflationen gröper ur köpkraften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D3C0A88-C61D-E599-D982-145E3F144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Timlön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CFE133A-BED0-CE9A-2FCF-043A61ED16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Årlig procentuell förändring, kvartalsvärden
Källor: Medlingsinstitutet och Konjunkturinstitutet.</a:t>
            </a:r>
          </a:p>
        </p:txBody>
      </p:sp>
      <p:pic>
        <p:nvPicPr>
          <p:cNvPr id="18" name="Platshållare för innehåll 10">
            <a:extLst>
              <a:ext uri="{FF2B5EF4-FFF2-40B4-BE49-F238E27FC236}">
                <a16:creationId xmlns:a16="http://schemas.microsoft.com/office/drawing/2014/main" id="{74A22B02-4AE9-BA0A-5485-19653E2BE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35" y="1489527"/>
            <a:ext cx="5400000" cy="3802901"/>
          </a:xfrm>
          <a:prstGeom prst="rect">
            <a:avLst/>
          </a:prstGeom>
        </p:spPr>
      </p:pic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82864D42-DBE2-0045-3D5D-8784D11B54D3}"/>
              </a:ext>
            </a:extLst>
          </p:cNvPr>
          <p:cNvSpPr txBox="1">
            <a:spLocks/>
          </p:cNvSpPr>
          <p:nvPr/>
        </p:nvSpPr>
        <p:spPr>
          <a:xfrm>
            <a:off x="6096000" y="802239"/>
            <a:ext cx="5382000" cy="5040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9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535001" indent="-173042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715981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896960" indent="-180980" algn="l" defTabSz="91442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5pPr>
            <a:lvl6pPr marL="2514663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4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6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7" indent="-228607" algn="l" defTabSz="9144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Reallön och disponibel inkomst</a:t>
            </a:r>
            <a:endParaRPr lang="sv-SE" dirty="0"/>
          </a:p>
        </p:txBody>
      </p:sp>
      <p:sp>
        <p:nvSpPr>
          <p:cNvPr id="20" name="Underrubrik 4">
            <a:extLst>
              <a:ext uri="{FF2B5EF4-FFF2-40B4-BE49-F238E27FC236}">
                <a16:creationId xmlns:a16="http://schemas.microsoft.com/office/drawing/2014/main" id="{5777060F-F919-477F-E8F9-17AB58BC35C9}"/>
              </a:ext>
            </a:extLst>
          </p:cNvPr>
          <p:cNvSpPr txBox="1">
            <a:spLocks/>
          </p:cNvSpPr>
          <p:nvPr/>
        </p:nvSpPr>
        <p:spPr>
          <a:xfrm>
            <a:off x="6095296" y="6113700"/>
            <a:ext cx="5382000" cy="5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12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23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34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4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57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7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80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91" indent="0" algn="ctr" defTabSz="91442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/>
              <a:t>Nivå, index 1995=100. </a:t>
            </a:r>
          </a:p>
          <a:p>
            <a:r>
              <a:rPr lang="sv-SE"/>
              <a:t>Källor: Medlingsinstitutet, SCB och Konjunkturinstitutet.</a:t>
            </a:r>
            <a:endParaRPr lang="sv-SE" dirty="0"/>
          </a:p>
        </p:txBody>
      </p:sp>
      <p:cxnSp>
        <p:nvCxnSpPr>
          <p:cNvPr id="6" name="Rak koppling 5">
            <a:extLst>
              <a:ext uri="{FF2B5EF4-FFF2-40B4-BE49-F238E27FC236}">
                <a16:creationId xmlns:a16="http://schemas.microsoft.com/office/drawing/2014/main" id="{28A005E4-E1E0-FB1F-CE41-2D1368EDBD95}"/>
              </a:ext>
            </a:extLst>
          </p:cNvPr>
          <p:cNvCxnSpPr>
            <a:cxnSpLocks/>
          </p:cNvCxnSpPr>
          <p:nvPr/>
        </p:nvCxnSpPr>
        <p:spPr>
          <a:xfrm flipH="1">
            <a:off x="9768408" y="3106785"/>
            <a:ext cx="10081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97573792-A3F7-60ED-B706-97FA1AC0319C}"/>
              </a:ext>
            </a:extLst>
          </p:cNvPr>
          <p:cNvCxnSpPr>
            <a:cxnSpLocks/>
          </p:cNvCxnSpPr>
          <p:nvPr/>
        </p:nvCxnSpPr>
        <p:spPr>
          <a:xfrm flipV="1">
            <a:off x="9754958" y="3098239"/>
            <a:ext cx="0" cy="14743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69F160-D1C2-A239-9015-E903B97659EB}"/>
              </a:ext>
            </a:extLst>
          </p:cNvPr>
          <p:cNvCxnSpPr/>
          <p:nvPr/>
        </p:nvCxnSpPr>
        <p:spPr>
          <a:xfrm>
            <a:off x="10483584" y="1637346"/>
            <a:ext cx="0" cy="294378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B1890C4-5EE6-5D69-A5CD-52CD773B3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35315" y="1502209"/>
            <a:ext cx="5381625" cy="379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C5284-C057-BAA1-4DD4-D52160CC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Sjunkande räntor i Sverige och i omvärlden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617BD98-22D0-60F3-85D4-38B6910BE6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Styrräntor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C9DA7EA-1F84-3FCF-BCE4-2F5349DD6E0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Procent, månadsvärden
Källor: ECB, Federal </a:t>
            </a:r>
            <a:r>
              <a:rPr lang="sv-SE" dirty="0" err="1"/>
              <a:t>Reserve</a:t>
            </a:r>
            <a:r>
              <a:rPr lang="sv-SE" dirty="0"/>
              <a:t>, </a:t>
            </a:r>
            <a:r>
              <a:rPr lang="sv-SE" dirty="0" err="1"/>
              <a:t>Macrobond</a:t>
            </a:r>
            <a:r>
              <a:rPr lang="sv-SE" dirty="0"/>
              <a:t> och Konjunkturinstitutet.</a:t>
            </a:r>
          </a:p>
        </p:txBody>
      </p:sp>
      <p:pic>
        <p:nvPicPr>
          <p:cNvPr id="8" name="Platshållare för innehåll 6">
            <a:extLst>
              <a:ext uri="{FF2B5EF4-FFF2-40B4-BE49-F238E27FC236}">
                <a16:creationId xmlns:a16="http://schemas.microsoft.com/office/drawing/2014/main" id="{27EFC79F-FAC7-61AF-65BD-7D6EEADC4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518628"/>
            <a:ext cx="8658225" cy="4481144"/>
          </a:xfrm>
        </p:spPr>
      </p:pic>
    </p:spTree>
    <p:extLst>
      <p:ext uri="{BB962C8B-B14F-4D97-AF65-F5344CB8AC3E}">
        <p14:creationId xmlns:p14="http://schemas.microsoft.com/office/powerpoint/2010/main" val="1940045065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1.potx" id="{F82C7C8F-BA7F-46F2-8BD6-FF7C61EF9080}" vid="{D56E7FBD-C561-4F9E-A2D3-D2CEE6DFE80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ExternaPresentationer1</Template>
  <TotalTime>761</TotalTime>
  <Words>762</Words>
  <Application>Microsoft Office PowerPoint</Application>
  <PresentationFormat>Bredbild</PresentationFormat>
  <Paragraphs>162</Paragraphs>
  <Slides>22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Arial Unicode MS</vt:lpstr>
      <vt:lpstr>Calibri</vt:lpstr>
      <vt:lpstr>Verdana</vt:lpstr>
      <vt:lpstr>ExternaPresentationer2</vt:lpstr>
      <vt:lpstr>PowerPoint-presentation</vt:lpstr>
      <vt:lpstr>Hushållen fortsätter att hålla i plånboken</vt:lpstr>
      <vt:lpstr>Hushållen har hållit i plånboken</vt:lpstr>
      <vt:lpstr>Hushållen mer optimistiska om framtiden</vt:lpstr>
      <vt:lpstr>KPIF-inflationen blir lägre än 2 procent från i sommar och vidare nästa år</vt:lpstr>
      <vt:lpstr>Prisförväntningarna tyder på sjunkande livsmedelspriser</vt:lpstr>
      <vt:lpstr>Höga löneökningar</vt:lpstr>
      <vt:lpstr>Höga löneökningar men inflationen gröper ur köpkraften</vt:lpstr>
      <vt:lpstr>Sjunkande räntor i Sverige och i omvärlden</vt:lpstr>
      <vt:lpstr>Inflationen fortsätter nedåt</vt:lpstr>
      <vt:lpstr>Tillväxten i USA har varit robust och svagare i euroområdet</vt:lpstr>
      <vt:lpstr>Svag svensk varuexport </vt:lpstr>
      <vt:lpstr>Nästa år stiger bostadsinvesteringarna</vt:lpstr>
      <vt:lpstr>Offentlig konsumtion växer trots besparingar i regionerna</vt:lpstr>
      <vt:lpstr>Lågkonjunktur i år och nästa år</vt:lpstr>
      <vt:lpstr>Företagens anställningsplaner har vänt upp</vt:lpstr>
      <vt:lpstr>Sysselsättningen minskar i bygg- och tjänstebranscherna</vt:lpstr>
      <vt:lpstr>Arbetslösheten når en topp på 8,5 procent i år</vt:lpstr>
      <vt:lpstr>Negativt finansiellt sparande i staten och kommunsektorn</vt:lpstr>
      <vt:lpstr>Utrymme för ofinansierade finanspolitiska åtgärder på 120 mdkr 2025-2028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Ylva Hedén Westerdahl</dc:creator>
  <cp:lastModifiedBy>Ylva Hedén Westerdahl</cp:lastModifiedBy>
  <cp:revision>17</cp:revision>
  <cp:lastPrinted>2024-06-18T10:49:12Z</cp:lastPrinted>
  <dcterms:created xsi:type="dcterms:W3CDTF">2024-06-17T08:03:39Z</dcterms:created>
  <dcterms:modified xsi:type="dcterms:W3CDTF">2024-06-19T05:38:42Z</dcterms:modified>
</cp:coreProperties>
</file>