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7" r:id="rId5"/>
    <p:sldId id="282" r:id="rId6"/>
    <p:sldId id="465" r:id="rId7"/>
    <p:sldId id="295" r:id="rId8"/>
    <p:sldId id="453" r:id="rId9"/>
    <p:sldId id="260" r:id="rId10"/>
    <p:sldId id="435" r:id="rId11"/>
    <p:sldId id="268" r:id="rId12"/>
    <p:sldId id="470" r:id="rId13"/>
    <p:sldId id="468" r:id="rId14"/>
    <p:sldId id="469" r:id="rId15"/>
    <p:sldId id="297" r:id="rId16"/>
    <p:sldId id="269" r:id="rId17"/>
    <p:sldId id="280" r:id="rId18"/>
    <p:sldId id="263" r:id="rId19"/>
    <p:sldId id="288" r:id="rId20"/>
    <p:sldId id="466" r:id="rId21"/>
    <p:sldId id="472" r:id="rId22"/>
    <p:sldId id="300" r:id="rId23"/>
    <p:sldId id="377" r:id="rId24"/>
    <p:sldId id="275" r:id="rId25"/>
  </p:sldIdLst>
  <p:sldSz cx="12192000" cy="6858000"/>
  <p:notesSz cx="6799263" cy="9929813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153A2-B713-487A-9FDF-FC4142444719}" v="13" dt="2023-12-19T14:04:08.770"/>
    <p1510:client id="{9198B687-6556-42F9-8EE5-3C724F8F7F8C}" v="135" dt="2023-12-19T14:16:04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0153" autoAdjust="0"/>
  </p:normalViewPr>
  <p:slideViewPr>
    <p:cSldViewPr showGuides="1">
      <p:cViewPr varScale="1">
        <p:scale>
          <a:sx n="87" d="100"/>
          <a:sy n="87" d="100"/>
        </p:scale>
        <p:origin x="3629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635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3:16:41.1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3:17:04.5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3:17:12.2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576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37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71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718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389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23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29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14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71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68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35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38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988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83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9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91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25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801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07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22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01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94AE2-EF38-DDB8-913C-74291D40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3AE99-9014-A44D-F250-955ED887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B3409E-789D-4ABF-A0FE-DD3630EE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C067-68F4-4345-B6E5-9C9C67503F35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4C2C90-0043-C6C7-6F05-0A5DDE08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5092F1-9806-0F6C-FCEE-A5BE3C2C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3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6ADA9-17E7-4D26-5638-4C66AA4B0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08003D-44BC-7864-2ACC-46A802D5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B064D-271A-10DD-3244-17FA7D87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D5FF-0A7C-4BB5-8BF8-B08181EC874F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17478B-4E0D-9354-A374-A6523D8B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D74C62-FC90-94FF-1B6B-FA85F0F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4867-D30F-49EF-9974-C057A44CD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3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6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6" r:id="rId6"/>
    <p:sldLayoutId id="2147483667" r:id="rId7"/>
    <p:sldLayoutId id="2147483668" r:id="rId8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bok, papper, Pappersprodukt&#10;&#10;Automatiskt genererad beskrivning">
            <a:extLst>
              <a:ext uri="{FF2B5EF4-FFF2-40B4-BE49-F238E27FC236}">
                <a16:creationId xmlns:a16="http://schemas.microsoft.com/office/drawing/2014/main" id="{6A4324D8-409B-C692-2B1F-98FFD00A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Erik Spector, 20 december 2023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5819E4E1-4E4E-431A-36A0-AF4E23AE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78B3784-C038-810E-4D4D-A53802942795}"/>
              </a:ext>
            </a:extLst>
          </p:cNvPr>
          <p:cNvSpPr txBox="1"/>
          <p:nvPr/>
        </p:nvSpPr>
        <p:spPr>
          <a:xfrm>
            <a:off x="503002" y="1804964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 december 2023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BDF01BE-71AE-FC67-B502-B527C9187A62}"/>
              </a:ext>
            </a:extLst>
          </p:cNvPr>
          <p:cNvSpPr txBox="1"/>
          <p:nvPr/>
        </p:nvSpPr>
        <p:spPr>
          <a:xfrm>
            <a:off x="503003" y="2279916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Svensk ekonomi växer igen 2024</a:t>
            </a:r>
            <a:endParaRPr lang="sv-S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1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D77BC-3FE4-70B2-4E98-6E0A624D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64" y="260648"/>
            <a:ext cx="8658000" cy="504000"/>
          </a:xfrm>
        </p:spPr>
        <p:txBody>
          <a:bodyPr/>
          <a:lstStyle/>
          <a:p>
            <a:r>
              <a:rPr lang="sv-SE" dirty="0"/>
              <a:t>Investeringar i bostäder har halverats sedan 2022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C68704-145A-85C7-FF0F-8CECE2D031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Påbörjade lägenheter </a:t>
            </a:r>
          </a:p>
          <a:p>
            <a:r>
              <a:rPr lang="sv-SE" dirty="0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E1802C-BFEF-2A6C-6944-B7A66F23D9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3" name="Bild 2" descr="Kvarter med hel fyllning">
            <a:extLst>
              <a:ext uri="{FF2B5EF4-FFF2-40B4-BE49-F238E27FC236}">
                <a16:creationId xmlns:a16="http://schemas.microsoft.com/office/drawing/2014/main" id="{8155AC20-9DE6-CBCC-A382-40B5931FE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0287" y="4221088"/>
            <a:ext cx="984837" cy="984837"/>
          </a:xfrm>
          <a:prstGeom prst="rect">
            <a:avLst/>
          </a:prstGeom>
        </p:spPr>
      </p:pic>
      <p:pic>
        <p:nvPicPr>
          <p:cNvPr id="6" name="Bildobjekt 5" descr="En bild som visar design, Rektangel&#10;&#10;Automatiskt genererad beskrivning">
            <a:extLst>
              <a:ext uri="{FF2B5EF4-FFF2-40B4-BE49-F238E27FC236}">
                <a16:creationId xmlns:a16="http://schemas.microsoft.com/office/drawing/2014/main" id="{770A67C4-8DD8-FE53-5088-8CDD6484C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86" y="3236250"/>
            <a:ext cx="984837" cy="984837"/>
          </a:xfrm>
          <a:prstGeom prst="rect">
            <a:avLst/>
          </a:prstGeom>
        </p:spPr>
      </p:pic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01B386-2D96-57D5-BC67-6989C9FC6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665"/>
            <a:ext cx="8658225" cy="4477069"/>
          </a:xfrm>
        </p:spPr>
      </p:pic>
    </p:spTree>
    <p:extLst>
      <p:ext uri="{BB962C8B-B14F-4D97-AF65-F5344CB8AC3E}">
        <p14:creationId xmlns:p14="http://schemas.microsoft.com/office/powerpoint/2010/main" val="121458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337CAB-9F39-6CB0-922F-A319EF9771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8147DD-EA17-BCE3-7DD2-02397F465E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780310"/>
            <a:ext cx="5382000" cy="504056"/>
          </a:xfrm>
        </p:spPr>
        <p:txBody>
          <a:bodyPr/>
          <a:lstStyle/>
          <a:p>
            <a:r>
              <a:rPr lang="sv-SE" dirty="0"/>
              <a:t>Offentlig konsumtion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CC75D3-38A1-C649-D606-534704E2C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649E2F21-6BFB-1744-627F-62C03338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792386" cy="504000"/>
          </a:xfrm>
        </p:spPr>
        <p:txBody>
          <a:bodyPr/>
          <a:lstStyle/>
          <a:p>
            <a:r>
              <a:rPr lang="sv-SE" dirty="0"/>
              <a:t>Fortsatt starka offentliga investeringar och offentlig konsumtion</a:t>
            </a:r>
          </a:p>
        </p:txBody>
      </p:sp>
      <p:pic>
        <p:nvPicPr>
          <p:cNvPr id="19" name="Platshållare för innehåll 10">
            <a:extLst>
              <a:ext uri="{FF2B5EF4-FFF2-40B4-BE49-F238E27FC236}">
                <a16:creationId xmlns:a16="http://schemas.microsoft.com/office/drawing/2014/main" id="{62A24A55-D83A-2B7C-2EF9-CE48EA6CB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742CE436-1780-8252-C32C-B55546EB6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24" y="993241"/>
            <a:ext cx="5382000" cy="504056"/>
          </a:xfrm>
        </p:spPr>
        <p:txBody>
          <a:bodyPr/>
          <a:lstStyle/>
          <a:p>
            <a:r>
              <a:rPr lang="sv-SE" dirty="0"/>
              <a:t>Offentliga investeringar</a:t>
            </a:r>
          </a:p>
          <a:p>
            <a:r>
              <a:rPr lang="sv-SE" dirty="0"/>
              <a:t>Miljarder kronor, fasta priser respektive procentuell förändring, säsongsrensade kvartalsvärden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802813AB-E24C-BAD0-B03F-BC3962843E6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60" y="6148173"/>
            <a:ext cx="5382000" cy="594000"/>
          </a:xfrm>
        </p:spPr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639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ED514-988F-BE07-E39D-44925019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Sammanfattningsvis svag men positiv tillväxt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49A505-EE64-1584-0A1C-B1A4B673B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927ACA-5DA9-F912-77A3-806EA04690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8">
            <a:extLst>
              <a:ext uri="{FF2B5EF4-FFF2-40B4-BE49-F238E27FC236}">
                <a16:creationId xmlns:a16="http://schemas.microsoft.com/office/drawing/2014/main" id="{8F571620-F39E-613F-D85B-9AD9F7FC7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6" y="1436694"/>
            <a:ext cx="8638225" cy="4679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5C00DCA3-A0AC-FCA6-C545-5A745A9B3C69}"/>
                  </a:ext>
                </a:extLst>
              </p14:cNvPr>
              <p14:cNvContentPartPr/>
              <p14:nvPr/>
            </p14:nvContentPartPr>
            <p14:xfrm>
              <a:off x="6217697" y="3788023"/>
              <a:ext cx="360" cy="36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5C00DCA3-A0AC-FCA6-C545-5A745A9B3C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2057" y="37520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9B55FF8F-2505-63FC-2263-BFBF8E500F8F}"/>
                  </a:ext>
                </a:extLst>
              </p14:cNvPr>
              <p14:cNvContentPartPr/>
              <p14:nvPr/>
            </p14:nvContentPartPr>
            <p14:xfrm>
              <a:off x="6929019" y="3441517"/>
              <a:ext cx="360" cy="360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9B55FF8F-2505-63FC-2263-BFBF8E500F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3019" y="340551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2E4C0A6A-1D96-0F06-D97E-2FF519C2E9BC}"/>
                  </a:ext>
                </a:extLst>
              </p14:cNvPr>
              <p14:cNvContentPartPr/>
              <p14:nvPr/>
            </p14:nvContentPartPr>
            <p14:xfrm>
              <a:off x="7636779" y="2991157"/>
              <a:ext cx="360" cy="36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2E4C0A6A-1D96-0F06-D97E-2FF519C2E9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0779" y="295515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45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FF635-B1CE-3D3B-FE63-9C94D71A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10296442" cy="504000"/>
          </a:xfrm>
        </p:spPr>
        <p:txBody>
          <a:bodyPr/>
          <a:lstStyle/>
          <a:p>
            <a:r>
              <a:rPr lang="sv-SE" dirty="0"/>
              <a:t>Hushållens konsumtion fortsatt återhållsam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067E4F-A772-BBAB-5953-B9F0C1431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98" y="1019944"/>
            <a:ext cx="5382000" cy="504056"/>
          </a:xfrm>
        </p:spPr>
        <p:txBody>
          <a:bodyPr/>
          <a:lstStyle/>
          <a:p>
            <a:r>
              <a:rPr lang="sv-SE" dirty="0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5AF4A3-85E2-F26D-D552-53BA351369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885DCF-1C21-6A96-7256-F3AEEE8EC1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693921-A073-DBA0-68F7-04EE78088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Hushållens konsumtion </a:t>
            </a:r>
          </a:p>
          <a:p>
            <a:r>
              <a:rPr lang="sv-SE" dirty="0"/>
              <a:t>Miljarder kronor,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B7937E-3338-ABAC-A003-06A10DD8E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0D2B04F-8ED8-E6DF-3D8A-9B2D891D2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9" y="1524000"/>
            <a:ext cx="5400000" cy="3799499"/>
          </a:xfrm>
        </p:spPr>
      </p:pic>
    </p:spTree>
    <p:extLst>
      <p:ext uri="{BB962C8B-B14F-4D97-AF65-F5344CB8AC3E}">
        <p14:creationId xmlns:p14="http://schemas.microsoft.com/office/powerpoint/2010/main" val="413876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46A9DE-39BF-EA82-90A6-42A45DAC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Sparandet stiger under 2024 och 2025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1B39A7-B7AB-8265-46C0-5E57FE2F0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C0AC47-8D07-BDB1-8D2B-4DC2A385A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sparande </a:t>
            </a:r>
          </a:p>
          <a:p>
            <a:r>
              <a:rPr lang="sv-SE" dirty="0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71E80B-447E-E2D9-BCBB-AE16ECB3F1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008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4848E-B808-972E-85AD-A0A3A77B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Svaga anställningsplaner i framför allt byggindustrin och handeln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E819EF-78E8-A007-6618-521A3ED83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1D84B-DC19-7182-C5C7-4CC56CE2F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  <a:p>
            <a:r>
              <a:rPr lang="sv-SE" dirty="0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DDF35F-A13C-B0B6-FAC1-9CCABBDD67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905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EB9F0-7504-ED56-0D69-2DBAFF7E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Arbetsmarknaden försvagas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65F0D8-4E27-3641-91AE-6B12B5690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83AE01-6A66-0340-980A-F811EF757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Arbetsmarknadssituation</a:t>
            </a:r>
          </a:p>
          <a:p>
            <a:r>
              <a:rPr lang="sv-SE" dirty="0"/>
              <a:t>Procent av befolkningen respektive arbetskraft 15–74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BE6B0C-5534-4BA2-0493-00442E1C09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943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E97C4-C569-B981-9B99-DE44E338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Löneökningarna växlar ner 2024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A90B1C-D01F-7204-6167-59B2EE8FB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D4A084-6C17-FD63-ABB3-AC995E9A9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Timlön </a:t>
            </a:r>
          </a:p>
          <a:p>
            <a:r>
              <a:rPr lang="sv-SE" dirty="0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9B04E2-0711-538D-3BC3-3A6A7B881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607034-F7FB-06F3-6390-05359A6EF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Konsumentpriser </a:t>
            </a: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6B4D74-0AE3-0D2F-01DD-4C304934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8" name="Platshållare för innehåll 12">
            <a:extLst>
              <a:ext uri="{FF2B5EF4-FFF2-40B4-BE49-F238E27FC236}">
                <a16:creationId xmlns:a16="http://schemas.microsoft.com/office/drawing/2014/main" id="{7C2DEC6A-ABFE-8675-4C29-BEAD281A3B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60" y="1536929"/>
            <a:ext cx="5381625" cy="3786570"/>
          </a:xfrm>
        </p:spPr>
      </p:pic>
    </p:spTree>
    <p:extLst>
      <p:ext uri="{BB962C8B-B14F-4D97-AF65-F5344CB8AC3E}">
        <p14:creationId xmlns:p14="http://schemas.microsoft.com/office/powerpoint/2010/main" val="380375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2C58C-F7FF-4101-5254-26A076CF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Kronan har förstärkts under hösten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B2CB79-038F-5E97-4AD8-9709F212A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Växelkurser </a:t>
            </a:r>
          </a:p>
          <a:p>
            <a:r>
              <a:rPr lang="sv-SE"/>
              <a:t>Kronor per valutaenhet,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0681AD-937F-D14C-E673-725CED3FC5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</a:t>
            </a:r>
            <a:r>
              <a:rPr lang="sv-SE" err="1"/>
              <a:t>Macrobond</a:t>
            </a:r>
            <a:r>
              <a:rPr lang="sv-SE"/>
              <a:t> och Konjunkturinstitutet.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CB237BF-A2FB-A08C-3E2E-A4221318F152}"/>
              </a:ext>
            </a:extLst>
          </p:cNvPr>
          <p:cNvGrpSpPr/>
          <p:nvPr/>
        </p:nvGrpSpPr>
        <p:grpSpPr>
          <a:xfrm>
            <a:off x="8760296" y="2082347"/>
            <a:ext cx="820892" cy="1922717"/>
            <a:chOff x="10100122" y="1669049"/>
            <a:chExt cx="820892" cy="1982397"/>
          </a:xfrm>
        </p:grpSpPr>
        <p:pic>
          <p:nvPicPr>
            <p:cNvPr id="7" name="Picture 4" descr="USA">
              <a:extLst>
                <a:ext uri="{FF2B5EF4-FFF2-40B4-BE49-F238E27FC236}">
                  <a16:creationId xmlns:a16="http://schemas.microsoft.com/office/drawing/2014/main" id="{07B7E1BB-92A9-92C6-EF22-CC48B2068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122" y="3159062"/>
              <a:ext cx="820891" cy="4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Europeiska flaggan">
              <a:extLst>
                <a:ext uri="{FF2B5EF4-FFF2-40B4-BE49-F238E27FC236}">
                  <a16:creationId xmlns:a16="http://schemas.microsoft.com/office/drawing/2014/main" id="{C4A3FEE0-291C-8E3A-5476-F2361BCFB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123" y="1669049"/>
              <a:ext cx="820891" cy="4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153A6640-182D-691C-5E4D-81884CE68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72622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ADAA-5DBD-B29C-EC22-6C17E510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Riksbanken påbörjar sänkningar av styrräntan sommaren 2024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52AAFB-2EBC-9642-E787-2852E7D46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949CC4-4C2B-FE61-361D-C266733B12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Styrränta</a:t>
            </a:r>
          </a:p>
          <a:p>
            <a:r>
              <a:rPr lang="sv-SE" dirty="0"/>
              <a:t>Procent,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02C1CD-9B9B-6178-E804-A8321639A7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087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1A931AD7-7FE3-6944-1C4C-0504D1B4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240">
            <a:off x="6342287" y="-1176168"/>
            <a:ext cx="8721907" cy="92103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9451582-8AA9-058F-9C85-91101D30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ekonomi växer igen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E6BB53-D545-7706-F18C-32D92ED7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9217"/>
            <a:ext cx="9217024" cy="4774083"/>
          </a:xfrm>
        </p:spPr>
        <p:txBody>
          <a:bodyPr/>
          <a:lstStyle/>
          <a:p>
            <a:r>
              <a:rPr lang="sv-SE" dirty="0"/>
              <a:t>BNP sjunker med 0,2 procent 2023 och stiger med ca 1 procent 2024.</a:t>
            </a:r>
          </a:p>
          <a:p>
            <a:endParaRPr lang="sv-S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nflationen fortsätter att minska och under det andra halvåret 2024 ligger KPIF-inflationen tydligt under Riksbankens inflationsmål.</a:t>
            </a:r>
          </a:p>
          <a:p>
            <a:endParaRPr lang="sv-S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Verdana" panose="020B0604030504040204" pitchFamily="34" charset="0"/>
              </a:rPr>
              <a:t>Den svenska ekonomin är i en lågkonjunktur som fördjupas under 2024.</a:t>
            </a:r>
          </a:p>
          <a:p>
            <a:endParaRPr lang="sv-S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sv-SE" dirty="0"/>
              <a:t>Arbetsmarknaden har försvagats under hösten och den stigande arbetslösheten toppar på 8,5 procent i slutet av 2024.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Styrräntan väntas ligga kvar på 4 procent till i sommar då Riksbanken påbörjar en serie sänkningar.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v-SE" sz="180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D6DA601-7CC1-19C2-3655-C0D4478B771A}"/>
              </a:ext>
            </a:extLst>
          </p:cNvPr>
          <p:cNvSpPr txBox="1">
            <a:spLocks/>
          </p:cNvSpPr>
          <p:nvPr/>
        </p:nvSpPr>
        <p:spPr>
          <a:xfrm>
            <a:off x="336061" y="1340768"/>
            <a:ext cx="11161240" cy="477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08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11" descr="Åskmoln vid solnedgång">
            <a:extLst>
              <a:ext uri="{FF2B5EF4-FFF2-40B4-BE49-F238E27FC236}">
                <a16:creationId xmlns:a16="http://schemas.microsoft.com/office/drawing/2014/main" id="{AC9BC6CA-4602-69E8-CFC2-2B03FE493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37" r="22363" b="-1"/>
          <a:stretch/>
        </p:blipFill>
        <p:spPr>
          <a:xfrm>
            <a:off x="4511824" y="-27384"/>
            <a:ext cx="7733268" cy="688538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7AAA953-483C-E1CA-84AF-47CD54109E85}"/>
              </a:ext>
            </a:extLst>
          </p:cNvPr>
          <p:cNvSpPr/>
          <p:nvPr/>
        </p:nvSpPr>
        <p:spPr>
          <a:xfrm>
            <a:off x="2639616" y="-1107504"/>
            <a:ext cx="3169865" cy="1036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711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50E46DC-AF6E-0F00-1C67-2ED44D0F1144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/>
              <a:t>Inflationens utveckling</a:t>
            </a:r>
          </a:p>
          <a:p>
            <a:endParaRPr lang="sv-SE" dirty="0"/>
          </a:p>
          <a:p>
            <a:pPr marL="285750" indent="-285750"/>
            <a:r>
              <a:rPr lang="sv-SE" dirty="0"/>
              <a:t>Kronans växelkurs</a:t>
            </a:r>
          </a:p>
          <a:p>
            <a:endParaRPr lang="sv-SE" dirty="0"/>
          </a:p>
          <a:p>
            <a:pPr marL="285750" indent="-285750"/>
            <a:r>
              <a:rPr lang="sv-SE" dirty="0"/>
              <a:t>Penningpolitikens effekter</a:t>
            </a:r>
          </a:p>
          <a:p>
            <a:endParaRPr lang="sv-SE" dirty="0"/>
          </a:p>
          <a:p>
            <a:pPr marL="285750" indent="-285750"/>
            <a:r>
              <a:rPr lang="sv-SE" dirty="0"/>
              <a:t>Arbetsmarknadens motståndskraft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3" name="Rubrik 9">
            <a:extLst>
              <a:ext uri="{FF2B5EF4-FFF2-40B4-BE49-F238E27FC236}">
                <a16:creationId xmlns:a16="http://schemas.microsoft.com/office/drawing/2014/main" id="{4D475342-4EBB-84AD-5A0F-8D2C5C5E8167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dirty="0">
                <a:solidFill>
                  <a:schemeClr val="tx1"/>
                </a:solidFill>
              </a:rPr>
              <a:t>Risker till prognosen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EF095E-0914-3DFB-B7A7-3CACEC87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592" y="6093296"/>
            <a:ext cx="639498" cy="6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C5D48ECF-E023-06A4-E80E-B5FA4483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D632FAD-617D-99DD-26C5-B47C6395B9D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703FE09-8076-DA9C-07AF-83F8A5C2F33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6087C29-FE87-045C-148D-ABD5DBECE2AF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9CD45C2-CD14-1CBE-CD97-45C15F576BD3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Årlig procentuell förändring respektive procent </a:t>
            </a:r>
            <a:r>
              <a:rPr lang="sv-SE" sz="1400" i="1" dirty="0"/>
              <a:t>(KL september)</a:t>
            </a: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4A20A7B1-7191-F0F8-F141-33DDA6A4D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339929"/>
              </p:ext>
            </p:extLst>
          </p:nvPr>
        </p:nvGraphicFramePr>
        <p:xfrm>
          <a:off x="336061" y="1484784"/>
          <a:ext cx="7992187" cy="41236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945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(1994-2021)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3,5 </a:t>
                      </a:r>
                      <a:r>
                        <a:rPr lang="sv-SE" sz="1400" b="0" i="1" dirty="0"/>
                        <a:t>(3,4)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3,0 </a:t>
                      </a:r>
                      <a:r>
                        <a:rPr lang="sv-SE" sz="1400" b="0" i="1" dirty="0"/>
                        <a:t>(2,9)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2,7 </a:t>
                      </a:r>
                      <a:r>
                        <a:rPr lang="sv-SE" sz="1400" b="0" i="1" dirty="0"/>
                        <a:t>(2,7)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2,9 (3,0)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2,9 </a:t>
                      </a:r>
                      <a:r>
                        <a:rPr lang="sv-SE" sz="1400" b="0" i="1" dirty="0"/>
                        <a:t>(2,8)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-0,2 </a:t>
                      </a:r>
                      <a:r>
                        <a:rPr lang="sv-SE" sz="1400" b="0" i="1" dirty="0"/>
                        <a:t>(-0,6)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1,0 </a:t>
                      </a:r>
                      <a:r>
                        <a:rPr lang="sv-SE" sz="1400" b="0" i="1" dirty="0"/>
                        <a:t>(1,0)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2,6 (2,9)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Arbetslöshet</a:t>
                      </a:r>
                      <a:r>
                        <a:rPr lang="sv-SE" sz="1400" b="0" baseline="30000" dirty="0"/>
                        <a:t>1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7,9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7,5 </a:t>
                      </a:r>
                      <a:r>
                        <a:rPr lang="sv-SE" sz="1400" b="0" i="1" dirty="0"/>
                        <a:t>(7,5)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 </a:t>
                      </a:r>
                      <a:r>
                        <a:rPr lang="sv-SE" sz="1400" b="0" i="1" dirty="0"/>
                        <a:t>(7,5)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8,4 </a:t>
                      </a:r>
                      <a:r>
                        <a:rPr lang="sv-SE" sz="1400" b="0" i="1" dirty="0"/>
                        <a:t>(8,2)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8,3 (8,3)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1,6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 </a:t>
                      </a:r>
                      <a:r>
                        <a:rPr lang="sv-SE" sz="1400" b="0" i="1" dirty="0"/>
                        <a:t>(7,7)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6,0 </a:t>
                      </a:r>
                      <a:r>
                        <a:rPr lang="sv-SE" sz="1400" b="0" i="1" dirty="0"/>
                        <a:t>(6,0)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1,7 </a:t>
                      </a:r>
                      <a:r>
                        <a:rPr lang="sv-SE" sz="1400" b="0" i="1" dirty="0"/>
                        <a:t>(2,5)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1,7 (1,6)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Timlön</a:t>
                      </a:r>
                      <a:r>
                        <a:rPr lang="sv-SE" sz="1400" b="0" baseline="30000" dirty="0"/>
                        <a:t>2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3,2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2,7</a:t>
                      </a:r>
                      <a:r>
                        <a:rPr lang="sv-SE" sz="1400" b="0" i="1" dirty="0"/>
                        <a:t> (2,7)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3,8</a:t>
                      </a:r>
                      <a:r>
                        <a:rPr lang="sv-SE" sz="1400" b="0" i="1" dirty="0"/>
                        <a:t> (3,9)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3,7 </a:t>
                      </a:r>
                      <a:r>
                        <a:rPr lang="sv-SE" sz="1400" b="0" i="1" dirty="0"/>
                        <a:t>(3,8)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3,5 (3,9)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Styrränta</a:t>
                      </a:r>
                      <a:r>
                        <a:rPr lang="sv-SE" sz="1400" b="0" baseline="30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2,2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2,5 </a:t>
                      </a:r>
                      <a:r>
                        <a:rPr lang="sv-SE" sz="1400" b="0" i="1" dirty="0"/>
                        <a:t>(2,5)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4,0 </a:t>
                      </a:r>
                      <a:r>
                        <a:rPr lang="sv-SE" sz="1400" b="0" i="1" dirty="0"/>
                        <a:t>(4,25)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3,25 </a:t>
                      </a:r>
                      <a:r>
                        <a:rPr lang="sv-SE" sz="1400" b="0" i="1" dirty="0"/>
                        <a:t>(3,5)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/>
                        <a:t>2,25 (2,25)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Strukturellt sparande</a:t>
                      </a:r>
                      <a:r>
                        <a:rPr lang="sv-SE" sz="1400" b="0" baseline="30000" dirty="0"/>
                        <a:t>4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0,3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(0,4)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1,0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0,9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(0,8)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-0,1 (0,3)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BNP-gap</a:t>
                      </a:r>
                      <a:r>
                        <a:rPr lang="sv-SE" sz="1400" b="0" baseline="30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-1,4</a:t>
                      </a:r>
                      <a:endParaRPr lang="sv-SE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(1,4)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-1,1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(-1,2)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-1,8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(-1,9)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-1,0 (-1,1)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814A87-F9AB-DEA7-C635-FFE9FF9C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från en lång period av svag tillväxt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E0C75-A010-2141-2D04-8EF2CC537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2" y="836777"/>
            <a:ext cx="9792385" cy="504000"/>
          </a:xfrm>
        </p:spPr>
        <p:txBody>
          <a:bodyPr/>
          <a:lstStyle/>
          <a:p>
            <a:r>
              <a:rPr lang="sv-SE" dirty="0"/>
              <a:t>Barometerindikatorn och BNP </a:t>
            </a:r>
          </a:p>
          <a:p>
            <a:r>
              <a:rPr lang="sv-SE" dirty="0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3C15B9-1F43-C19B-A18C-2287F016D1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1" name="Platshållare för innehåll 6">
            <a:extLst>
              <a:ext uri="{FF2B5EF4-FFF2-40B4-BE49-F238E27FC236}">
                <a16:creationId xmlns:a16="http://schemas.microsoft.com/office/drawing/2014/main" id="{FED0C75A-23B2-AAD9-1484-D7EC101F6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1" y="1398915"/>
            <a:ext cx="8640000" cy="44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F6ECA-3A4D-9DDC-900E-D465C6C8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tydligt på väg ned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AB7594-6F2B-A36B-FE75-E9F129CD2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KPIF-inflationen </a:t>
            </a:r>
          </a:p>
          <a:p>
            <a:r>
              <a:rPr lang="sv-SE" dirty="0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2C21E4-8708-A91C-1879-268DBD6665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11D8491-B7C5-D534-5A29-36AB9F9B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8" y="1419225"/>
            <a:ext cx="8237268" cy="4679950"/>
          </a:xfrm>
        </p:spPr>
      </p:pic>
    </p:spTree>
    <p:extLst>
      <p:ext uri="{BB962C8B-B14F-4D97-AF65-F5344CB8AC3E}">
        <p14:creationId xmlns:p14="http://schemas.microsoft.com/office/powerpoint/2010/main" val="173089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D77897-7E6F-5074-FE57-833D5CD442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0038" y="1109134"/>
            <a:ext cx="5382000" cy="504056"/>
          </a:xfrm>
        </p:spPr>
        <p:txBody>
          <a:bodyPr/>
          <a:lstStyle/>
          <a:p>
            <a:r>
              <a:rPr lang="sv-SE" dirty="0"/>
              <a:t>Styrräntor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Procent, månads- respektive dagsvärden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F6B660-2C69-EA3B-E3A4-546D3C7D2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8" y="292501"/>
            <a:ext cx="10650509" cy="504000"/>
          </a:xfrm>
        </p:spPr>
        <p:txBody>
          <a:bodyPr/>
          <a:lstStyle/>
          <a:p>
            <a:r>
              <a:rPr lang="sv-SE" dirty="0"/>
              <a:t>Inflationen sjunker även i omvärlden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AE1502-3C84-89AD-E21C-C451CAF09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0038" y="6175657"/>
            <a:ext cx="5382000" cy="594296"/>
          </a:xfrm>
        </p:spPr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</a:t>
            </a:r>
            <a:r>
              <a:rPr lang="sv-SE" dirty="0"/>
              <a:t>ECB, Federal </a:t>
            </a:r>
            <a:r>
              <a:rPr lang="sv-SE" dirty="0" err="1"/>
              <a:t>Reserve</a:t>
            </a:r>
            <a:r>
              <a:rPr lang="sv-SE" dirty="0"/>
              <a:t>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  <a:p>
            <a:endParaRPr lang="sv-SE" dirty="0"/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4AD9B4FD-2CFF-5283-169C-CD5A6F82203A}"/>
              </a:ext>
            </a:extLst>
          </p:cNvPr>
          <p:cNvSpPr txBox="1">
            <a:spLocks/>
          </p:cNvSpPr>
          <p:nvPr/>
        </p:nvSpPr>
        <p:spPr>
          <a:xfrm>
            <a:off x="400693" y="104852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valda länder och regioner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32" name="Platshållare för text 7">
            <a:extLst>
              <a:ext uri="{FF2B5EF4-FFF2-40B4-BE49-F238E27FC236}">
                <a16:creationId xmlns:a16="http://schemas.microsoft.com/office/drawing/2014/main" id="{2ED33A95-904E-4618-108C-AA5A6C3D2443}"/>
              </a:ext>
            </a:extLst>
          </p:cNvPr>
          <p:cNvSpPr txBox="1">
            <a:spLocks/>
          </p:cNvSpPr>
          <p:nvPr/>
        </p:nvSpPr>
        <p:spPr>
          <a:xfrm>
            <a:off x="407368" y="308089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Platshållare för text 8">
            <a:extLst>
              <a:ext uri="{FF2B5EF4-FFF2-40B4-BE49-F238E27FC236}">
                <a16:creationId xmlns:a16="http://schemas.microsoft.com/office/drawing/2014/main" id="{5C4736F5-5F77-44FA-7C9A-3559F1C84F50}"/>
              </a:ext>
            </a:extLst>
          </p:cNvPr>
          <p:cNvSpPr txBox="1">
            <a:spLocks/>
          </p:cNvSpPr>
          <p:nvPr/>
        </p:nvSpPr>
        <p:spPr>
          <a:xfrm>
            <a:off x="400693" y="6175657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Källor: Eurostat, Bureau </a:t>
            </a:r>
            <a:r>
              <a:rPr lang="sv-SE" err="1"/>
              <a:t>of</a:t>
            </a:r>
            <a:r>
              <a:rPr lang="sv-SE"/>
              <a:t> Labor </a:t>
            </a:r>
            <a:r>
              <a:rPr lang="sv-SE" err="1"/>
              <a:t>Statistics</a:t>
            </a:r>
            <a:r>
              <a:rPr lang="sv-SE"/>
              <a:t>, SCB, </a:t>
            </a:r>
            <a:r>
              <a:rPr lang="sv-SE" err="1"/>
              <a:t>Macrobond</a:t>
            </a:r>
            <a:r>
              <a:rPr lang="sv-SE"/>
              <a:t> och Konjunkturinstitutet.</a:t>
            </a:r>
          </a:p>
        </p:txBody>
      </p:sp>
      <p:pic>
        <p:nvPicPr>
          <p:cNvPr id="4" name="Platshållare för innehåll 10">
            <a:extLst>
              <a:ext uri="{FF2B5EF4-FFF2-40B4-BE49-F238E27FC236}">
                <a16:creationId xmlns:a16="http://schemas.microsoft.com/office/drawing/2014/main" id="{2C094634-105D-9744-ACB5-AA3F83FBA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2" y="1700808"/>
            <a:ext cx="5400000" cy="3799499"/>
          </a:xfrm>
          <a:prstGeom prst="rect">
            <a:avLst/>
          </a:prstGeom>
        </p:spPr>
      </p:pic>
      <p:pic>
        <p:nvPicPr>
          <p:cNvPr id="2" name="Platshållare för innehåll 10">
            <a:extLst>
              <a:ext uri="{FF2B5EF4-FFF2-40B4-BE49-F238E27FC236}">
                <a16:creationId xmlns:a16="http://schemas.microsoft.com/office/drawing/2014/main" id="{834194CA-95E9-27F4-2EE1-B8176CDB0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52" y="1713737"/>
            <a:ext cx="5381625" cy="3786570"/>
          </a:xfrm>
        </p:spPr>
      </p:pic>
    </p:spTree>
    <p:extLst>
      <p:ext uri="{BB962C8B-B14F-4D97-AF65-F5344CB8AC3E}">
        <p14:creationId xmlns:p14="http://schemas.microsoft.com/office/powerpoint/2010/main" val="383082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6223FB-C597-A0CB-36FB-E64492E468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797" y="345132"/>
            <a:ext cx="8280480" cy="504000"/>
          </a:xfrm>
        </p:spPr>
        <p:txBody>
          <a:bodyPr/>
          <a:lstStyle/>
          <a:p>
            <a:r>
              <a:rPr lang="sv-SE" dirty="0">
                <a:solidFill>
                  <a:srgbClr val="000000"/>
                </a:solidFill>
                <a:latin typeface="Verdana" panose="020B0604030504040204" pitchFamily="34" charset="0"/>
              </a:rPr>
              <a:t>Dämpat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stämningsläge i den globala ekonomin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8689E3-B918-B70A-5284-E4A772A6D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7368" y="6093296"/>
            <a:ext cx="5382000" cy="594296"/>
          </a:xfrm>
        </p:spPr>
        <p:txBody>
          <a:bodyPr/>
          <a:lstStyle/>
          <a:p>
            <a:r>
              <a:rPr lang="sv-SE" dirty="0"/>
              <a:t>Källa: S&amp;P Global.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F74EBB4A-19DD-D06E-FCB7-714150BCF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909240"/>
            <a:ext cx="5382000" cy="504056"/>
          </a:xfrm>
        </p:spPr>
        <p:txBody>
          <a:bodyPr/>
          <a:lstStyle/>
          <a:p>
            <a:r>
              <a:rPr lang="sv-SE" dirty="0"/>
              <a:t>Globalt inköpschefsindex</a:t>
            </a:r>
          </a:p>
          <a:p>
            <a:r>
              <a:rPr lang="sv-SE" dirty="0"/>
              <a:t>Index, månadsvärden</a:t>
            </a:r>
          </a:p>
        </p:txBody>
      </p:sp>
      <p:pic>
        <p:nvPicPr>
          <p:cNvPr id="6" name="Platshållare för innehåll 12">
            <a:extLst>
              <a:ext uri="{FF2B5EF4-FFF2-40B4-BE49-F238E27FC236}">
                <a16:creationId xmlns:a16="http://schemas.microsoft.com/office/drawing/2014/main" id="{4AEF4838-78EB-3AAA-5875-826FDC8731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7" y="1603716"/>
            <a:ext cx="5400000" cy="3798534"/>
          </a:xfrm>
        </p:spPr>
      </p:pic>
      <p:pic>
        <p:nvPicPr>
          <p:cNvPr id="22" name="Platshållare för innehåll 10">
            <a:extLst>
              <a:ext uri="{FF2B5EF4-FFF2-40B4-BE49-F238E27FC236}">
                <a16:creationId xmlns:a16="http://schemas.microsoft.com/office/drawing/2014/main" id="{D138F70D-C5A0-6DB1-A3DA-8402B16F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97" y="1603716"/>
            <a:ext cx="5400000" cy="3798534"/>
          </a:xfrm>
        </p:spPr>
      </p:pic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818C12C9-ABDA-E808-3D67-F01DCE3FFD0C}"/>
              </a:ext>
            </a:extLst>
          </p:cNvPr>
          <p:cNvSpPr txBox="1">
            <a:spLocks/>
          </p:cNvSpPr>
          <p:nvPr/>
        </p:nvSpPr>
        <p:spPr>
          <a:xfrm>
            <a:off x="5717362" y="916428"/>
            <a:ext cx="613927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BNP </a:t>
            </a:r>
          </a:p>
          <a:p>
            <a:r>
              <a:rPr lang="sv-SE" dirty="0"/>
              <a:t>Index 2019 q4=100, fasta priser, säsongsrensade kvartalsvärden</a:t>
            </a:r>
          </a:p>
        </p:txBody>
      </p:sp>
      <p:sp>
        <p:nvSpPr>
          <p:cNvPr id="24" name="Underrubrik 4">
            <a:extLst>
              <a:ext uri="{FF2B5EF4-FFF2-40B4-BE49-F238E27FC236}">
                <a16:creationId xmlns:a16="http://schemas.microsoft.com/office/drawing/2014/main" id="{9AE426DD-9248-3F8B-8E16-2923D4E4D70A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698797" y="6147761"/>
            <a:ext cx="5382000" cy="594000"/>
          </a:xfrm>
        </p:spPr>
        <p:txBody>
          <a:bodyPr/>
          <a:lstStyle/>
          <a:p>
            <a:r>
              <a:rPr lang="en-US"/>
              <a:t>Källor: Eurostat, Bureau of Economic Analysis, SCB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48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A78E6-AA25-C3AA-173F-F811BC13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exportmarknaden växer långsamt</a:t>
            </a:r>
            <a:endParaRPr lang="sv-SE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C5C643E6-A349-1CBC-61E6-0F70A3E9A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245915"/>
              </p:ext>
            </p:extLst>
          </p:nvPr>
        </p:nvGraphicFramePr>
        <p:xfrm>
          <a:off x="336551" y="1637665"/>
          <a:ext cx="7415634" cy="3617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27602">
                  <a:extLst>
                    <a:ext uri="{9D8B030D-6E8A-4147-A177-3AD203B41FA5}">
                      <a16:colId xmlns:a16="http://schemas.microsoft.com/office/drawing/2014/main" val="4016474015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738671499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3611374885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1523506433"/>
                    </a:ext>
                  </a:extLst>
                </a:gridCol>
                <a:gridCol w="1222008">
                  <a:extLst>
                    <a:ext uri="{9D8B030D-6E8A-4147-A177-3AD203B41FA5}">
                      <a16:colId xmlns:a16="http://schemas.microsoft.com/office/drawing/2014/main" val="373963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1994-2021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208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</a:rPr>
                        <a:t>3,5</a:t>
                      </a:r>
                      <a:endParaRPr lang="sv-SE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8496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BNP i USA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</a:rPr>
                        <a:t>2,4</a:t>
                      </a:r>
                      <a:endParaRPr lang="sv-SE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62115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BNP i euroområdet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58841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Svensk exportmarknad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</a:rPr>
                        <a:t>5,4</a:t>
                      </a:r>
                      <a:endParaRPr lang="sv-SE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0,4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639556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 i USA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87008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HIKP i euroområdet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</a:rPr>
                        <a:t>1,7</a:t>
                      </a:r>
                      <a:endParaRPr lang="sv-SE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32322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sv-SE" sz="1400" dirty="0"/>
                        <a:t>HIKP i Sverige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/>
                      <a:r>
                        <a:rPr lang="sv-SE" sz="1400" b="0" i="0" kern="1200" dirty="0">
                          <a:solidFill>
                            <a:schemeClr val="dk1"/>
                          </a:solidFill>
                        </a:rPr>
                        <a:t>1,6</a:t>
                      </a:r>
                      <a:endParaRPr lang="sv-SE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13022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14EFE6-922C-AA63-8DD8-B714DB61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5105FA-F14D-C423-1350-A5634926A3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01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179C7-3B18-08C9-DB13-4D8DD678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Exporttillväxten dämpas framöver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B3A022-AB96-EAE9-E456-5E05DD0D6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E8E231-9E2E-574F-82F1-DA1CB1A9AA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836712"/>
            <a:ext cx="5183872" cy="504056"/>
          </a:xfrm>
        </p:spPr>
        <p:txBody>
          <a:bodyPr/>
          <a:lstStyle/>
          <a:p>
            <a:r>
              <a:rPr lang="sv-SE" dirty="0"/>
              <a:t>Exportmarknad och export </a:t>
            </a:r>
          </a:p>
          <a:p>
            <a:r>
              <a:rPr lang="sv-SE" dirty="0"/>
              <a:t>Procentuell förändring, fasta priser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78B629-A8E6-A523-5747-30D3F657BD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8" name="Platshållare för innehåll 12">
            <a:extLst>
              <a:ext uri="{FF2B5EF4-FFF2-40B4-BE49-F238E27FC236}">
                <a16:creationId xmlns:a16="http://schemas.microsoft.com/office/drawing/2014/main" id="{693D013E-EF0F-45FA-84E0-87849B26C2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1DC172F2-D2FE-2BDA-7E8D-E3BA761BA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 dirty="0"/>
              <a:t>Industrins omdöme om exportorderstocken Standardiserade avvikelser från medelvärde, säsongsrensade månadsvärden</a:t>
            </a:r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143476F8-8ADE-6E8F-CAA0-CA4CB4D1D1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79976" y="6147072"/>
            <a:ext cx="5382000" cy="594296"/>
          </a:xfrm>
        </p:spPr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686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57A5F8-C45C-D26C-3BF2-B904281B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648370" cy="504000"/>
          </a:xfrm>
        </p:spPr>
        <p:txBody>
          <a:bodyPr/>
          <a:lstStyle/>
          <a:p>
            <a:r>
              <a:rPr lang="sv-SE" dirty="0"/>
              <a:t>Stora investeringar i industrin men mycket svaga bostadsinvesteringar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B268BF-4FF5-A576-1B2B-90A16AA2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BD05FC-AA90-4631-CFA1-AB4DEAA00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60" y="1029342"/>
            <a:ext cx="5382000" cy="504056"/>
          </a:xfrm>
        </p:spPr>
        <p:txBody>
          <a:bodyPr/>
          <a:lstStyle/>
          <a:p>
            <a:r>
              <a:rPr lang="sv-SE" dirty="0"/>
              <a:t>Industrins kapacitetsutnyttjande och investeringsandel Procent, säsongsrensade kvartalsvärden respektive procent av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54D039-D5FF-09B9-0CFE-87AB86C024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B15FFE9-C804-4F76-4753-2770F5F25E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A50314-696F-655C-2ABE-C2E789C77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0477" y="1019944"/>
            <a:ext cx="5382000" cy="504056"/>
          </a:xfrm>
        </p:spPr>
        <p:txBody>
          <a:bodyPr/>
          <a:lstStyle/>
          <a:p>
            <a:r>
              <a:rPr lang="sv-SE" dirty="0"/>
              <a:t>Fasta bruttoinvesteringar, bostäder </a:t>
            </a:r>
          </a:p>
          <a:p>
            <a:r>
              <a:rPr lang="sv-SE" dirty="0"/>
              <a:t>Miljarder kronor, fasta priser respektive procentuell förändring, säsongsrensade kvartalsvärden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D63A98-C370-CABB-A7CF-6C3F1FEF50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004889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Stor.potx" id="{AA5E01B9-B8F9-42DA-8D47-093FDC3F7C23}" vid="{A5B83F2E-1719-450E-8CC0-489ACDD2D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3A11FD70EE0244A223549B694E7232" ma:contentTypeVersion="3" ma:contentTypeDescription="Skapa ett nytt dokument." ma:contentTypeScope="" ma:versionID="bd62042348c2cedbb77e82793520dbdf">
  <xsd:schema xmlns:xsd="http://www.w3.org/2001/XMLSchema" xmlns:xs="http://www.w3.org/2001/XMLSchema" xmlns:p="http://schemas.microsoft.com/office/2006/metadata/properties" xmlns:ns2="31db782e-6ee1-4ae9-884a-bc04951dff65" targetNamespace="http://schemas.microsoft.com/office/2006/metadata/properties" ma:root="true" ma:fieldsID="a0057a78c6f9337f649bee383b17f20e" ns2:_="">
    <xsd:import namespace="31db782e-6ee1-4ae9-884a-bc04951dff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b782e-6ee1-4ae9-884a-bc04951df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547D3-770D-4FDE-BCE9-EB3828AD0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422BD-F00E-4B57-BEC4-8AB1E361857D}">
  <ds:schemaRefs>
    <ds:schemaRef ds:uri="31db782e-6ee1-4ae9-884a-bc04951dff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A6FC6A-8F35-4B95-9204-3068606F99E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1db782e-6ee1-4ae9-884a-bc04951dff6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ExternaPresentationerStor</Template>
  <TotalTime>6004</TotalTime>
  <Words>859</Words>
  <Application>Microsoft Office PowerPoint</Application>
  <PresentationFormat>Bredbild</PresentationFormat>
  <Paragraphs>230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PowerPoint-presentation</vt:lpstr>
      <vt:lpstr>Svensk ekonomi växer igen 2024</vt:lpstr>
      <vt:lpstr>Kommer från en lång period av svag tillväxt</vt:lpstr>
      <vt:lpstr>Inflationen tydligt på väg ned</vt:lpstr>
      <vt:lpstr>PowerPoint-presentation</vt:lpstr>
      <vt:lpstr>PowerPoint-presentation</vt:lpstr>
      <vt:lpstr>Svenska exportmarknaden växer långsamt</vt:lpstr>
      <vt:lpstr>Exporttillväxten dämpas framöver</vt:lpstr>
      <vt:lpstr>Stora investeringar i industrin men mycket svaga bostadsinvesteringar</vt:lpstr>
      <vt:lpstr>Investeringar i bostäder har halverats sedan 2022</vt:lpstr>
      <vt:lpstr>Fortsatt starka offentliga investeringar och offentlig konsumtion</vt:lpstr>
      <vt:lpstr>Sammanfattningsvis svag men positiv tillväxt 2024</vt:lpstr>
      <vt:lpstr>Hushållens konsumtion fortsatt återhållsam</vt:lpstr>
      <vt:lpstr>Sparandet stiger under 2024 och 2025</vt:lpstr>
      <vt:lpstr>Svaga anställningsplaner i framför allt byggindustrin och handeln</vt:lpstr>
      <vt:lpstr>Arbetsmarknaden försvagas</vt:lpstr>
      <vt:lpstr>Löneökningarna växlar ner 2024</vt:lpstr>
      <vt:lpstr>Kronan har förstärkts under hösten</vt:lpstr>
      <vt:lpstr>Riksbanken påbörjar sänkningar av styrräntan sommaren 2024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Ylva Hedén Westerdahl</dc:creator>
  <cp:lastModifiedBy>Rosmarie Andersson</cp:lastModifiedBy>
  <cp:revision>38</cp:revision>
  <cp:lastPrinted>2023-06-20T11:14:39Z</cp:lastPrinted>
  <dcterms:created xsi:type="dcterms:W3CDTF">2023-06-19T06:23:25Z</dcterms:created>
  <dcterms:modified xsi:type="dcterms:W3CDTF">2023-12-19T14:55:41Z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0x010100153A11FD70EE0244A223549B694E7232</vt:lpwstr>
  </property>
</Properties>
</file>