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8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125" d="100"/>
          <a:sy n="125" d="100"/>
        </p:scale>
        <p:origin x="1906" y="77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2020-09-30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2020-09-30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559EAF-08B2-4AC8-B10D-35C02C0C6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Inköpschefsindex, tillverkningsindustrin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7D1C2A2-45B4-4783-A99D-D5EDA9AC9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51EB6A5-2006-4A4A-80F6-220B113DFF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95F0C61-B9F2-4B18-A63D-6ABDFA5FEDF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IHS </a:t>
            </a:r>
            <a:r>
              <a:rPr lang="sv-SE" dirty="0" err="1"/>
              <a:t>Markit</a:t>
            </a:r>
            <a:r>
              <a:rPr lang="sv-SE" dirty="0"/>
              <a:t> och </a:t>
            </a:r>
            <a:r>
              <a:rPr lang="sv-SE" dirty="0" err="1"/>
              <a:t>Macrobond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9967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AF5E60-1EA2-499E-B5CA-BB7FFF6A9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Bidrag till sysselsättningstillväxten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4FFDF5-F278-4F4B-AC39-E00CA92768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Procentenheter,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A15AC6D-3674-4614-B484-8642FDE6D95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E7F38855-51E6-4B7E-A966-C41BFBAA0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2656260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BC4BE7-A562-46E2-9BAB-63040DB4B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64D0E62-59E4-4378-8455-006E1636B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1491D3-DA93-48D5-96A9-316A907F96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46B4CC1-A071-497E-84AE-F5DE8F74F04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54056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8CA94C-A928-4DD0-9143-BB2356D32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Faktisk och potentiell produktivitet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73F6ECE-5DA1-4039-8468-463086E2C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2EED87-69AD-451A-B4B1-44045F8EA2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4405621-BEB9-4070-9EB8-CFDCD50E5C8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86177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CF63EC-2340-4254-889A-0888C7F60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Prisutveckling, förväntningar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AFBD6DF-8B33-4FD8-8F91-11C6671E2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322BF5-B2B2-48AC-9F6E-4A0DD2EB93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Nettotal respektive procent,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6B15ECC-6CCF-4E09-B6AB-018B9D9957E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7755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8F3C40-DEB8-4A3A-ADE0-29B88DEB8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Växelkurser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36108D5-4650-47B5-871A-8E09ACAC8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05D97FF-1E41-4C64-83DB-67645BB3D0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Kronor per valutaenhet,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09960A9-47F1-4A24-A588-4FA94FD23B5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37551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66C911-71CB-41FA-8374-B764104A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Exportdeflatorer</a:t>
            </a:r>
            <a:r>
              <a:rPr lang="sv-SE" dirty="0"/>
              <a:t> och importpriser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227141A-DF29-4FE4-BC37-6386AFB71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D2ADC2E-5E68-44F7-9139-A98DB1D67F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 2019=100, kvartals- respektive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6B0B662-5B02-4FE6-B442-18DDBE7F827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36184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D38DBB-8B84-46B0-BF67-6355EE9E7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34F56B4-6390-490D-9F4F-1F676C0A0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58BE5A-537F-4E56-A9CC-BD1FF930FF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D46928B-41CE-47FA-8F22-117464B750E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22791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56E372-24A5-4A82-AE5D-C92E65FB6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Icke-varuanknutna skatter minus subventioner,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51F34BC-7127-4898-B919-72517F367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099863-3362-4818-B650-FBB3AA5CEF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förädlingsvärdet till baspris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1235B24-98CA-4E08-979F-C01039AB5D5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35410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209DDA-8940-4672-B920-657FEBCD5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Arbetsgivaravgifter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C83ACBA-38DA-4262-BED2-2E83BA430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042B65E-06B2-48CC-B6F5-2C33A0A4BB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lönesumman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9C20EBE-67CE-4761-8E4E-395D06D123C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79161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CCE3C3-7FBC-4F41-A829-C76CECFA1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Kapitalavkastning i näringslivet enligt nationalräkenskaperna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EA58B6B-1B81-404B-B1B0-170E52073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03A127-2312-45DF-8C3C-6BA4C9BE99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driftsöverskott som andel av realkapitalstocken i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56F716A-8909-4598-998A-72CD823F61D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369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0AFBE8-EA91-4C74-ADAC-0C9A6A0CC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Inköpschefsindex, tjänster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698E4B8-0052-43D1-8722-84170F638A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B58F87D-5B0B-4D5E-BDB7-CB8906E9DFA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IHS </a:t>
            </a:r>
            <a:r>
              <a:rPr lang="sv-SE" dirty="0" err="1"/>
              <a:t>Markit</a:t>
            </a:r>
            <a:r>
              <a:rPr lang="sv-SE" dirty="0"/>
              <a:t> och </a:t>
            </a:r>
            <a:r>
              <a:rPr lang="sv-SE" dirty="0" err="1"/>
              <a:t>Macrobond</a:t>
            </a:r>
            <a:r>
              <a:rPr lang="sv-SE" dirty="0"/>
              <a:t>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A14507E6-2A73-4852-B4EE-D829E3DC1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115371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CB929B-C30A-420B-AE11-0C7CA8D38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Löner och 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65C6B9D-1EF9-4160-ABB7-C9F463A6C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6D9CAC-B8CE-4D44-AF5F-0EEE05F093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D914A68-7D93-44DB-A598-6C2B1FF16A3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Medlingsinstitutet,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82490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306116-B9CD-433D-8B72-057CFFD3F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Enhetsarbetskostnad i näringslivet, justerad för egenföretagare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45B706C-3B7B-46BB-AF12-65E8B1E6F6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3F8C062-7CA7-4876-846C-3CD62D7F39B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6E9F86A3-3319-490D-86AD-66E281CC8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736345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BFA6F4-F3EF-4F47-A033-486ABA5EE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BD458E4-847D-4058-A5CE-970EA3722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286185-CDD9-4935-AA52-110DDAA182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2019 kvartal 4=100,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6854978-97FA-4DA3-84B8-A3138956607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SCB, nationella statistikmyndigheter, </a:t>
            </a:r>
            <a:r>
              <a:rPr lang="sv-SE" dirty="0" err="1"/>
              <a:t>Macrobond</a:t>
            </a:r>
            <a:r>
              <a:rPr lang="sv-SE" dirty="0"/>
              <a:t>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9638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9E6DEE-61D0-417A-B93A-AD7893F27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Svensk exportmarknad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B16F699-9FE5-426F-A5DA-F2BC872B6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50371A6-EBEF-4412-B2F2-E5644B7E05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2015=100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DD647C4-04B3-451D-B545-9711D1A51B9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81637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CFF763-4DE2-47B0-9B5A-3B0773409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Arbetskostnad per anställd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09B3E6D-5E92-400D-9CC9-BA666ADBF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2B5351D-F0CA-49EB-9AFA-07CE26BED8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3CF539D-1F0F-419A-A1A9-A1A457251F1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Europeiska kommissionen,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62462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A8B2BF-1003-4E2A-86F9-35583C06D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 och arbetskostnad i Tyskland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7A47991-CA3C-4E00-927C-263FD7D0C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273AE8-364E-4980-A7E7-B6717B5D4C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B094F94-23F4-41D4-90A6-63C0738469D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Bundesbank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3689408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F5ACD5-6C52-49CB-8B02-FEC8572F7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och produktion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E740338-69FA-47E8-B89A-99ED0343E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279C863-1DE0-413E-AA07-6FC54D191D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2019 kvartal 4=100,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EF2CA8E-CD98-473A-A645-F97FD117E2C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27488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83FB07-6FE5-4385-AC5E-1C7012B89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Förväntad utveckling i Konjunkturbarometern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FEB930B-8A42-43B8-AFE3-366C25769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1EB599-6CE9-4B7F-873F-C54796B28D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E8816D5-4531-4A96-9B51-F6F2CDFEF7A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32223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652F9-9A03-4F1F-992E-B046FF5FD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Antal anställda, förväntningar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BFECFDF-31B2-47AE-81EE-E4EB975A8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481988-066F-4FB1-B802-5CC5887967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4DFB41B-0DE5-4733-BC47-55D61E7FBC5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39466021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53</TotalTime>
  <Words>301</Words>
  <Application>Microsoft Office PowerPoint</Application>
  <PresentationFormat>Bredbild</PresentationFormat>
  <Paragraphs>63</Paragraphs>
  <Slides>21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5" baseType="lpstr">
      <vt:lpstr>Arial</vt:lpstr>
      <vt:lpstr>Calibri</vt:lpstr>
      <vt:lpstr>Verdana</vt:lpstr>
      <vt:lpstr>ExternaPresentationer2</vt:lpstr>
      <vt:lpstr>Inköpschefsindex, tillverkningsindustrin </vt:lpstr>
      <vt:lpstr>Inköpschefsindex, tjänster </vt:lpstr>
      <vt:lpstr>BNP</vt:lpstr>
      <vt:lpstr>Svensk exportmarknad</vt:lpstr>
      <vt:lpstr>Arbetskostnad per anställd</vt:lpstr>
      <vt:lpstr>Lön och arbetskostnad i Tyskland</vt:lpstr>
      <vt:lpstr>BNP och produktion</vt:lpstr>
      <vt:lpstr>Förväntad utveckling i Konjunkturbarometern</vt:lpstr>
      <vt:lpstr>Antal anställda, förväntningar</vt:lpstr>
      <vt:lpstr>Bidrag till sysselsättningstillväxten </vt:lpstr>
      <vt:lpstr>Arbetslöshet</vt:lpstr>
      <vt:lpstr>Faktisk och potentiell produktivitet i näringslivet</vt:lpstr>
      <vt:lpstr>Prisutveckling, förväntningar </vt:lpstr>
      <vt:lpstr>Växelkurser</vt:lpstr>
      <vt:lpstr>Exportdeflatorer och importpriser</vt:lpstr>
      <vt:lpstr>Konsumentpriser</vt:lpstr>
      <vt:lpstr>Icke-varuanknutna skatter minus subventioner, näringslivet</vt:lpstr>
      <vt:lpstr>Arbetsgivaravgifter i näringslivet</vt:lpstr>
      <vt:lpstr>Kapitalavkastning i näringslivet enligt nationalräkenskaperna</vt:lpstr>
      <vt:lpstr>Löner och priser</vt:lpstr>
      <vt:lpstr>Enhetsarbetskostnad i näringslivet, justerad för egenföretagare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BNP och produktion</dc:title>
  <dc:creator>Rosmarie Andersson</dc:creator>
  <cp:lastModifiedBy>Rosmarie Andersson</cp:lastModifiedBy>
  <cp:revision>11</cp:revision>
  <dcterms:created xsi:type="dcterms:W3CDTF">2020-09-26T07:07:51Z</dcterms:created>
  <dcterms:modified xsi:type="dcterms:W3CDTF">2020-09-30T10:37:34Z</dcterms:modified>
</cp:coreProperties>
</file>