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357" r:id="rId2"/>
    <p:sldId id="358" r:id="rId3"/>
    <p:sldId id="359" r:id="rId4"/>
    <p:sldId id="360" r:id="rId5"/>
    <p:sldId id="361" r:id="rId6"/>
    <p:sldId id="362" r:id="rId7"/>
    <p:sldId id="363" r:id="rId8"/>
    <p:sldId id="364" r:id="rId9"/>
    <p:sldId id="365" r:id="rId10"/>
    <p:sldId id="366" r:id="rId11"/>
    <p:sldId id="367" r:id="rId12"/>
    <p:sldId id="368" r:id="rId13"/>
    <p:sldId id="369" r:id="rId14"/>
    <p:sldId id="370" r:id="rId15"/>
    <p:sldId id="371" r:id="rId16"/>
  </p:sldIdLst>
  <p:sldSz cx="12192000" cy="6858000"/>
  <p:notesSz cx="6858000" cy="9144000"/>
  <p:defaultTextStyle>
    <a:defPPr>
      <a:defRPr lang="sv-SE"/>
    </a:defPPr>
    <a:lvl1pPr marL="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" userDrawn="1">
          <p15:clr>
            <a:srgbClr val="A4A3A4"/>
          </p15:clr>
        </p15:guide>
        <p15:guide id="2" orient="horz" pos="781" userDrawn="1">
          <p15:clr>
            <a:srgbClr val="A4A3A4"/>
          </p15:clr>
        </p15:guide>
        <p15:guide id="3" orient="horz" pos="835" userDrawn="1">
          <p15:clr>
            <a:srgbClr val="A4A3A4"/>
          </p15:clr>
        </p15:guide>
        <p15:guide id="4" orient="horz" pos="3843" userDrawn="1">
          <p15:clr>
            <a:srgbClr val="A4A3A4"/>
          </p15:clr>
        </p15:guide>
        <p15:guide id="5" pos="212" userDrawn="1">
          <p15:clr>
            <a:srgbClr val="A4A3A4"/>
          </p15:clr>
        </p15:guide>
        <p15:guide id="6" pos="75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  <a:srgbClr val="F2F2F2"/>
    <a:srgbClr val="D9D9D9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howGuides="1">
      <p:cViewPr varScale="1">
        <p:scale>
          <a:sx n="159" d="100"/>
          <a:sy n="159" d="100"/>
        </p:scale>
        <p:origin x="2514" y="138"/>
      </p:cViewPr>
      <p:guideLst>
        <p:guide orient="horz" pos="164"/>
        <p:guide orient="horz" pos="781"/>
        <p:guide orient="horz" pos="835"/>
        <p:guide orient="horz" pos="3843"/>
        <p:guide pos="212"/>
        <p:guide pos="750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CCD29-7DC1-40C9-B62D-90B786E53688}" type="datetimeFigureOut">
              <a:rPr lang="sv-SE" smtClean="0"/>
              <a:t>2024-09-25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3146B-41F7-4F63-A6FA-DBE5AE299C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6931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336062" y="6116644"/>
            <a:ext cx="8534400" cy="316931"/>
          </a:xfrm>
        </p:spPr>
        <p:txBody>
          <a:bodyPr/>
          <a:lstStyle>
            <a:lvl1pPr marL="0" indent="0" algn="l">
              <a:buNone/>
              <a:defRPr b="1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namn på ansvarig(a) föredragshållare</a:t>
            </a:r>
          </a:p>
        </p:txBody>
      </p:sp>
      <p:sp>
        <p:nvSpPr>
          <p:cNvPr id="29" name="Rubrik 1"/>
          <p:cNvSpPr>
            <a:spLocks noGrp="1"/>
          </p:cNvSpPr>
          <p:nvPr>
            <p:ph type="title" hasCustomPrompt="1"/>
          </p:nvPr>
        </p:nvSpPr>
        <p:spPr>
          <a:xfrm>
            <a:off x="336064" y="274640"/>
            <a:ext cx="8444302" cy="418059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rubrik</a:t>
            </a:r>
          </a:p>
        </p:txBody>
      </p:sp>
      <p:sp>
        <p:nvSpPr>
          <p:cNvPr id="30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765180"/>
            <a:ext cx="8444302" cy="3603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  <p:grpSp>
        <p:nvGrpSpPr>
          <p:cNvPr id="17" name="Grupp 16">
            <a:extLst>
              <a:ext uri="{FF2B5EF4-FFF2-40B4-BE49-F238E27FC236}">
                <a16:creationId xmlns:a16="http://schemas.microsoft.com/office/drawing/2014/main" id="{DAD420AE-45A9-4DAD-8CE6-21675703806F}"/>
              </a:ext>
            </a:extLst>
          </p:cNvPr>
          <p:cNvGrpSpPr/>
          <p:nvPr userDrawn="1"/>
        </p:nvGrpSpPr>
        <p:grpSpPr>
          <a:xfrm>
            <a:off x="10869123" y="417637"/>
            <a:ext cx="1036322" cy="6246124"/>
            <a:chOff x="10869123" y="417637"/>
            <a:chExt cx="1036322" cy="6246124"/>
          </a:xfrm>
        </p:grpSpPr>
        <p:pic>
          <p:nvPicPr>
            <p:cNvPr id="18" name="Bildobjekt 17">
              <a:extLst>
                <a:ext uri="{FF2B5EF4-FFF2-40B4-BE49-F238E27FC236}">
                  <a16:creationId xmlns:a16="http://schemas.microsoft.com/office/drawing/2014/main" id="{9239EC55-13C7-406C-8430-10D8A36149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1281734"/>
              <a:ext cx="491141" cy="687597"/>
            </a:xfrm>
            <a:prstGeom prst="rect">
              <a:avLst/>
            </a:prstGeom>
          </p:spPr>
        </p:pic>
        <p:pic>
          <p:nvPicPr>
            <p:cNvPr id="19" name="Bildobjekt 18">
              <a:extLst>
                <a:ext uri="{FF2B5EF4-FFF2-40B4-BE49-F238E27FC236}">
                  <a16:creationId xmlns:a16="http://schemas.microsoft.com/office/drawing/2014/main" id="{49B89E01-CE11-479D-9097-B0A2DE7A06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2145830"/>
              <a:ext cx="483017" cy="681055"/>
            </a:xfrm>
            <a:prstGeom prst="rect">
              <a:avLst/>
            </a:prstGeom>
          </p:spPr>
        </p:pic>
        <p:pic>
          <p:nvPicPr>
            <p:cNvPr id="20" name="Bildobjekt 19">
              <a:extLst>
                <a:ext uri="{FF2B5EF4-FFF2-40B4-BE49-F238E27FC236}">
                  <a16:creationId xmlns:a16="http://schemas.microsoft.com/office/drawing/2014/main" id="{00EA9306-B466-464E-A2A9-B5F85295A3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6145" y="4725144"/>
              <a:ext cx="480917" cy="678094"/>
            </a:xfrm>
            <a:prstGeom prst="rect">
              <a:avLst/>
            </a:prstGeom>
          </p:spPr>
        </p:pic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021CA271-5F34-475E-9023-5B4008B79C0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3009926"/>
              <a:ext cx="483017" cy="683470"/>
            </a:xfrm>
            <a:prstGeom prst="rect">
              <a:avLst/>
            </a:prstGeom>
          </p:spPr>
        </p:pic>
        <p:pic>
          <p:nvPicPr>
            <p:cNvPr id="22" name="Bildobjekt 21">
              <a:extLst>
                <a:ext uri="{FF2B5EF4-FFF2-40B4-BE49-F238E27FC236}">
                  <a16:creationId xmlns:a16="http://schemas.microsoft.com/office/drawing/2014/main" id="{CE02F084-547C-4EE8-8D65-7DA83F810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417637"/>
              <a:ext cx="491141" cy="694764"/>
            </a:xfrm>
            <a:prstGeom prst="rect">
              <a:avLst/>
            </a:prstGeom>
          </p:spPr>
        </p:pic>
        <p:pic>
          <p:nvPicPr>
            <p:cNvPr id="23" name="Bildobjekt 22">
              <a:extLst>
                <a:ext uri="{FF2B5EF4-FFF2-40B4-BE49-F238E27FC236}">
                  <a16:creationId xmlns:a16="http://schemas.microsoft.com/office/drawing/2014/main" id="{B07E1A32-37EE-47F4-8942-5D09BE7666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9123" y="5569527"/>
              <a:ext cx="1036322" cy="1094234"/>
            </a:xfrm>
            <a:prstGeom prst="rect">
              <a:avLst/>
            </a:prstGeom>
          </p:spPr>
        </p:pic>
        <p:pic>
          <p:nvPicPr>
            <p:cNvPr id="24" name="Bildobjekt 23">
              <a:extLst>
                <a:ext uri="{FF2B5EF4-FFF2-40B4-BE49-F238E27FC236}">
                  <a16:creationId xmlns:a16="http://schemas.microsoft.com/office/drawing/2014/main" id="{DCF27615-62AB-4F8E-B8BB-BBAC821054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3861888"/>
              <a:ext cx="491167" cy="694764"/>
            </a:xfrm>
            <a:prstGeom prst="rect">
              <a:avLst/>
            </a:prstGeom>
          </p:spPr>
        </p:pic>
      </p:grpSp>
      <p:sp>
        <p:nvSpPr>
          <p:cNvPr id="25" name="Platshållare för text 7">
            <a:extLst>
              <a:ext uri="{FF2B5EF4-FFF2-40B4-BE49-F238E27FC236}">
                <a16:creationId xmlns:a16="http://schemas.microsoft.com/office/drawing/2014/main" id="{551A79A3-B732-4526-803B-A54A7EFD61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988" y="2132856"/>
            <a:ext cx="10457777" cy="144016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3252805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39"/>
            <a:ext cx="8658000" cy="50400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6061" y="1418802"/>
            <a:ext cx="8658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3" y="836777"/>
            <a:ext cx="8658000" cy="504000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6063" y="6116644"/>
            <a:ext cx="8658000" cy="624731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2021529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2" y="274640"/>
            <a:ext cx="5382000" cy="504000"/>
          </a:xfrm>
        </p:spPr>
        <p:txBody>
          <a:bodyPr>
            <a:noAutofit/>
          </a:bodyPr>
          <a:lstStyle>
            <a:lvl1pPr>
              <a:defRPr b="1">
                <a:latin typeface="+mj-lt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5360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5360" y="6012000"/>
            <a:ext cx="5382000" cy="720000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  <p:sp>
        <p:nvSpPr>
          <p:cNvPr id="10" name="Platshållare för innehåll 2"/>
          <p:cNvSpPr>
            <a:spLocks noGrp="1"/>
          </p:cNvSpPr>
          <p:nvPr>
            <p:ph idx="15"/>
          </p:nvPr>
        </p:nvSpPr>
        <p:spPr>
          <a:xfrm>
            <a:off x="5879976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2" name="Platshållare för 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5879976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14" name="Platshållare för text 7"/>
          <p:cNvSpPr>
            <a:spLocks noGrp="1"/>
          </p:cNvSpPr>
          <p:nvPr>
            <p:ph type="body" sz="quarter" idx="17" hasCustomPrompt="1"/>
          </p:nvPr>
        </p:nvSpPr>
        <p:spPr>
          <a:xfrm>
            <a:off x="5886651" y="279504"/>
            <a:ext cx="5382000" cy="504000"/>
          </a:xfr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rgbClr val="4D4D4D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 hasCustomPrompt="1"/>
          </p:nvPr>
        </p:nvSpPr>
        <p:spPr>
          <a:xfrm>
            <a:off x="5904000" y="6012000"/>
            <a:ext cx="5382000" cy="720000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4D4D4D"/>
                </a:solidFill>
              </a:defRPr>
            </a:lvl1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1633248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 utan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40"/>
            <a:ext cx="8658000" cy="92211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335360" y="1319217"/>
            <a:ext cx="8658000" cy="47740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1790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8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14368" y="6093304"/>
            <a:ext cx="658296" cy="663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36064" y="274639"/>
            <a:ext cx="8444302" cy="9330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77632" y="1319218"/>
            <a:ext cx="8002734" cy="5124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36063" y="6453189"/>
            <a:ext cx="1240052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333333"/>
                </a:solidFill>
              </a:defRPr>
            </a:lvl1pPr>
          </a:lstStyle>
          <a:p>
            <a:fld id="{C3A2019E-6387-4EE7-9D57-BB56FA1D45AA}" type="datetimeFigureOut">
              <a:rPr lang="sv-SE" smtClean="0"/>
              <a:pPr/>
              <a:t>2024-09-25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576113" y="6453189"/>
            <a:ext cx="9615518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333333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191633" y="6453189"/>
            <a:ext cx="728785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333333"/>
                </a:solidFill>
              </a:defRPr>
            </a:lvl1pPr>
          </a:lstStyle>
          <a:p>
            <a:fld id="{2ED046C0-1CA2-4C04-85DE-8D258BC54A8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459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3" r:id="rId4"/>
  </p:sldLayoutIdLst>
  <p:txStyles>
    <p:titleStyle>
      <a:lvl1pPr algn="l" defTabSz="914423" rtl="0" eaLnBrk="1" latinLnBrk="0" hangingPunct="1">
        <a:spcBef>
          <a:spcPct val="0"/>
        </a:spcBef>
        <a:buNone/>
        <a:defRPr sz="1800" b="1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180980" indent="-180980" algn="l" defTabSz="9144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333333"/>
          </a:solidFill>
          <a:latin typeface="+mn-lt"/>
          <a:ea typeface="+mn-ea"/>
          <a:cs typeface="+mn-cs"/>
        </a:defRPr>
      </a:lvl1pPr>
      <a:lvl2pPr marL="361959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333333"/>
          </a:solidFill>
          <a:latin typeface="+mn-lt"/>
          <a:ea typeface="+mn-ea"/>
          <a:cs typeface="+mn-cs"/>
        </a:defRPr>
      </a:lvl2pPr>
      <a:lvl3pPr marL="535001" indent="-173042" algn="l" defTabSz="9144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333333"/>
          </a:solidFill>
          <a:latin typeface="+mn-lt"/>
          <a:ea typeface="+mn-ea"/>
          <a:cs typeface="+mn-cs"/>
        </a:defRPr>
      </a:lvl3pPr>
      <a:lvl4pPr marL="715981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rgbClr val="333333"/>
          </a:solidFill>
          <a:latin typeface="+mn-lt"/>
          <a:ea typeface="+mn-ea"/>
          <a:cs typeface="+mn-cs"/>
        </a:defRPr>
      </a:lvl4pPr>
      <a:lvl5pPr marL="896960" indent="-180980" algn="l" defTabSz="914423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rgbClr val="333333"/>
          </a:solidFill>
          <a:latin typeface="+mn-lt"/>
          <a:ea typeface="+mn-ea"/>
          <a:cs typeface="+mn-cs"/>
        </a:defRPr>
      </a:lvl5pPr>
      <a:lvl6pPr marL="2514663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7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279AE43-D7FF-E1D0-5C13-2667168743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Konsumentpriser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4973299B-0E12-1A52-2017-4F67CB834E3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FA25FAF-CB2B-29E1-EF3A-181CF7522C5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36FA426-98A7-DC45-F4F6-A113C468552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8220063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095A8C-932F-97D8-4BD9-90CA8C43E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 Växelkurs (KIX6)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8AFF29CA-B655-2D73-C734-407808638B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F2494BE-5B8D-04BA-E61F-D1BCEDAF78F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Index,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74270D8C-80C4-1074-BD1B-3F6A49D560AF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Riksbanken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9025284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C7DB4AE-3D72-AFDD-55D8-291EEC2F4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 Svensk BNP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D42E5811-B8B3-4C9F-0F0C-2D74B2BB45F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0EBE186-1DED-631E-2038-DC231DF5BE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förändring, fasta priser, kalenderkorrigerade 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3E1396A-5EF9-65DC-DF8A-C4CA5EAA6C2D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9062447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B0F2301-1833-FBDF-DB2C-46E4E21FD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 Svenskt BNP-gap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8D920233-926A-6A15-A2ED-AEBD968218A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86D4F37-ADFB-3CFE-20B4-04C382615F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potentiell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4AFDBC7-4145-DF17-F8FB-76457771398C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6607201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F7B0D79-9DBD-6D0C-17DB-8B9EA5490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 Maastrichtskuld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C3425222-3D2E-6381-8663-DE0869EBA1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9AA6F31-1853-986C-9974-5F58F87400F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B486E79-CD68-35BC-843F-23B6E6F08B21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 dirty="0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4799904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3855BD-8DD8-769E-6F4E-038DC46FE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 Riksbankens styrränta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0BE4E07E-F599-88C6-AF28-D6D15C747C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03C864E-B082-4FEB-20F9-35D10A789A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Procent, årsgenomsnitt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8BABD0B-EAEB-D42C-2BEF-6BA47F41A55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Riksbanken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7882373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5BE4645-AF4C-1788-51FD-83E91B1F7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Investeringar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0CB505BC-E799-029A-80B3-1D426E51422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20665"/>
            <a:ext cx="8658225" cy="447706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0AB4B58-FAE9-DFBC-9439-DD5383926E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Procentuell förändring, fasta priser, kalenderkorrigerade 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4F23592-5216-4958-E880-96AB50016AB2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 dirty="0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59470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9147435-3666-8D38-9E1C-B22BDD55D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Konsumentpriser i valda länder och regioner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D478AF71-A029-6CE9-AFDC-CCDD55E8A1E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7D8F93C-57F6-24A1-83CB-51BB31D15D9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576DC26-9166-D2BE-6FBA-DE2F7E16574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Eurostat, Bureau of Labor Statistics, SCB, Macrobond,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802097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04B54BC-546F-E1DC-DF82-2E62E05FE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 Styrränta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D45BF8F6-001D-966D-340A-231A7B3EB2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0732F77-0E81-404E-20B0-C61CA205D23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2CDEF79-EE48-32C2-EB02-FAA8790F7A56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Nasdaq OMX, Macrobond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041628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2E5C627-402E-630E-C1D8-6A194743D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 Hushållens konfidensindikator och hushållens konsumtion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50314406-3BBC-EF20-F643-754CF65BC5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8378A69-173E-8790-9796-4165ADA547C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medelvärde=100, säsongsrensade månadsvärden respektive procentuell förändring,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0654FF3-8456-C881-D8DE-597F3E67155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4193449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558BA4E-64FB-5B7F-FFE7-EF8987773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 Osäkerhetsintervall för BNP-prognosen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67E225B5-D5DA-33B7-0F36-D6E35D1C701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1E415AF-9096-B684-4036-53FEA80B669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6F1488C-C72B-2600-D353-7009D74E72D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370070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19C8EF-40D7-D51E-9069-18BCBF629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 Osäkerhetsintervall för arbetslöshetsprognosen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36501EF9-BA5B-B81D-5DD5-9BEE3EF5FC2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3420E06-354F-59F8-2705-3156558A584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arbetskraften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048230D-2E03-83A5-A0EC-239F9F3FA662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1792603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DFAA642-B149-172A-C1AF-CC4E09F4C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 Osäkerhetsintervall för inflationsprognosen, KPIF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B09A5A0-B776-D790-C932-BB85BF90CC7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061D3BA-1EDC-749D-7B2C-3E556898535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34E4B92A-1FB7-6227-96D3-7B43629BF4F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7581864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EF84E8-D77A-D1D5-C66C-6CDD068EA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 Hushållens konsumtion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9FD44508-3634-3EED-7EE0-EB09FC0415C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FB260F7-7E03-905E-AB90-E5BB65F8E24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förändring, fasta priser, kalenderkorrigerade 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85FE75B-441E-84A8-8DAF-DCCB31776E7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40872038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5F4011D-27F2-67BE-9584-48088F122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 Arbetslöshet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BEA7E69C-5E57-DF79-6EA8-609980E702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AD916A9-DDF5-2DAF-29A4-1789FC923A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arbetskraften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147D1A0-C76F-DBBB-C471-05AF8F990719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440169121"/>
      </p:ext>
    </p:extLst>
  </p:cSld>
  <p:clrMapOvr>
    <a:masterClrMapping/>
  </p:clrMapOvr>
</p:sld>
</file>

<file path=ppt/theme/theme1.xml><?xml version="1.0" encoding="utf-8"?>
<a:theme xmlns:a="http://schemas.openxmlformats.org/drawingml/2006/main" name="ExternaPresentationer2">
  <a:themeElements>
    <a:clrScheme name="Konjunkturinstitutet">
      <a:dk1>
        <a:sysClr val="windowText" lastClr="000000"/>
      </a:dk1>
      <a:lt1>
        <a:sysClr val="window" lastClr="FFFFFF"/>
      </a:lt1>
      <a:dk2>
        <a:srgbClr val="024930"/>
      </a:dk2>
      <a:lt2>
        <a:srgbClr val="FBF0C6"/>
      </a:lt2>
      <a:accent1>
        <a:srgbClr val="00709E"/>
      </a:accent1>
      <a:accent2>
        <a:srgbClr val="84216B"/>
      </a:accent2>
      <a:accent3>
        <a:srgbClr val="AF1E2D"/>
      </a:accent3>
      <a:accent4>
        <a:srgbClr val="024930"/>
      </a:accent4>
      <a:accent5>
        <a:srgbClr val="C6A00C"/>
      </a:accent5>
      <a:accent6>
        <a:srgbClr val="568E14"/>
      </a:accent6>
      <a:hlink>
        <a:srgbClr val="0000FF"/>
      </a:hlink>
      <a:folHlink>
        <a:srgbClr val="800080"/>
      </a:folHlink>
    </a:clrScheme>
    <a:fontScheme name="Konjunkturinstitut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ternaPresentationer.potx" id="{89A56725-9EAD-4F7D-8F54-652C11516FBD}" vid="{499A5A89-1B9A-4A77-9E37-10416F1D9137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ExternaPresentationer</Template>
  <TotalTime>145</TotalTime>
  <Words>224</Words>
  <Application>Microsoft Office PowerPoint</Application>
  <PresentationFormat>Bredbild</PresentationFormat>
  <Paragraphs>45</Paragraphs>
  <Slides>15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15</vt:i4>
      </vt:variant>
    </vt:vector>
  </HeadingPairs>
  <TitlesOfParts>
    <vt:vector size="19" baseType="lpstr">
      <vt:lpstr>Arial</vt:lpstr>
      <vt:lpstr>Calibri</vt:lpstr>
      <vt:lpstr>Verdana</vt:lpstr>
      <vt:lpstr>ExternaPresentationer2</vt:lpstr>
      <vt:lpstr>Konsumentpriser</vt:lpstr>
      <vt:lpstr>Konsumentpriser i valda länder och regioner</vt:lpstr>
      <vt:lpstr> Styrränta</vt:lpstr>
      <vt:lpstr> Hushållens konfidensindikator och hushållens konsumtion</vt:lpstr>
      <vt:lpstr> Osäkerhetsintervall för BNP-prognosen</vt:lpstr>
      <vt:lpstr> Osäkerhetsintervall för arbetslöshetsprognosen</vt:lpstr>
      <vt:lpstr> Osäkerhetsintervall för inflationsprognosen, KPIF</vt:lpstr>
      <vt:lpstr> Hushållens konsumtion</vt:lpstr>
      <vt:lpstr> Arbetslöshet</vt:lpstr>
      <vt:lpstr> Växelkurs (KIX6)</vt:lpstr>
      <vt:lpstr> Svensk BNP</vt:lpstr>
      <vt:lpstr> Svenskt BNP-gap</vt:lpstr>
      <vt:lpstr> Maastrichtskuld</vt:lpstr>
      <vt:lpstr> Riksbankens styrränta</vt:lpstr>
      <vt:lpstr>Investeringar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Rosmarie Andersson</dc:creator>
  <cp:lastModifiedBy>Rosmarie Andersson</cp:lastModifiedBy>
  <cp:revision>15</cp:revision>
  <dcterms:created xsi:type="dcterms:W3CDTF">2024-09-21T12:00:33Z</dcterms:created>
  <dcterms:modified xsi:type="dcterms:W3CDTF">2024-09-25T09:04:43Z</dcterms:modified>
</cp:coreProperties>
</file>