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107" d="100"/>
          <a:sy n="107" d="100"/>
        </p:scale>
        <p:origin x="132" y="1260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2024-06-18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2024-06-18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e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e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e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e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D58FEF-3F4C-3726-E14E-F55B51ED4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Sammanvägt inköpschefsindex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6CE21D1-7C34-1F45-966E-19AC2A8470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AE4EE10-CA05-2BB9-64AE-E6776079F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8DA24D7-6941-BF30-1A44-8D5298A947C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Global, J.P. Morgan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2357357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E8389B-9DB7-4943-A518-5E4E8E8B7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kapacitetsutnyttjande och investeringsandel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E31A64D-C2C5-3D2B-2FD3-098ACA1CB4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6841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D40F029-4F35-2E6C-68C1-0C875BFECE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säsongsrensade kvartalsvärden respektive procent av förädlingsvärde,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53E18AC-7208-C815-B27E-156010ECA86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38895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954E5D-F393-12BC-75B7-651DED82F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ADCC99-63AD-2253-99F5-8427F30AE3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priser, bidrag i 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F76A3A7-373A-E939-0D19-B3828F2C681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C53B7654-BD62-2941-704B-9E0AB13B6D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496"/>
            <a:ext cx="8658225" cy="4477408"/>
          </a:xfrm>
        </p:spPr>
      </p:pic>
    </p:spTree>
    <p:extLst>
      <p:ext uri="{BB962C8B-B14F-4D97-AF65-F5344CB8AC3E}">
        <p14:creationId xmlns:p14="http://schemas.microsoft.com/office/powerpoint/2010/main" val="473995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96FBF6-931F-6221-D427-0F2FFA455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934987-25E8-AAD3-A031-006A62CB7A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F466632-F66A-F0D9-9FA5-04CBD1556DC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C476A1F-8DDA-E49E-4390-0016E8EB74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263396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855B33-6D7B-6084-44BC-92FA76B53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ABF41D-6290-69B0-F19C-F3411DE64E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192ACBA-5EC2-0B0B-0B25-6C38B63C877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F6918670-0AB8-1800-703D-11B9FA94B3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1085675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A38A2E-7773-4DE6-5717-C422A45AB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syn på egen ekonomi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77CDDE8-06B4-99E5-1E73-3925A69388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9620BB3-E6EC-5074-E486-BB585B5952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utjämnade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169FB7-FC44-FEEC-0924-BC644C586C8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14861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30C5D4-DB1E-F23F-4ACC-6D4BF7881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AA98AE7-7A50-C96E-727C-58D6D0F32C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0CC0DCA-84BC-BC8D-C0BF-EE20BF3D45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utjämnade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3A3CDC2-3599-A375-8AF9-3F0ED9F9DD0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92639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72EE3B-AF6F-2C61-8D53-841525A5D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eget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0EF8392-9090-79FA-EA3A-CD7A066F7D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68E52C8-FCC1-1804-6508-A54DC20D54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283B681-78CE-73F0-1FE7-7DDA611C5BC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059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C7E269-1B71-E76B-E074-EECC7974F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Förädlingsvärde i näringslivet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256BF96-D11A-F49F-CB4F-5DA215645E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1F94532-3114-C428-5820-C9AB474295F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13" name="Platshållare för innehåll 12">
            <a:extLst>
              <a:ext uri="{FF2B5EF4-FFF2-40B4-BE49-F238E27FC236}">
                <a16:creationId xmlns:a16="http://schemas.microsoft.com/office/drawing/2014/main" id="{9449AE08-B2C0-3155-7D8C-CDD8DA827F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1081860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D47EE7-4535-DA63-293C-3AC18F302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Förädlingsvärde och produktionsvärde i byggbranschen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A26AF54-1753-BB8B-63B9-446991CC09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C1F6CEA-79BA-3C2D-493B-D4B513295C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C93C7A3-03CB-530A-BF5B-CFC5B6D0C90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80706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E44DE6-7254-C405-3AE2-94943DA64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Sysselsättningsgrad, 15–74 år, enligt AKU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A47A502-F9A2-9EAC-06DB-253403AFD5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7292CA6-2A03-C6E9-6BF2-68D43F8E6D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CB0C364-995F-0FC9-83AB-7BB21DDD2AD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73125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306834-FFFF-6920-28AA-00FCA24A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5850044-3C2B-9F63-1610-0C0978F362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0DAD46-1469-B446-C014-7CEF977AC2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1D0EA8-4F88-F276-5384-17DA6A6BAEE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Eurostat, Bureau of Economic Analysis, SCB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3643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F4109D-B4E2-E79D-853E-6AF9880BC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BC78935-2F3D-7EED-E1C2-CACC24B403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56D6609-D845-E19B-AE93-26890384CE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5A15361-7C14-3D17-03BF-566864332E9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92025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0227B2-3238-F938-BC14-43B6C5D1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sysselsättningstillväxten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A1DA2E1-1071-86C2-4F0B-C3124769BC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9116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E4C4B0-74BF-259F-1FF1-35590D8CEE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7E3742-5943-F95F-E947-EB0CDA0BCED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30208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32F4E8-E1FE-C5B0-0C76-5F22FE9F8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 15–74 respektive 15–89 år enligt AKU respektive NR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BC98961-82F9-70F7-EA3D-2C7A2D04F1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7C375E-770F-10BE-0E16-7714C65C98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A0FB8C3-BBEF-AA04-3D92-ED4761DF0EA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12200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96FD7-33E8-78B8-028D-9A5F979DC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Arbetslösa 16–64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429333A-03BE-9217-2C61-21F9808D71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8B45D44-06FA-1D54-5B39-53C589436E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månadssvärden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855244E-3C63-B46F-3841-FE228523F8F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18633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7DB5F-F3BE-4B21-A2B9-AE317ECC8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16–64 år enligt AKU, Af respektive prel. BAS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458B0F2-F1A1-1783-A3D9-C03959EEAA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107CD65-C053-F365-18EE-BB4DDA0C1C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C746925-5455-17B9-DBF5-015313313B5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Arbetsförmedlingen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720497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EC00D8-54C6-00A1-9B9A-DE96FE9C5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resursutnyttjandeindikator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E7FC4A5-72AD-AD1F-44BE-A3DC9ADF1F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B14D1C-6A91-7242-3992-B78A5E800F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normaliserade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ED9DFB7-4E8A-D804-A93F-D3B090A3B4A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629093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62AD2E-BDC3-65EA-B9F8-2B55BD2BE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arbetsmarknadsgap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926249-1209-6FCB-37FB-D2C651B453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5E1827-8504-0A5A-E727-BE968247AA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75E4A1C-22DF-5F04-7882-A784E84541D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889011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BACC68-B8BD-0A85-C377-A8F99AFA9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produktivitetsgap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B76D706-7EF4-6835-0D76-C9E7DC425B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E993C4E-677D-DF3F-FC03-93711CD31F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 produktivitet för näringslivet,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1737E46-1F3C-47A8-0AF9-C709F3E0D7C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056607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5C1F23-876B-A1FB-DB03-B66A39E1C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Befolkning, samtliga ursprung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1FDD1A0-46D0-05B9-3F27-08164A4D67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4F59D4-92B3-F23C-46EC-BD874C4FEE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6A450BC-A797-8234-7604-23A6A357588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467124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48F33C-E5D4-92FA-C0F3-2CC0C5690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Utrikes födda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8047917-8D35-E919-27FA-8357378629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24414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704D83-DA9A-FE00-D2A6-58DF995CB8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91D18D8-28BA-498A-04DA-ADFDD1CEB15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41810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034DA6-1DC0-69AC-273F-FE04F142E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 varuhandel och industriproduktion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7E70E1C-CD83-2957-2AB0-A7315E566E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1207F6F-B8B6-AF4A-95D5-EAC8EEDB2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CFB4B84-1613-3807-87C6-8689B621C2E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CPB Netherlands Bureau for Economic Policy Analysis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41632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A71E96-8CCA-EF0F-90C1-62640CFC3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9F3CD1-821E-8619-FE96-4E7146A875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9CD61D5-2987-D1E7-E41E-06CC53A223C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FB55793A-F97B-BB95-0AD3-F9750A83FD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213910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7C567-1925-D50B-E071-2D760859B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 enligt KL och NR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4AFF773-EDCA-89C9-8E14-2D308E6A67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5AF44C-D27B-02E5-2B2B-376FE6E71C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A93533D-2BB0-979B-362A-12DB509060A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759851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76AB92-E6AB-1704-3B3F-8080CED45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Arbetskostnad, produktivitet och förädlingsvärdepris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5AD2FE7-97DF-BDE6-7F1A-4EB013C2AB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025D0F-91DC-2F58-B05F-66A99D549D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FB048EE-FA17-1651-5A5F-A1EB7D7685E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19961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43EC17-1D4C-AD1B-8CDA-79ED70AE3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E0CCA62-64FF-F53B-9BBA-299756A7D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34F57B7-AE1B-68EA-6F1C-025EA8983D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1995=100,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2457290-03D1-0FE8-BA04-AB94F4EF1DF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 </a:t>
            </a:r>
          </a:p>
        </p:txBody>
      </p:sp>
    </p:spTree>
    <p:extLst>
      <p:ext uri="{BB962C8B-B14F-4D97-AF65-F5344CB8AC3E}">
        <p14:creationId xmlns:p14="http://schemas.microsoft.com/office/powerpoint/2010/main" val="21788546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4CE1C-D2F7-0B16-AB59-F3A41A83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007B1A5-9937-789E-ACC9-AAAB3E1ED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06863F6-D042-3CDF-801C-857972E333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0AEED38-265B-97AC-1B7A-27E2DFF061D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168047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6E1FB1-E88C-7E4B-0B3A-0165EA612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E004A34-565C-D445-B262-1217DCB959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51392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ED8211-D8D8-E550-D027-F8C39C549A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60F6CC4-2813-8CC8-D1D7-B7D50D640B5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						Källa: SCB och Konjunkturinstitutet</a:t>
            </a:r>
          </a:p>
        </p:txBody>
      </p:sp>
    </p:spTree>
    <p:extLst>
      <p:ext uri="{BB962C8B-B14F-4D97-AF65-F5344CB8AC3E}">
        <p14:creationId xmlns:p14="http://schemas.microsoft.com/office/powerpoint/2010/main" val="39917086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38A8C4-95A5-3B76-D3FE-664E74F1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7E5D7E-6A05-26D6-6DF0-F9212EC972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EF57DAE-58FE-F1DB-DCA5-BC7AEDAAEB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DB53A97-5EF1-A619-49F9-AB25C2F619B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360101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3496A0-EF0F-FA5C-93F5-C5EE50F0B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Företagens prisförväntningar på tre månaders sikt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BE16FB-49C3-C61E-DD85-37A6AC7FB3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40C77EC-1B0C-3B5A-2C6E-CECF84A19B7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7B0C25AF-134A-0CA5-7308-83056A7982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25695047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3F67DA-9624-300B-4E93-D1BD7A69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Råvaruprisindex för industrin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E9CD4A5-C5DC-2C68-69AE-7AE7284302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Euro, index 2020=100,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7A3FF0C-C9E5-A64F-6AC2-31143211270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HWWI och Macrobond.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1EDC24F-D7BC-5963-C3B6-A60CDB49A7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634570"/>
            <a:ext cx="8658225" cy="4249260"/>
          </a:xfrm>
        </p:spPr>
      </p:pic>
    </p:spTree>
    <p:extLst>
      <p:ext uri="{BB962C8B-B14F-4D97-AF65-F5344CB8AC3E}">
        <p14:creationId xmlns:p14="http://schemas.microsoft.com/office/powerpoint/2010/main" val="38165497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2C877C-9816-CC7E-EE9C-CAE9817E9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118F0F1-B342-EABA-CBF1-206ED83789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6068B9-4370-5F94-01EF-A5C5DB23D5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25E2F9-8D39-214D-D7A4-49EC89E1C22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228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1E4ADD-10AF-7D13-CAAB-0789A641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07EA5EB-0CDB-C745-B991-1F29B01FC1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067516B-0C66-57F1-541C-1BEF6B5DDF0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Eurostat, Bureau of Labor Statistics, SCB och Macrobond.</a:t>
            </a:r>
            <a:endParaRPr lang="sv-SE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10C2F7C-7994-5E4C-2A17-74F7CA8464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17165790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0F1E4A-8490-D907-F06B-E319D24F5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 och räntesatsindex i KPI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ABBC1F4-1DB9-00C2-2D50-A489644D30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5654855-4CB1-7124-60FC-DE5E3543D91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A6B1B32D-D6E9-12B8-28A9-DB5349844E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28243081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0AE5F7-25FF-FD1D-3DE2-FF4128709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inflationen i USA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0DCA668-CAA8-4F80-4622-9E307D94A7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77AE91E-0215-0AB1-F11C-002145FB54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 respektive bidrag,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A39628E-F631-EFEA-2760-F689475E294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U.S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9790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CFDE62-3D70-E3C4-5072-85EFE41F6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inflationen i euroområdet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D22A47F-A813-85DB-0D17-1DC2F32172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3FD6E11-7607-067D-1909-BC29C771CF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 av HIKP, respektive bidrag i procentenheter,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4A82D3A-763A-303A-84D7-ACF6FB2C457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26543497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191FBF-80B8-A4E2-B0DF-A7ECD8FF6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inflationen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A9F299F-A511-52FC-8B36-8959F8FFCE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5FA956-9B18-B866-BAAC-11BB6E34BB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94210B1-12FD-3FC4-76D8-E5B496FFEA7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665556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5B76C2-F319-6873-B9F1-7588D3BD2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4A3E049-6C85-7BFF-3BFC-9D8017D46D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7DA0C5-E455-6083-F266-361DA57D7D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596347-34D1-9D86-12AF-F9CB59DFD1A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556682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D38DD2-2193-E39F-C074-D2ED1274B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79F69FF-38B7-7A7F-EEEF-CF9DC8E96C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6841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D6A19AF-E5E5-63AE-274F-9763F276DD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FC9C20E-CFCF-3255-AF99-64C94C62379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700392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EA76F7-E44A-7AC8-CE39-B7F5ECCF9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arbetsmarknadsgap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D8456CE-4E26-07FD-A6CB-706270874D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E4F7FBE-75E6-FA5B-37E7-20FF0B8B8E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114FA71-C5AE-834E-4DDA-6F5E4B92670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175687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067BE7-A421-8312-FBA6-AF957B77C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Inflation,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D0FC3DB-D983-9EE8-2A79-B07DA6925A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24414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7107BE-832F-5F74-3269-44E99A7F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322BFA1-540C-0AB2-22E7-94E854C725B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10504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EFF563-3A15-D66A-943A-69C78F047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finansiella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9EC829F-0ABA-8540-F013-6598A5DB77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487E2D-8904-27B0-55CC-B3321032C6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FEEEDDF-F8F7-73A5-80A4-2A451470C0F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162458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C61635-6ECD-4470-DA3B-757CC6E2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resultat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5DB36A7-40A8-C98B-8B88-6514EE5CB6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D9B901C-0F8A-212F-4807-08056D3598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D1DE7D9-9282-3B68-C84F-710A5298DDF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50552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5D63B-31CD-CD86-72F4-D9377D5FE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954205F-1E82-CC79-5392-A18463E2D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66F9779-ABA1-9746-CA3C-E42AA35613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77F23B9-5EE5-BC97-0156-4DDB5E6769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Bank of England, Bank of Japan, ECB, Federal Reserve, Norges Bank, Macrobond och Konjunkturinstitutet.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17144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08DC0-D6EF-CFC5-482A-D29F04A22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C1AE4C-6630-4BA1-EC47-DBC7FA3A55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5723B74-A5DB-CE0B-C45D-2583B4D36C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EE6145B-5F41-6FCA-E0AD-FA50441AE52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736379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2FF28D-387A-1D4D-E396-3699433C8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45F897D-58AB-57DB-AE2F-A508C0F20B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F6A9FA-62E7-AB3F-CB3A-95D6F86716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 respektive 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F02F8D-E361-2754-305B-4254F765E6E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460595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9A80CD-EA12-099B-0289-0AC636FF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170770E-D2D7-AE55-8CA1-5671CC5649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FCE70A-B0E3-5551-9AD2-3210895F08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33C72DE-ACA0-9A6D-5A67-5C3649852A5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840814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CA3F4B-8CDF-C820-652C-5C792F665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1FCB87F-2248-00F5-556A-388764D086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731B770-DE91-6F6F-7898-5229D2F1A1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BECBC4E-D060-2E44-F275-3AA65BFFCDE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08929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66311C-E92C-DD22-53C6-08B42A2EB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EF20E4E-6224-B05A-392A-498EAAC339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4A4AFAF-8611-7DAF-7434-88D2CF79F9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1D05106-8826-CCDE-A591-0BC3521328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368349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2B29BB-DAAD-9836-132F-FBC43041F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7173DE8-3009-D05E-79C4-6863667ADB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51392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E4DD40A-A036-1481-B48B-091415CB6C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E480499-A5C8-7CED-E616-174979B22F0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								Källa: SCB.</a:t>
            </a:r>
          </a:p>
        </p:txBody>
      </p:sp>
    </p:spTree>
    <p:extLst>
      <p:ext uri="{BB962C8B-B14F-4D97-AF65-F5344CB8AC3E}">
        <p14:creationId xmlns:p14="http://schemas.microsoft.com/office/powerpoint/2010/main" val="16840557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9F5CDE-4A37-277C-D333-33041B4D5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1B0633D-608F-E4CC-A7C0-4BFC621F8A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69B000-8FC2-CA89-BD48-82FBA0CBB9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C5E6714-644E-6CA8-2BE1-3F6487827E2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19181566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19E178-5FD4-86F8-4CC5-B7974C93B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Kommunsektorns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2E8BD8B-8869-854A-3932-5767E8338A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60050F5-4A6D-7C61-5469-B34222168D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83B49D9-EFDB-3684-2E26-EBD80B91308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84126199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E8CE2A-6A7C-A80C-E009-A874A3B54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 och ackumulerat finansiellt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7BE527C-FF8D-A433-4424-CD032CAD29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32F24C-6DD3-0F9F-CAE8-A10D11F21D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EA9A397-DA6B-FF9C-B488-8AE8DC05AB7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055616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0EAA03-13A5-6145-E120-41B25A3B1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Kommunsektorns del av Maastrichtskulden, bidrag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611AB44-858A-024F-2C86-7C66545607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8628"/>
            <a:ext cx="8658225" cy="448114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16CFD7-E013-2C1E-7017-75703934AB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Bidrag respektive årlig procentuell förändring av Maastrichtskulden som andel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C8BF3F9-A630-FFE5-0336-82B42776545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36337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94F277-A2A0-ED39-9929-4B4B2B17A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2D0FC8E-FC34-A6C5-E17F-37F4514AF3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0EB7EA2-32FE-977C-86FE-E37891A39F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BCD29FE-D86A-CD6C-01BB-7687F74745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493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115C35-05A7-F401-441E-724296E5C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3EAE89-BBA8-00F1-5FE1-F87D11038E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2CF644B-77DB-AB20-DF4C-F41E100A287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E65D5E35-2A24-9B02-22D8-342E34042F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17644"/>
            <a:ext cx="8658225" cy="4483112"/>
          </a:xfrm>
        </p:spPr>
      </p:pic>
    </p:spTree>
    <p:extLst>
      <p:ext uri="{BB962C8B-B14F-4D97-AF65-F5344CB8AC3E}">
        <p14:creationId xmlns:p14="http://schemas.microsoft.com/office/powerpoint/2010/main" val="4227530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026DD-8355-1C4D-231F-EDAE06E9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Exportorderingång i tillverkningsindustrin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2D914E5-768D-C6CE-F5AF-1667B35F05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Diffusionsindex respektive 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D4640AD-D4E6-BA74-F979-6AB6D5F28FD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Swedbank/SILF,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3A1756C9-4486-87FD-B30D-DB919EB08B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496"/>
            <a:ext cx="8658225" cy="4477408"/>
          </a:xfrm>
        </p:spPr>
      </p:pic>
    </p:spTree>
    <p:extLst>
      <p:ext uri="{BB962C8B-B14F-4D97-AF65-F5344CB8AC3E}">
        <p14:creationId xmlns:p14="http://schemas.microsoft.com/office/powerpoint/2010/main" val="1975894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813C6D-2C4E-5AEF-1BDB-AE149EFC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bruttoinvesteringar, bostäder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121EE9-295D-F372-5C89-6B5DAF2EE3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D9CEB1A-2F29-A8E1-015B-E884DD7D7C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3FBD56B-23EE-28ED-2674-83BFF911FFF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94746424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41</TotalTime>
  <Words>982</Words>
  <Application>Microsoft Office PowerPoint</Application>
  <PresentationFormat>Bredbild</PresentationFormat>
  <Paragraphs>177</Paragraphs>
  <Slides>59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59</vt:i4>
      </vt:variant>
    </vt:vector>
  </HeadingPairs>
  <TitlesOfParts>
    <vt:vector size="63" baseType="lpstr">
      <vt:lpstr>Arial</vt:lpstr>
      <vt:lpstr>Calibri</vt:lpstr>
      <vt:lpstr>Verdana</vt:lpstr>
      <vt:lpstr>ExternaPresentationer2</vt:lpstr>
      <vt:lpstr>Sammanvägt inköpschefsindex i valda länder och regioner</vt:lpstr>
      <vt:lpstr>BNP i valda länder och regioner</vt:lpstr>
      <vt:lpstr>Global varuhandel och industriproduktion</vt:lpstr>
      <vt:lpstr>Konsumentpriser i valda länder och regioner</vt:lpstr>
      <vt:lpstr>Styrräntor</vt:lpstr>
      <vt:lpstr>BNP</vt:lpstr>
      <vt:lpstr>BNP</vt:lpstr>
      <vt:lpstr>Exportorderingång i tillverkningsindustrin</vt:lpstr>
      <vt:lpstr>Fasta bruttoinvesteringar, bostäder</vt:lpstr>
      <vt:lpstr>Industrins kapacitetsutnyttjande och investeringsandel</vt:lpstr>
      <vt:lpstr>Offentliga investeringar</vt:lpstr>
      <vt:lpstr>Bidrag till offentlig konsumtionstillväxt</vt:lpstr>
      <vt:lpstr>Hushållens konfidensindikator och hushållens konsumtion</vt:lpstr>
      <vt:lpstr>Hushållens syn på egen ekonomi</vt:lpstr>
      <vt:lpstr>Hushållens sparande</vt:lpstr>
      <vt:lpstr>Hushållens konsumtion, real disponibel inkomst och eget sparande</vt:lpstr>
      <vt:lpstr>Förädlingsvärde i näringslivet</vt:lpstr>
      <vt:lpstr>Förädlingsvärde och produktionsvärde i byggbranschen</vt:lpstr>
      <vt:lpstr>Sysselsättningsgrad, 15–74 år, enligt AKU</vt:lpstr>
      <vt:lpstr>Anställningsplaner i näringslivet</vt:lpstr>
      <vt:lpstr>Bidrag till sysselsättningstillväxten </vt:lpstr>
      <vt:lpstr>Sysselsatta 15–74 respektive 15–89 år enligt AKU respektive NR</vt:lpstr>
      <vt:lpstr>Arbetslösa 16–64 år</vt:lpstr>
      <vt:lpstr>Arbetslöshet 16–64 år enligt AKU, Af respektive prel. BAS</vt:lpstr>
      <vt:lpstr>BNP-gap och resursutnyttjandeindikator</vt:lpstr>
      <vt:lpstr>BNP-gap, arbetsmarknadsgap</vt:lpstr>
      <vt:lpstr>BNP-gap, produktivitetsgap i näringslivet</vt:lpstr>
      <vt:lpstr>Befolkning, samtliga ursprung</vt:lpstr>
      <vt:lpstr>Utrikes födda</vt:lpstr>
      <vt:lpstr>Timlön</vt:lpstr>
      <vt:lpstr>Timlön enligt KL och NR</vt:lpstr>
      <vt:lpstr>Arbetskostnad, produktivitet och förädlingsvärdepris i näringslivet</vt:lpstr>
      <vt:lpstr>Reallön</vt:lpstr>
      <vt:lpstr>Justerad enhetsarbetskostnad i näringslivet</vt:lpstr>
      <vt:lpstr>Vinstandelar</vt:lpstr>
      <vt:lpstr>Konsumentpriser</vt:lpstr>
      <vt:lpstr>Företagens prisförväntningar på tre månaders sikt</vt:lpstr>
      <vt:lpstr>Råvaruprisindex för industrin</vt:lpstr>
      <vt:lpstr>Konsumentpriser</vt:lpstr>
      <vt:lpstr>KPI och räntesatsindex i KPI</vt:lpstr>
      <vt:lpstr>Bidrag till inflationen i USA</vt:lpstr>
      <vt:lpstr>Bidrag till inflationen i euroområdet</vt:lpstr>
      <vt:lpstr>Bidrag till inflationen i Sverige</vt:lpstr>
      <vt:lpstr>Styrränta</vt:lpstr>
      <vt:lpstr>Importjusterat bidrag till BNP-tillväxten</vt:lpstr>
      <vt:lpstr>BNP-gap och arbetsmarknadsgap i Sverige</vt:lpstr>
      <vt:lpstr>Inflation, KPIF</vt:lpstr>
      <vt:lpstr>Offentliga sektorns finansiella sparande</vt:lpstr>
      <vt:lpstr>Finansiellt sparande och resultat i kommunsektorn</vt:lpstr>
      <vt:lpstr>Finansiellt sparande i delsektorer</vt:lpstr>
      <vt:lpstr>Maastrichtskuld</vt:lpstr>
      <vt:lpstr>Hushållens konsumtion</vt:lpstr>
      <vt:lpstr>Industrins investeringar</vt:lpstr>
      <vt:lpstr>Arbetslöshet</vt:lpstr>
      <vt:lpstr>Maastrichtskulden</vt:lpstr>
      <vt:lpstr>Finansiellt sparande i kommunsektorn</vt:lpstr>
      <vt:lpstr>Kommunsektorns investeringar</vt:lpstr>
      <vt:lpstr>Maastrichtskuld och ackumulerat finansiellt sparande</vt:lpstr>
      <vt:lpstr>Kommunsektorns del av Maastrichtskulden, bidrag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6</cp:revision>
  <dcterms:created xsi:type="dcterms:W3CDTF">2024-06-15T07:12:33Z</dcterms:created>
  <dcterms:modified xsi:type="dcterms:W3CDTF">2024-06-18T13:57:27Z</dcterms:modified>
</cp:coreProperties>
</file>