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6"/>
  </p:notes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308" r:id="rId9"/>
    <p:sldId id="267" r:id="rId10"/>
    <p:sldId id="269" r:id="rId11"/>
    <p:sldId id="270" r:id="rId12"/>
    <p:sldId id="307" r:id="rId13"/>
    <p:sldId id="272" r:id="rId14"/>
    <p:sldId id="273" r:id="rId15"/>
    <p:sldId id="274" r:id="rId16"/>
    <p:sldId id="275" r:id="rId17"/>
    <p:sldId id="304" r:id="rId18"/>
    <p:sldId id="276" r:id="rId19"/>
    <p:sldId id="277" r:id="rId20"/>
    <p:sldId id="278" r:id="rId21"/>
    <p:sldId id="279" r:id="rId22"/>
    <p:sldId id="280" r:id="rId23"/>
    <p:sldId id="281" r:id="rId24"/>
    <p:sldId id="284" r:id="rId25"/>
    <p:sldId id="285" r:id="rId26"/>
    <p:sldId id="286" r:id="rId27"/>
    <p:sldId id="287" r:id="rId28"/>
    <p:sldId id="288" r:id="rId29"/>
    <p:sldId id="289" r:id="rId30"/>
    <p:sldId id="290" r:id="rId31"/>
    <p:sldId id="291" r:id="rId32"/>
    <p:sldId id="292" r:id="rId33"/>
    <p:sldId id="293" r:id="rId34"/>
    <p:sldId id="294" r:id="rId35"/>
    <p:sldId id="295" r:id="rId36"/>
    <p:sldId id="296" r:id="rId37"/>
    <p:sldId id="297" r:id="rId38"/>
    <p:sldId id="298" r:id="rId39"/>
    <p:sldId id="299" r:id="rId40"/>
    <p:sldId id="300" r:id="rId41"/>
    <p:sldId id="301" r:id="rId42"/>
    <p:sldId id="302" r:id="rId43"/>
    <p:sldId id="303" r:id="rId44"/>
    <p:sldId id="305" r:id="rId45"/>
  </p:sldIdLst>
  <p:sldSz cx="12192000" cy="6858000"/>
  <p:notesSz cx="6858000" cy="9144000"/>
  <p:defaultTextStyle>
    <a:defPPr>
      <a:defRPr lang="sv-SE"/>
    </a:defPPr>
    <a:lvl1pPr marL="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4" userDrawn="1">
          <p15:clr>
            <a:srgbClr val="A4A3A4"/>
          </p15:clr>
        </p15:guide>
        <p15:guide id="2" orient="horz" pos="781" userDrawn="1">
          <p15:clr>
            <a:srgbClr val="A4A3A4"/>
          </p15:clr>
        </p15:guide>
        <p15:guide id="3" orient="horz" pos="835" userDrawn="1">
          <p15:clr>
            <a:srgbClr val="A4A3A4"/>
          </p15:clr>
        </p15:guide>
        <p15:guide id="4" orient="horz" pos="3843" userDrawn="1">
          <p15:clr>
            <a:srgbClr val="A4A3A4"/>
          </p15:clr>
        </p15:guide>
        <p15:guide id="5" pos="212" userDrawn="1">
          <p15:clr>
            <a:srgbClr val="A4A3A4"/>
          </p15:clr>
        </p15:guide>
        <p15:guide id="6" pos="75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4D4D"/>
    <a:srgbClr val="F2F2F2"/>
    <a:srgbClr val="D9D9D9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3" autoAdjust="0"/>
    <p:restoredTop sz="94660"/>
  </p:normalViewPr>
  <p:slideViewPr>
    <p:cSldViewPr showGuides="1">
      <p:cViewPr varScale="1">
        <p:scale>
          <a:sx n="110" d="100"/>
          <a:sy n="110" d="100"/>
        </p:scale>
        <p:origin x="114" y="1188"/>
      </p:cViewPr>
      <p:guideLst>
        <p:guide orient="horz" pos="164"/>
        <p:guide orient="horz" pos="781"/>
        <p:guide orient="horz" pos="835"/>
        <p:guide orient="horz" pos="3843"/>
        <p:guide pos="212"/>
        <p:guide pos="750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CCD29-7DC1-40C9-B62D-90B786E53688}" type="datetimeFigureOut">
              <a:rPr lang="sv-SE" smtClean="0"/>
              <a:t>2024-12-19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B3146B-41F7-4F63-A6FA-DBE5AE299C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6931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336062" y="6116644"/>
            <a:ext cx="8534400" cy="316931"/>
          </a:xfrm>
        </p:spPr>
        <p:txBody>
          <a:bodyPr/>
          <a:lstStyle>
            <a:lvl1pPr marL="0" indent="0" algn="l">
              <a:buNone/>
              <a:defRPr b="1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namn på ansvarig(a) föredragshållare</a:t>
            </a:r>
          </a:p>
        </p:txBody>
      </p:sp>
      <p:sp>
        <p:nvSpPr>
          <p:cNvPr id="29" name="Rubrik 1"/>
          <p:cNvSpPr>
            <a:spLocks noGrp="1"/>
          </p:cNvSpPr>
          <p:nvPr>
            <p:ph type="title" hasCustomPrompt="1"/>
          </p:nvPr>
        </p:nvSpPr>
        <p:spPr>
          <a:xfrm>
            <a:off x="336064" y="274640"/>
            <a:ext cx="8444302" cy="418059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lägga till rubrik</a:t>
            </a:r>
          </a:p>
        </p:txBody>
      </p:sp>
      <p:sp>
        <p:nvSpPr>
          <p:cNvPr id="30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765180"/>
            <a:ext cx="8444302" cy="3603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  <p:grpSp>
        <p:nvGrpSpPr>
          <p:cNvPr id="17" name="Grupp 16">
            <a:extLst>
              <a:ext uri="{FF2B5EF4-FFF2-40B4-BE49-F238E27FC236}">
                <a16:creationId xmlns:a16="http://schemas.microsoft.com/office/drawing/2014/main" id="{DAD420AE-45A9-4DAD-8CE6-21675703806F}"/>
              </a:ext>
            </a:extLst>
          </p:cNvPr>
          <p:cNvGrpSpPr/>
          <p:nvPr userDrawn="1"/>
        </p:nvGrpSpPr>
        <p:grpSpPr>
          <a:xfrm>
            <a:off x="10869123" y="417637"/>
            <a:ext cx="1036322" cy="6246124"/>
            <a:chOff x="10869123" y="417637"/>
            <a:chExt cx="1036322" cy="6246124"/>
          </a:xfrm>
        </p:grpSpPr>
        <p:pic>
          <p:nvPicPr>
            <p:cNvPr id="18" name="Bildobjekt 17">
              <a:extLst>
                <a:ext uri="{FF2B5EF4-FFF2-40B4-BE49-F238E27FC236}">
                  <a16:creationId xmlns:a16="http://schemas.microsoft.com/office/drawing/2014/main" id="{9239EC55-13C7-406C-8430-10D8A36149A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1281734"/>
              <a:ext cx="491141" cy="687597"/>
            </a:xfrm>
            <a:prstGeom prst="rect">
              <a:avLst/>
            </a:prstGeom>
          </p:spPr>
        </p:pic>
        <p:pic>
          <p:nvPicPr>
            <p:cNvPr id="19" name="Bildobjekt 18">
              <a:extLst>
                <a:ext uri="{FF2B5EF4-FFF2-40B4-BE49-F238E27FC236}">
                  <a16:creationId xmlns:a16="http://schemas.microsoft.com/office/drawing/2014/main" id="{49B89E01-CE11-479D-9097-B0A2DE7A06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2145830"/>
              <a:ext cx="483017" cy="681055"/>
            </a:xfrm>
            <a:prstGeom prst="rect">
              <a:avLst/>
            </a:prstGeom>
          </p:spPr>
        </p:pic>
        <p:pic>
          <p:nvPicPr>
            <p:cNvPr id="20" name="Bildobjekt 19">
              <a:extLst>
                <a:ext uri="{FF2B5EF4-FFF2-40B4-BE49-F238E27FC236}">
                  <a16:creationId xmlns:a16="http://schemas.microsoft.com/office/drawing/2014/main" id="{00EA9306-B466-464E-A2A9-B5F85295A3F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6145" y="4725144"/>
              <a:ext cx="480917" cy="678094"/>
            </a:xfrm>
            <a:prstGeom prst="rect">
              <a:avLst/>
            </a:prstGeom>
          </p:spPr>
        </p:pic>
        <p:pic>
          <p:nvPicPr>
            <p:cNvPr id="21" name="Bildobjekt 20">
              <a:extLst>
                <a:ext uri="{FF2B5EF4-FFF2-40B4-BE49-F238E27FC236}">
                  <a16:creationId xmlns:a16="http://schemas.microsoft.com/office/drawing/2014/main" id="{021CA271-5F34-475E-9023-5B4008B79C0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3009926"/>
              <a:ext cx="483017" cy="683470"/>
            </a:xfrm>
            <a:prstGeom prst="rect">
              <a:avLst/>
            </a:prstGeom>
          </p:spPr>
        </p:pic>
        <p:pic>
          <p:nvPicPr>
            <p:cNvPr id="22" name="Bildobjekt 21">
              <a:extLst>
                <a:ext uri="{FF2B5EF4-FFF2-40B4-BE49-F238E27FC236}">
                  <a16:creationId xmlns:a16="http://schemas.microsoft.com/office/drawing/2014/main" id="{CE02F084-547C-4EE8-8D65-7DA83F8102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417637"/>
              <a:ext cx="491141" cy="694764"/>
            </a:xfrm>
            <a:prstGeom prst="rect">
              <a:avLst/>
            </a:prstGeom>
          </p:spPr>
        </p:pic>
        <p:pic>
          <p:nvPicPr>
            <p:cNvPr id="23" name="Bildobjekt 22">
              <a:extLst>
                <a:ext uri="{FF2B5EF4-FFF2-40B4-BE49-F238E27FC236}">
                  <a16:creationId xmlns:a16="http://schemas.microsoft.com/office/drawing/2014/main" id="{B07E1A32-37EE-47F4-8942-5D09BE7666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69123" y="5569527"/>
              <a:ext cx="1036322" cy="1094234"/>
            </a:xfrm>
            <a:prstGeom prst="rect">
              <a:avLst/>
            </a:prstGeom>
          </p:spPr>
        </p:pic>
        <p:pic>
          <p:nvPicPr>
            <p:cNvPr id="24" name="Bildobjekt 23">
              <a:extLst>
                <a:ext uri="{FF2B5EF4-FFF2-40B4-BE49-F238E27FC236}">
                  <a16:creationId xmlns:a16="http://schemas.microsoft.com/office/drawing/2014/main" id="{DCF27615-62AB-4F8E-B8BB-BBAC821054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3861888"/>
              <a:ext cx="491167" cy="694764"/>
            </a:xfrm>
            <a:prstGeom prst="rect">
              <a:avLst/>
            </a:prstGeom>
          </p:spPr>
        </p:pic>
      </p:grpSp>
      <p:sp>
        <p:nvSpPr>
          <p:cNvPr id="25" name="Platshållare för text 7">
            <a:extLst>
              <a:ext uri="{FF2B5EF4-FFF2-40B4-BE49-F238E27FC236}">
                <a16:creationId xmlns:a16="http://schemas.microsoft.com/office/drawing/2014/main" id="{551A79A3-B732-4526-803B-A54A7EFD61F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3988" y="2132856"/>
            <a:ext cx="10457777" cy="144016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</p:spTree>
    <p:extLst>
      <p:ext uri="{BB962C8B-B14F-4D97-AF65-F5344CB8AC3E}">
        <p14:creationId xmlns:p14="http://schemas.microsoft.com/office/powerpoint/2010/main" val="3252805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39"/>
            <a:ext cx="8658000" cy="50400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6061" y="1418802"/>
            <a:ext cx="8658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3" y="836777"/>
            <a:ext cx="8658000" cy="504000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6063" y="6116644"/>
            <a:ext cx="8658000" cy="624731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2021529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2" y="274640"/>
            <a:ext cx="5382000" cy="504000"/>
          </a:xfrm>
        </p:spPr>
        <p:txBody>
          <a:bodyPr>
            <a:noAutofit/>
          </a:bodyPr>
          <a:lstStyle>
            <a:lvl1pPr>
              <a:defRPr b="1">
                <a:latin typeface="+mj-lt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5360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5360" y="6012000"/>
            <a:ext cx="5382000" cy="720000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  <p:sp>
        <p:nvSpPr>
          <p:cNvPr id="10" name="Platshållare för innehåll 2"/>
          <p:cNvSpPr>
            <a:spLocks noGrp="1"/>
          </p:cNvSpPr>
          <p:nvPr>
            <p:ph idx="15"/>
          </p:nvPr>
        </p:nvSpPr>
        <p:spPr>
          <a:xfrm>
            <a:off x="5879976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2" name="Platshållare för text 7"/>
          <p:cNvSpPr>
            <a:spLocks noGrp="1"/>
          </p:cNvSpPr>
          <p:nvPr>
            <p:ph type="body" sz="quarter" idx="16" hasCustomPrompt="1"/>
          </p:nvPr>
        </p:nvSpPr>
        <p:spPr>
          <a:xfrm>
            <a:off x="5879976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14" name="Platshållare för text 7"/>
          <p:cNvSpPr>
            <a:spLocks noGrp="1"/>
          </p:cNvSpPr>
          <p:nvPr>
            <p:ph type="body" sz="quarter" idx="17" hasCustomPrompt="1"/>
          </p:nvPr>
        </p:nvSpPr>
        <p:spPr>
          <a:xfrm>
            <a:off x="5886651" y="279504"/>
            <a:ext cx="5382000" cy="504000"/>
          </a:xfrm>
        </p:spPr>
        <p:txBody>
          <a:bodyPr>
            <a:noAutofit/>
          </a:bodyPr>
          <a:lstStyle>
            <a:lvl1pPr marL="0" indent="0">
              <a:buNone/>
              <a:defRPr b="1">
                <a:solidFill>
                  <a:srgbClr val="4D4D4D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8" hasCustomPrompt="1"/>
          </p:nvPr>
        </p:nvSpPr>
        <p:spPr>
          <a:xfrm>
            <a:off x="5904000" y="6012000"/>
            <a:ext cx="5382000" cy="720000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rgbClr val="4D4D4D"/>
                </a:solidFill>
              </a:defRPr>
            </a:lvl1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1633248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lista utan under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40"/>
            <a:ext cx="8658000" cy="922115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innehåll 2"/>
          <p:cNvSpPr>
            <a:spLocks noGrp="1"/>
          </p:cNvSpPr>
          <p:nvPr>
            <p:ph idx="1"/>
          </p:nvPr>
        </p:nvSpPr>
        <p:spPr>
          <a:xfrm>
            <a:off x="335360" y="1319217"/>
            <a:ext cx="8658000" cy="47740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17906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8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14368" y="6093304"/>
            <a:ext cx="658296" cy="663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336064" y="274639"/>
            <a:ext cx="8444302" cy="9330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77632" y="1319218"/>
            <a:ext cx="8002734" cy="5124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36063" y="6453189"/>
            <a:ext cx="1240052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333333"/>
                </a:solidFill>
              </a:defRPr>
            </a:lvl1pPr>
          </a:lstStyle>
          <a:p>
            <a:fld id="{C3A2019E-6387-4EE7-9D57-BB56FA1D45AA}" type="datetimeFigureOut">
              <a:rPr lang="sv-SE" smtClean="0"/>
              <a:pPr/>
              <a:t>2024-12-19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576113" y="6453189"/>
            <a:ext cx="9615518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333333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191633" y="6453189"/>
            <a:ext cx="728785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333333"/>
                </a:solidFill>
              </a:defRPr>
            </a:lvl1pPr>
          </a:lstStyle>
          <a:p>
            <a:fld id="{2ED046C0-1CA2-4C04-85DE-8D258BC54A8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74593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2" r:id="rId3"/>
    <p:sldLayoutId id="2147483663" r:id="rId4"/>
  </p:sldLayoutIdLst>
  <p:txStyles>
    <p:titleStyle>
      <a:lvl1pPr algn="l" defTabSz="914423" rtl="0" eaLnBrk="1" latinLnBrk="0" hangingPunct="1">
        <a:spcBef>
          <a:spcPct val="0"/>
        </a:spcBef>
        <a:buNone/>
        <a:defRPr sz="1800" b="1" kern="1200">
          <a:solidFill>
            <a:srgbClr val="4D4D4D"/>
          </a:solidFill>
          <a:latin typeface="+mj-lt"/>
          <a:ea typeface="+mj-ea"/>
          <a:cs typeface="+mj-cs"/>
        </a:defRPr>
      </a:lvl1pPr>
    </p:titleStyle>
    <p:bodyStyle>
      <a:lvl1pPr marL="180980" indent="-180980" algn="l" defTabSz="91442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rgbClr val="333333"/>
          </a:solidFill>
          <a:latin typeface="+mn-lt"/>
          <a:ea typeface="+mn-ea"/>
          <a:cs typeface="+mn-cs"/>
        </a:defRPr>
      </a:lvl1pPr>
      <a:lvl2pPr marL="361959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rgbClr val="333333"/>
          </a:solidFill>
          <a:latin typeface="+mn-lt"/>
          <a:ea typeface="+mn-ea"/>
          <a:cs typeface="+mn-cs"/>
        </a:defRPr>
      </a:lvl2pPr>
      <a:lvl3pPr marL="535001" indent="-173042" algn="l" defTabSz="914423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rgbClr val="333333"/>
          </a:solidFill>
          <a:latin typeface="+mn-lt"/>
          <a:ea typeface="+mn-ea"/>
          <a:cs typeface="+mn-cs"/>
        </a:defRPr>
      </a:lvl3pPr>
      <a:lvl4pPr marL="715981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rgbClr val="333333"/>
          </a:solidFill>
          <a:latin typeface="+mn-lt"/>
          <a:ea typeface="+mn-ea"/>
          <a:cs typeface="+mn-cs"/>
        </a:defRPr>
      </a:lvl4pPr>
      <a:lvl5pPr marL="896960" indent="-180980" algn="l" defTabSz="914423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rgbClr val="333333"/>
          </a:solidFill>
          <a:latin typeface="+mn-lt"/>
          <a:ea typeface="+mn-ea"/>
          <a:cs typeface="+mn-cs"/>
        </a:defRPr>
      </a:lvl5pPr>
      <a:lvl6pPr marL="2514663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4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7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e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e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e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e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emf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em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emf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emf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emf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emf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9B8C614-CD4E-62D1-7B5D-16A32FE6A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BNP i valda länder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ECE4C605-6546-350C-B3CF-052B86F7A16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CEEC97F-F831-B740-096A-9EB1135E44E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2019 kvartal 4=100, fasta priser,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072A254E-710F-4591-0713-7BA2A2EC5110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Nationella källor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41144259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98FDA8F-D1BB-A05B-7B1A-3EB4999EA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Industrins omdöme om exportorderstocken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17E356D5-C0FE-F1C4-FA9E-4D7701044B1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1"/>
            <a:ext cx="8640000" cy="423979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D7164A4-4430-0DAF-6EBD-0AE883FDAE2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Standardiserade avvikelser från medelvärde, säsongsrensade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6085C2CA-FB4C-C679-E705-3EA8ECBCF6A1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7651139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D79D11F-3A15-F42F-9F92-A8D2B8CFE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Export av varor och tjänster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9622006-3BF5-B1A3-E9AD-5416121D17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Miljarder kronor, fasta priser,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F496D430-E332-5FF6-E618-450DBB99CC8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34CA34BB-0825-6F1F-935D-6F59F84E97F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550" y="1520209"/>
            <a:ext cx="8658225" cy="4477982"/>
          </a:xfrm>
        </p:spPr>
      </p:pic>
    </p:spTree>
    <p:extLst>
      <p:ext uri="{BB962C8B-B14F-4D97-AF65-F5344CB8AC3E}">
        <p14:creationId xmlns:p14="http://schemas.microsoft.com/office/powerpoint/2010/main" val="34289289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999C82-0B30-9D35-EDAC-55E5CE1CEB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CA45C94-D481-1DA9-86F2-EA23DA51D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Fasta bruttoinvesteringar, bostäder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6C09003-8184-8B3B-32CE-2200D8FD6FB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Miljarder kronor, fasta priser respektive procentuell förändring,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159FF8AD-9F7A-A1F2-FF03-E80C30749AD1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 dirty="0"/>
              <a:t>Källor: SCB och Konjunkturinstitutet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A6C07579-C3A2-B11A-ABFB-831F6A1A2C4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550" y="1520209"/>
            <a:ext cx="8658225" cy="4477982"/>
          </a:xfrm>
        </p:spPr>
      </p:pic>
    </p:spTree>
    <p:extLst>
      <p:ext uri="{BB962C8B-B14F-4D97-AF65-F5344CB8AC3E}">
        <p14:creationId xmlns:p14="http://schemas.microsoft.com/office/powerpoint/2010/main" val="23196615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00E9978-20F6-806F-571E-192C3826D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Fasta bruttoinvesteringar 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0522D28F-3CE4-8C65-2927-1E024F50BBA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499" y="1524000"/>
            <a:ext cx="8640000" cy="4680912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F348572-5150-DBE4-0E82-66625D529B2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Miljarder kronor, fasta priser, bidrag i procent till kvartalstillväxt,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61EFA9A0-0309-58E1-05B3-9B236774A416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8845721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5582D3-C0BD-ECC4-BA1C-9DE1827F83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Bidrag till offentlig konsumtionstillväxt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EBDE59B7-1545-9CBE-EBAC-2BC7DCA14C4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3827B18-BBFF-1C48-C53E-1034A93664F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 respektive procentenheter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5F85F669-735F-93B7-9C1C-9C2A0C9F9255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3098798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07F6CB-69C4-9A10-075E-81070DF11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Hushållens konfidensindikator och hushållens konsumtion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2FE7CDCC-CA05-10B0-7BD4-4D0CF7A6432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6A26AA9-7CC4-4272-EA7D-096E0DB1606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medelvärde=100, säsongsrensade månadsvärden respektive procentuell förändring,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83C3D733-5363-AE13-5472-536A2274DE41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9950278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878EE3-12AD-4024-C1FB-362C60434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Hushållens syn på sin egen ekonomi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62F4B173-3A64-BB6B-72E2-840ED444A16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1936908-406C-A9CB-5722-F8BA85C9D5B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Nettotal, säsongsrensade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363FF920-562F-8F5D-8957-1FC5BAE0DA19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8210941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145F08-363B-3D32-33C1-756EF29754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06B578-FCC3-40C3-5E50-66DE8B8C5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Hushållens räntekostnader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988684C-2B2D-1372-82ED-9ACFABCAEE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Procent av disponibel inkomst,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5BE29DF3-C975-ED4C-3A58-EABC747ECB6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CBCA92CF-99D2-44A1-7427-79F8E479F71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550" y="1634373"/>
            <a:ext cx="8658225" cy="4249654"/>
          </a:xfrm>
        </p:spPr>
      </p:pic>
    </p:spTree>
    <p:extLst>
      <p:ext uri="{BB962C8B-B14F-4D97-AF65-F5344CB8AC3E}">
        <p14:creationId xmlns:p14="http://schemas.microsoft.com/office/powerpoint/2010/main" val="22764998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AC35C61-2682-542D-7480-1BBCD4401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Produktion i näringslivet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1B12E614-4C5A-4CA5-3B71-AF0EC297F9E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F77A219-5995-554D-4952-5A877ED36C9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Miljarder kronor, fasta priser respektive procentuell förändring,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25CE2CC8-DF90-7ACC-7D27-2647FE4A5E7F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7964802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34D9C59-7CF1-D2B7-BF15-5068C0ACF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Försäljningssituation i handeln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A687BDA3-E38C-497B-C86E-AC527160973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E263D2B-64D3-C276-8A51-EB03F5DA242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Nettotal, säsongsrensade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F628A255-942E-0A2A-6728-FDAC5AC3F26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266948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E230102-BB6F-AB6C-88AE-777022EA7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Sammanvägt inköpschefsindex i valda länder och regioner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8E11C3E1-506A-FA27-07E9-99A04080AA8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18B6FCF-8653-CC96-CA3E-A4315234705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6ED4C84-2231-94C2-45B3-5BC781858B7F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S&amp;P Global, J.P. Morgan och Macrobond.</a:t>
            </a:r>
          </a:p>
        </p:txBody>
      </p:sp>
    </p:spTree>
    <p:extLst>
      <p:ext uri="{BB962C8B-B14F-4D97-AF65-F5344CB8AC3E}">
        <p14:creationId xmlns:p14="http://schemas.microsoft.com/office/powerpoint/2010/main" val="26583021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F3EE5BB-548D-74D1-8626-D70A61BF5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Förädlingsvärde och bruttoproduktion i byggbranschen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B81A2FE5-0F33-D3D9-4955-0D10CF78F9B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58745C1-841D-184F-9B28-C6E8E76B4A1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Årlig procentuell förändring, kalenderkorrigerade 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599D6503-EE41-9A41-6B0D-44301E8919F3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40816023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F8B9D73-C3D9-7DDA-69C1-ACD023486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Arbetslöshet och jämviktsarbetslöshet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88BC7FA-560E-B8B4-1185-A57C04317A0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6A457771-1651-0AFE-4107-4894AD6E8A4A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DA9DB36B-8981-72AC-0CDB-7E6300388C2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550" y="1520209"/>
            <a:ext cx="8658225" cy="4477982"/>
          </a:xfrm>
        </p:spPr>
      </p:pic>
    </p:spTree>
    <p:extLst>
      <p:ext uri="{BB962C8B-B14F-4D97-AF65-F5344CB8AC3E}">
        <p14:creationId xmlns:p14="http://schemas.microsoft.com/office/powerpoint/2010/main" val="821668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3A7FEF9-DB1E-0AFB-8054-7A35CAB27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Anställningar i näringslivet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20DD2CF-3E9D-0F81-0FD6-F94C86D1EA6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Nettotal, säsongsrensade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C7DC2928-D9E2-FE37-3DDE-811EFB12D3FC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D1EB96F9-48D4-C816-E9E5-1F3219E11E3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47028" y="1419225"/>
            <a:ext cx="8237268" cy="4679950"/>
          </a:xfrm>
        </p:spPr>
      </p:pic>
    </p:spTree>
    <p:extLst>
      <p:ext uri="{BB962C8B-B14F-4D97-AF65-F5344CB8AC3E}">
        <p14:creationId xmlns:p14="http://schemas.microsoft.com/office/powerpoint/2010/main" val="20440428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1982ED8-E28C-4669-163F-B2F134917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Bidrag till sysselsättningstillväxten 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2FCE7BBC-D68C-7C8B-CE73-121C183AC97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499" y="1524000"/>
            <a:ext cx="8640000" cy="4907849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4679473-DF3E-D69E-9133-FD30C372C76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70C001D9-0994-A968-61A9-A1D336919956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2755474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CCE0CF7-ADD9-7579-4F26-D520E262EB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BNP-gap, produktivitetsgap i näringslivet, arbetsmarknadsgap och resursutnyttjandeindikator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0D089D6-C229-378D-21C0-039E3471932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Procent av potentiell BNP, potentiell produktivitet för näringslivet respektive potentiellt arbetade timmar,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8EF122FA-5151-68CF-FBB8-F48D7954832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6EF5FBC8-2233-30BD-8293-ACFEB123B67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6550" y="1419225"/>
            <a:ext cx="8638225" cy="4679950"/>
          </a:xfrm>
        </p:spPr>
      </p:pic>
    </p:spTree>
    <p:extLst>
      <p:ext uri="{BB962C8B-B14F-4D97-AF65-F5344CB8AC3E}">
        <p14:creationId xmlns:p14="http://schemas.microsoft.com/office/powerpoint/2010/main" val="23266340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3BEAF72-2ECA-B784-DBBA-D41DDA276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Löneökningstakt i hela ekonomin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7184A6B-04F8-6906-25FF-63A9BC2E7CD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Kalenderkorrigerad årstakt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4AF6BA6F-BCA1-DFC4-FAB4-9A402BBAE842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Medlingsinstitutet och Konjunkturinstitutet.</a:t>
            </a:r>
          </a:p>
        </p:txBody>
      </p:sp>
      <p:pic>
        <p:nvPicPr>
          <p:cNvPr id="8" name="Platshållare för innehåll 7">
            <a:extLst>
              <a:ext uri="{FF2B5EF4-FFF2-40B4-BE49-F238E27FC236}">
                <a16:creationId xmlns:a16="http://schemas.microsoft.com/office/drawing/2014/main" id="{D93CD0D7-0A31-9FE3-6BE1-B9228275171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550" y="1520209"/>
            <a:ext cx="8658225" cy="4477982"/>
          </a:xfrm>
        </p:spPr>
      </p:pic>
    </p:spTree>
    <p:extLst>
      <p:ext uri="{BB962C8B-B14F-4D97-AF65-F5344CB8AC3E}">
        <p14:creationId xmlns:p14="http://schemas.microsoft.com/office/powerpoint/2010/main" val="23827536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41AE429-3D83-9927-248E-6B495694C8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Lönsamhet i näringslivet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EFCE587-BDFE-F7D0-BF7D-DA9DADFDDE4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Procent, årsvärden respektive nettotal,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5916C7D-DD01-5E0D-12B0-D31405FBCC6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Källor: SCB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641C5C94-E0C0-75B5-B8B2-9EE007F48D5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6550" y="1419225"/>
            <a:ext cx="8638225" cy="4679950"/>
          </a:xfrm>
        </p:spPr>
      </p:pic>
    </p:spTree>
    <p:extLst>
      <p:ext uri="{BB962C8B-B14F-4D97-AF65-F5344CB8AC3E}">
        <p14:creationId xmlns:p14="http://schemas.microsoft.com/office/powerpoint/2010/main" val="72239972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9BB0485-5CFF-8A0F-5A2A-B3E6F47A6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Löneförväntningar hos arbetsmarknadens parter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3AB6E9E8-48FD-83AA-FB65-B4B2D28E946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499" y="1524000"/>
            <a:ext cx="8640000" cy="4680912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06CEA77-E699-CC9B-5117-45A13EAE1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Årstakt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8EE5B7D1-FDF0-4EAC-BC34-3D50B9349899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Källor: Kantar Sifo, </a:t>
            </a:r>
            <a:r>
              <a:rPr lang="sv-SE" dirty="0" err="1"/>
              <a:t>Macrobond</a:t>
            </a:r>
            <a:r>
              <a:rPr lang="sv-SE" dirty="0"/>
              <a:t>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40306838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5AF26F9-A0F8-3508-ACC8-425EDB842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Spotpris på el, 2024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36D5714-9E86-B8BF-749F-2CA071E3F5F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Månadsgenomsnitt, skillnad mot motsvarande månad föregående år, öre per kWh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E94F9B34-640F-703E-1A2D-510AC2EA4273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Nordpool Group och Macrobond.</a:t>
            </a:r>
          </a:p>
        </p:txBody>
      </p:sp>
      <p:pic>
        <p:nvPicPr>
          <p:cNvPr id="13" name="Platshållare för innehåll 12">
            <a:extLst>
              <a:ext uri="{FF2B5EF4-FFF2-40B4-BE49-F238E27FC236}">
                <a16:creationId xmlns:a16="http://schemas.microsoft.com/office/drawing/2014/main" id="{44898D7D-8949-6904-8086-BF79F8FD642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550" y="1634373"/>
            <a:ext cx="8658225" cy="4249654"/>
          </a:xfrm>
        </p:spPr>
      </p:pic>
    </p:spTree>
    <p:extLst>
      <p:ext uri="{BB962C8B-B14F-4D97-AF65-F5344CB8AC3E}">
        <p14:creationId xmlns:p14="http://schemas.microsoft.com/office/powerpoint/2010/main" val="213407952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225FB82-02D6-B62D-9282-C25F416CB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Bidrag till KPIF-inflationen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35E5050-A0A5-7058-39FE-5B57C0E4C47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Procentenheter respektive årlig procentuell förändring,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2D1B988-E863-0E6A-D8E1-FF82BAFC6579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9E0BE647-F779-28C4-AC11-E52090D4A3B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47028" y="1419225"/>
            <a:ext cx="8237268" cy="4679950"/>
          </a:xfrm>
        </p:spPr>
      </p:pic>
    </p:spTree>
    <p:extLst>
      <p:ext uri="{BB962C8B-B14F-4D97-AF65-F5344CB8AC3E}">
        <p14:creationId xmlns:p14="http://schemas.microsoft.com/office/powerpoint/2010/main" val="90388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ECD04E7-4757-0DF8-FB79-2FD41FE88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Hushållens konsumtion i valda länder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3E23C393-B7E9-A657-BC81-B4EE84BD660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4947272-8B68-FB13-44F1-9B867E7C635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2019=100,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1995E471-BCB9-F40E-9057-E5CF08437B8E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OECD, Eurostat och SCB.</a:t>
            </a:r>
          </a:p>
        </p:txBody>
      </p:sp>
    </p:spTree>
    <p:extLst>
      <p:ext uri="{BB962C8B-B14F-4D97-AF65-F5344CB8AC3E}">
        <p14:creationId xmlns:p14="http://schemas.microsoft.com/office/powerpoint/2010/main" val="228464471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8B73E86-6EF8-C968-0A14-E98CFA622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Konsumentpriser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7735FE3-0F6C-BA58-D5F0-88C221C080C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Procentenheter respektive årlig procentuell förändring,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57E9763D-0ACA-DD9A-BED4-A6A937AED337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05DDDE7A-1334-F11C-53B7-D8C76A67696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550" y="1520209"/>
            <a:ext cx="8658225" cy="4477982"/>
          </a:xfrm>
        </p:spPr>
      </p:pic>
    </p:spTree>
    <p:extLst>
      <p:ext uri="{BB962C8B-B14F-4D97-AF65-F5344CB8AC3E}">
        <p14:creationId xmlns:p14="http://schemas.microsoft.com/office/powerpoint/2010/main" val="406459211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8A62090-F3D1-E26C-340C-3099A00A10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Justerad enhetsarbetskostnad i näringslivet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118B7BE3-44D2-CA5C-6B5C-94ED1BC352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3AFD9B8-5017-39BB-87EF-02CC7DF3F0E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förändring, kalenderkorrigerade 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5D185115-F118-D595-6C3A-ED8166B2805E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9844532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2996D78-DA41-64B6-D1F3-934CE4B0D0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Varu- och tjänsteprisinflation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EC9AB719-2DF7-7260-0CC5-FFD33B71918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65B678E-E638-FFD4-321A-4DE02888152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Årlig procentuell förändring,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8755513B-B575-68CB-9680-31489343785E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20504254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CDFE221-88EE-CBDD-BB7C-66EE6BCC2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Importjusterat bidrag till BNP-tillväxten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541770B6-BF17-558C-1BC1-2EFE973E639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499" y="1524000"/>
            <a:ext cx="8640000" cy="4680912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A5A1424-DFCE-2E95-5CEF-1D5BE20DA91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 respektive procentenheter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66E59783-AB2A-E517-54F3-A149ABDB32AE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32336328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FF42189-BA38-087A-E835-0260F7237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BNP-gap och arbetsmarknadsgap i Sverige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AC26ECB4-5CAE-FCEC-11E3-E91D23A182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3B24BC4-9B1E-4FB2-4CE2-F6BEECB5A2B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potentiell BNP respektive potentiellt arbetade timmar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8713254D-56B3-A8DA-8159-B33E4EB76215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88095564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B246D16-95A4-ABA1-2C9F-39CABDA2E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Inflation, KPIF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6F8CDDC4-8711-C692-8B9C-195F3EA9659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1"/>
            <a:ext cx="8640000" cy="423979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648CE1B-8FF8-4223-2D9C-523F17BE018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FE11D89F-F23C-F369-5828-0AB80BD6704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29865979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8AA5DEA-BFEE-B07C-23B6-DDC70CC3F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Styrränta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C6B8D9C2-0F77-37FB-0E57-29A06D26528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37F9686-120B-3BB4-F4C3-BB151B71BBC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64C15CC2-663D-4283-17B0-2C184CE406A2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Nasdaq OMX, Macrobond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34822573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3736CD1-92EF-A0A1-2D7B-E0246C62B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Kronans effektiva växelkurs (KIX)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A903C416-DDA6-53DB-B3D1-1C659986091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A2D9A18-6722-3AE7-0513-18C96E80504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1992-11-18=100, månadsvärden 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C7AD13CF-DF42-C961-9D9D-EF6E756EE005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Riksbanken, Macrobond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98404650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9FDE29B-C0B1-35DD-0F74-15FE534CC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Offentliga sektorns finansiella sparande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2D644896-227D-A574-7A55-5F8026DB8B7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C95B9D8-DC7E-02A9-77AC-DE01C2E55CF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BNP respektive potentiell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117AD464-11AD-4FE9-9AD8-2E8A524D9009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74709112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BAEA3FF-BF1E-EB13-E851-087DDB1C72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Finansiellt sparande i delsektorer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513433B5-E687-C01B-268E-03923978A1E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F3F2495-C29F-EB1B-A64A-1D282FFB166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A38E3CA1-1912-D8CE-8AAB-4D7EA90BFDEE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426403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3C9A663-516A-3C31-1873-4A2245A09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Arbetslöshet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C9F442EF-5570-AF70-AB7D-B397C2D59A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B5A4265-484E-AAD2-BAE5-0C6E60B8F3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arbetskraften, säsongsrensade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E5E1D7FD-3206-6E79-DBDE-E418B43ECE6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en-US"/>
              <a:t>Källor: Eurostat och Bureau of Labor Statistics.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5715599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3F0B273-DD8E-843A-1ACE-02D95ACE4E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Finansiellt sparande och resultat i kommunsektorn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570E1064-E771-57E9-719B-3AAA0341D8A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FAD6E4B-12F2-1FF6-566E-25F32F23F09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3BA4129E-263B-1D53-1651-6DCFB909753E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55836644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36620D9-5175-9980-BA9B-F483493B8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Strukturellt sparande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80E2371-C882-EDA7-6739-7DE1B0B781E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potentiell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BC778B3A-1A6A-58F2-9C00-18C3999625F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3B433530-8CEC-50DF-5352-AF6AB0A797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6550" y="1419225"/>
            <a:ext cx="8638225" cy="4679950"/>
          </a:xfrm>
        </p:spPr>
      </p:pic>
    </p:spTree>
    <p:extLst>
      <p:ext uri="{BB962C8B-B14F-4D97-AF65-F5344CB8AC3E}">
        <p14:creationId xmlns:p14="http://schemas.microsoft.com/office/powerpoint/2010/main" val="411909079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4A53D16-54F3-12FC-375F-86ADE9177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Hushållens konsumtion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5EED3C0C-0F28-10E3-87BF-46F20F753E9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7B2C88-E77D-2788-E638-775BDCB5883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27543708-A300-FAE5-7F79-FDEC85A38859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97815125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DF485BB-DA81-079A-EDD2-E17EBE7532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Sysselsatta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75A2566B-6AB4-EAF0-DC59-3389D7B5BFD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BB0AE8D-67C6-D8F8-27C5-FBFFF02EBED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Tusental,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B8E002F8-3EED-C4BA-9CDA-0530250546F3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10280511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0C87D6-E989-56D4-FACA-B7EC65FA4F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9616324-003D-6846-9D2B-9A8C887B9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KPIF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371BE1C-F6D4-D6A2-3D40-B16F6EC596E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Årlig procentuell förändring,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6339599C-C74D-BDE3-61A1-4CBC3EAD1D28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E0EAA803-08E2-8E65-F106-CE4382F7C74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550" y="1520209"/>
            <a:ext cx="8658225" cy="4477982"/>
          </a:xfrm>
        </p:spPr>
      </p:pic>
    </p:spTree>
    <p:extLst>
      <p:ext uri="{BB962C8B-B14F-4D97-AF65-F5344CB8AC3E}">
        <p14:creationId xmlns:p14="http://schemas.microsoft.com/office/powerpoint/2010/main" val="2761397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73A777F-3606-A60E-1B45-9E49765D74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Produktion och orderingång i Tysklands tillverkningsindustri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1405F525-7DA0-9423-6376-A582E5EE290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9C640F8-2440-9911-4329-AFB71C9C72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2018=100, säsongsrensade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E01AE467-A3A5-D83F-15A9-9A16736D8B85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en-US"/>
              <a:t>Källor: German Federal Statistical Office och Macrobond.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812920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9279CB1-8003-946F-5BB3-E1B014009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Konsumentpriser i valda länder och regioner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69D151D6-40DD-DAC2-3735-7704C0ADD2E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7A0187A-4EC1-5A93-9EED-84241B4EBE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Årlig procentuell förändring,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4D5A63DE-8DD9-B72B-16ED-37EF1237B23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Eurostat, Bureau of Labor Statistics, SCB, Macrobond,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8504345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2AC9E3-DE8B-2067-202C-809EE0BE56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Styrräntor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E6709399-7A66-074E-FC12-044A427002D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D6B5AB2-F825-DC9E-EE2E-ACFAB8F4B46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7F70993B-C43C-4C8C-27F4-CBC69DC0CB5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ECB, Federal Reserve, Riksbanken, Macrobond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4921850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98789E-1222-BC5A-B456-8E6E3E4CE4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EB03F30-8A13-9EFB-2599-4E66287F1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KIX-vägd BNP och svensk exportmarknad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94E511E-549A-F29A-EA58-5CABBABCD3C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Procentuell förändring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6C7FFDDD-B43A-F068-3247-8986C64EE180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 dirty="0"/>
              <a:t>Källor: Nationella källor, Macrobond och Konjunkturinstitutet.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34206FAD-5CD3-FE67-B3D2-43066F1F27A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550" y="1520209"/>
            <a:ext cx="8658225" cy="4477982"/>
          </a:xfrm>
        </p:spPr>
      </p:pic>
    </p:spTree>
    <p:extLst>
      <p:ext uri="{BB962C8B-B14F-4D97-AF65-F5344CB8AC3E}">
        <p14:creationId xmlns:p14="http://schemas.microsoft.com/office/powerpoint/2010/main" val="37090696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BF54531-E9A7-CC61-2AB2-84D9BEC2B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Barometerindikatorn och BNP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A51F568-AFB8-42CD-0FDE-9AEAFF84CF4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Index medelvärde=100, månadsvärden respektive procentuell förändring,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111EE50D-0FDD-6235-407D-3B72A02234EF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 dirty="0"/>
              <a:t>Källor: SCB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ACEC3F69-67EF-087C-F825-A4C7BD0FBB7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550" y="1520209"/>
            <a:ext cx="8658225" cy="4477982"/>
          </a:xfrm>
        </p:spPr>
      </p:pic>
    </p:spTree>
    <p:extLst>
      <p:ext uri="{BB962C8B-B14F-4D97-AF65-F5344CB8AC3E}">
        <p14:creationId xmlns:p14="http://schemas.microsoft.com/office/powerpoint/2010/main" val="2093301223"/>
      </p:ext>
    </p:extLst>
  </p:cSld>
  <p:clrMapOvr>
    <a:masterClrMapping/>
  </p:clrMapOvr>
</p:sld>
</file>

<file path=ppt/theme/theme1.xml><?xml version="1.0" encoding="utf-8"?>
<a:theme xmlns:a="http://schemas.openxmlformats.org/drawingml/2006/main" name="ExternaPresentationer2">
  <a:themeElements>
    <a:clrScheme name="Konjunkturinstitutet">
      <a:dk1>
        <a:sysClr val="windowText" lastClr="000000"/>
      </a:dk1>
      <a:lt1>
        <a:sysClr val="window" lastClr="FFFFFF"/>
      </a:lt1>
      <a:dk2>
        <a:srgbClr val="024930"/>
      </a:dk2>
      <a:lt2>
        <a:srgbClr val="FBF0C6"/>
      </a:lt2>
      <a:accent1>
        <a:srgbClr val="00709E"/>
      </a:accent1>
      <a:accent2>
        <a:srgbClr val="84216B"/>
      </a:accent2>
      <a:accent3>
        <a:srgbClr val="AF1E2D"/>
      </a:accent3>
      <a:accent4>
        <a:srgbClr val="024930"/>
      </a:accent4>
      <a:accent5>
        <a:srgbClr val="C6A00C"/>
      </a:accent5>
      <a:accent6>
        <a:srgbClr val="568E14"/>
      </a:accent6>
      <a:hlink>
        <a:srgbClr val="0000FF"/>
      </a:hlink>
      <a:folHlink>
        <a:srgbClr val="800080"/>
      </a:folHlink>
    </a:clrScheme>
    <a:fontScheme name="Konjunkturinstitute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xternaPresentationer.potx" id="{89A56725-9EAD-4F7D-8F54-652C11516FBD}" vid="{499A5A89-1B9A-4A77-9E37-10416F1D9137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ExternaPresentationer</Template>
  <TotalTime>91</TotalTime>
  <Words>722</Words>
  <Application>Microsoft Office PowerPoint</Application>
  <PresentationFormat>Bredbild</PresentationFormat>
  <Paragraphs>136</Paragraphs>
  <Slides>44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44</vt:i4>
      </vt:variant>
    </vt:vector>
  </HeadingPairs>
  <TitlesOfParts>
    <vt:vector size="48" baseType="lpstr">
      <vt:lpstr>Arial</vt:lpstr>
      <vt:lpstr>Calibri</vt:lpstr>
      <vt:lpstr>Verdana</vt:lpstr>
      <vt:lpstr>ExternaPresentationer2</vt:lpstr>
      <vt:lpstr>BNP i valda länder</vt:lpstr>
      <vt:lpstr>Sammanvägt inköpschefsindex i valda länder och regioner</vt:lpstr>
      <vt:lpstr>Hushållens konsumtion i valda länder</vt:lpstr>
      <vt:lpstr>Arbetslöshet</vt:lpstr>
      <vt:lpstr>Produktion och orderingång i Tysklands tillverkningsindustri</vt:lpstr>
      <vt:lpstr>Konsumentpriser i valda länder och regioner</vt:lpstr>
      <vt:lpstr>Styrräntor</vt:lpstr>
      <vt:lpstr>KIX-vägd BNP och svensk exportmarknad</vt:lpstr>
      <vt:lpstr>Barometerindikatorn och BNP</vt:lpstr>
      <vt:lpstr>Industrins omdöme om exportorderstocken</vt:lpstr>
      <vt:lpstr>Export av varor och tjänster</vt:lpstr>
      <vt:lpstr>Fasta bruttoinvesteringar, bostäder</vt:lpstr>
      <vt:lpstr>Fasta bruttoinvesteringar </vt:lpstr>
      <vt:lpstr>Bidrag till offentlig konsumtionstillväxt</vt:lpstr>
      <vt:lpstr>Hushållens konfidensindikator och hushållens konsumtion</vt:lpstr>
      <vt:lpstr>Hushållens syn på sin egen ekonomi</vt:lpstr>
      <vt:lpstr>Hushållens räntekostnader</vt:lpstr>
      <vt:lpstr>Produktion i näringslivet</vt:lpstr>
      <vt:lpstr>Försäljningssituation i handeln</vt:lpstr>
      <vt:lpstr>Förädlingsvärde och bruttoproduktion i byggbranschen</vt:lpstr>
      <vt:lpstr>Arbetslöshet och jämviktsarbetslöshet</vt:lpstr>
      <vt:lpstr>Anställningar i näringslivet</vt:lpstr>
      <vt:lpstr>Bidrag till sysselsättningstillväxten </vt:lpstr>
      <vt:lpstr>BNP-gap, produktivitetsgap i näringslivet, arbetsmarknadsgap och resursutnyttjandeindikator</vt:lpstr>
      <vt:lpstr>Löneökningstakt i hela ekonomin</vt:lpstr>
      <vt:lpstr>Lönsamhet i näringslivet</vt:lpstr>
      <vt:lpstr>Löneförväntningar hos arbetsmarknadens parter</vt:lpstr>
      <vt:lpstr>Spotpris på el, 2024</vt:lpstr>
      <vt:lpstr>Bidrag till KPIF-inflationen</vt:lpstr>
      <vt:lpstr>Konsumentpriser</vt:lpstr>
      <vt:lpstr>Justerad enhetsarbetskostnad i näringslivet</vt:lpstr>
      <vt:lpstr>Varu- och tjänsteprisinflation</vt:lpstr>
      <vt:lpstr>Importjusterat bidrag till BNP-tillväxten</vt:lpstr>
      <vt:lpstr>BNP-gap och arbetsmarknadsgap i Sverige</vt:lpstr>
      <vt:lpstr>Inflation, KPIF</vt:lpstr>
      <vt:lpstr>Styrränta</vt:lpstr>
      <vt:lpstr>Kronans effektiva växelkurs (KIX)</vt:lpstr>
      <vt:lpstr>Offentliga sektorns finansiella sparande</vt:lpstr>
      <vt:lpstr>Finansiellt sparande i delsektorer</vt:lpstr>
      <vt:lpstr>Finansiellt sparande och resultat i kommunsektorn</vt:lpstr>
      <vt:lpstr>Strukturellt sparande</vt:lpstr>
      <vt:lpstr>Hushållens konsumtion</vt:lpstr>
      <vt:lpstr>Sysselsatta</vt:lpstr>
      <vt:lpstr>KPIF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Rosmarie Andersson</dc:creator>
  <cp:lastModifiedBy>Johan Samuelsson</cp:lastModifiedBy>
  <cp:revision>5</cp:revision>
  <dcterms:created xsi:type="dcterms:W3CDTF">2024-12-16T15:26:10Z</dcterms:created>
  <dcterms:modified xsi:type="dcterms:W3CDTF">2024-12-19T14:03:02Z</dcterms:modified>
</cp:coreProperties>
</file>