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266" r:id="rId2"/>
    <p:sldId id="267" r:id="rId3"/>
    <p:sldId id="268" r:id="rId4"/>
    <p:sldId id="269" r:id="rId5"/>
    <p:sldId id="271" r:id="rId6"/>
    <p:sldId id="270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303" r:id="rId39"/>
    <p:sldId id="304" r:id="rId40"/>
    <p:sldId id="305" r:id="rId41"/>
    <p:sldId id="306" r:id="rId42"/>
    <p:sldId id="307" r:id="rId43"/>
    <p:sldId id="308" r:id="rId44"/>
    <p:sldId id="309" r:id="rId45"/>
    <p:sldId id="310" r:id="rId46"/>
    <p:sldId id="311" r:id="rId47"/>
    <p:sldId id="312" r:id="rId48"/>
    <p:sldId id="313" r:id="rId49"/>
    <p:sldId id="314" r:id="rId50"/>
    <p:sldId id="315" r:id="rId51"/>
    <p:sldId id="316" r:id="rId52"/>
    <p:sldId id="317" r:id="rId53"/>
    <p:sldId id="318" r:id="rId54"/>
    <p:sldId id="319" r:id="rId55"/>
    <p:sldId id="320" r:id="rId56"/>
    <p:sldId id="321" r:id="rId57"/>
    <p:sldId id="322" r:id="rId58"/>
    <p:sldId id="323" r:id="rId59"/>
    <p:sldId id="324" r:id="rId60"/>
    <p:sldId id="325" r:id="rId61"/>
    <p:sldId id="326" r:id="rId62"/>
    <p:sldId id="327" r:id="rId63"/>
    <p:sldId id="328" r:id="rId64"/>
  </p:sldIdLst>
  <p:sldSz cx="12192000" cy="6858000"/>
  <p:notesSz cx="6858000" cy="9144000"/>
  <p:defaultTextStyle>
    <a:defPPr>
      <a:defRPr lang="sv-SE"/>
    </a:defPPr>
    <a:lvl1pPr marL="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 userDrawn="1">
          <p15:clr>
            <a:srgbClr val="A4A3A4"/>
          </p15:clr>
        </p15:guide>
        <p15:guide id="2" orient="horz" pos="781" userDrawn="1">
          <p15:clr>
            <a:srgbClr val="A4A3A4"/>
          </p15:clr>
        </p15:guide>
        <p15:guide id="3" orient="horz" pos="835" userDrawn="1">
          <p15:clr>
            <a:srgbClr val="A4A3A4"/>
          </p15:clr>
        </p15:guide>
        <p15:guide id="4" orient="horz" pos="3843" userDrawn="1">
          <p15:clr>
            <a:srgbClr val="A4A3A4"/>
          </p15:clr>
        </p15:guide>
        <p15:guide id="5" pos="212" userDrawn="1">
          <p15:clr>
            <a:srgbClr val="A4A3A4"/>
          </p15:clr>
        </p15:guide>
        <p15:guide id="6" pos="750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F2F2F2"/>
    <a:srgbClr val="D9D9D9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howGuides="1">
      <p:cViewPr varScale="1">
        <p:scale>
          <a:sx n="159" d="100"/>
          <a:sy n="159" d="100"/>
        </p:scale>
        <p:origin x="2628" y="138"/>
      </p:cViewPr>
      <p:guideLst>
        <p:guide orient="horz" pos="164"/>
        <p:guide orient="horz" pos="781"/>
        <p:guide orient="horz" pos="835"/>
        <p:guide orient="horz" pos="3843"/>
        <p:guide pos="212"/>
        <p:guide pos="750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CCD29-7DC1-40C9-B62D-90B786E53688}" type="datetimeFigureOut">
              <a:rPr lang="sv-SE" smtClean="0"/>
              <a:t>2026-06-15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3146B-41F7-4F63-A6FA-DBE5AE299C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6931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336062" y="6116644"/>
            <a:ext cx="85344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namn på ansvarig(a) föredragshållare</a:t>
            </a:r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336064" y="274640"/>
            <a:ext cx="8444302" cy="4180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4" y="765180"/>
            <a:ext cx="8444302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  <p:grpSp>
        <p:nvGrpSpPr>
          <p:cNvPr id="17" name="Grupp 16">
            <a:extLst>
              <a:ext uri="{FF2B5EF4-FFF2-40B4-BE49-F238E27FC236}">
                <a16:creationId xmlns:a16="http://schemas.microsoft.com/office/drawing/2014/main" id="{DAD420AE-45A9-4DAD-8CE6-21675703806F}"/>
              </a:ext>
            </a:extLst>
          </p:cNvPr>
          <p:cNvGrpSpPr/>
          <p:nvPr userDrawn="1"/>
        </p:nvGrpSpPr>
        <p:grpSpPr>
          <a:xfrm>
            <a:off x="10869123" y="417637"/>
            <a:ext cx="1036322" cy="6246124"/>
            <a:chOff x="10869123" y="417637"/>
            <a:chExt cx="1036322" cy="6246124"/>
          </a:xfrm>
        </p:grpSpPr>
        <p:pic>
          <p:nvPicPr>
            <p:cNvPr id="18" name="Bildobjekt 17">
              <a:extLst>
                <a:ext uri="{FF2B5EF4-FFF2-40B4-BE49-F238E27FC236}">
                  <a16:creationId xmlns:a16="http://schemas.microsoft.com/office/drawing/2014/main" id="{9239EC55-13C7-406C-8430-10D8A36149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9768" y="1281734"/>
              <a:ext cx="491141" cy="687597"/>
            </a:xfrm>
            <a:prstGeom prst="rect">
              <a:avLst/>
            </a:prstGeom>
          </p:spPr>
        </p:pic>
        <p:pic>
          <p:nvPicPr>
            <p:cNvPr id="19" name="Bildobjekt 18">
              <a:extLst>
                <a:ext uri="{FF2B5EF4-FFF2-40B4-BE49-F238E27FC236}">
                  <a16:creationId xmlns:a16="http://schemas.microsoft.com/office/drawing/2014/main" id="{49B89E01-CE11-479D-9097-B0A2DE7A06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2145830"/>
              <a:ext cx="483017" cy="681055"/>
            </a:xfrm>
            <a:prstGeom prst="rect">
              <a:avLst/>
            </a:prstGeom>
          </p:spPr>
        </p:pic>
        <p:pic>
          <p:nvPicPr>
            <p:cNvPr id="20" name="Bildobjekt 19">
              <a:extLst>
                <a:ext uri="{FF2B5EF4-FFF2-40B4-BE49-F238E27FC236}">
                  <a16:creationId xmlns:a16="http://schemas.microsoft.com/office/drawing/2014/main" id="{00EA9306-B466-464E-A2A9-B5F85295A3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6145" y="4725144"/>
              <a:ext cx="480917" cy="678094"/>
            </a:xfrm>
            <a:prstGeom prst="rect">
              <a:avLst/>
            </a:prstGeom>
          </p:spPr>
        </p:pic>
        <p:pic>
          <p:nvPicPr>
            <p:cNvPr id="21" name="Bildobjekt 20">
              <a:extLst>
                <a:ext uri="{FF2B5EF4-FFF2-40B4-BE49-F238E27FC236}">
                  <a16:creationId xmlns:a16="http://schemas.microsoft.com/office/drawing/2014/main" id="{021CA271-5F34-475E-9023-5B4008B79C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3009926"/>
              <a:ext cx="483017" cy="683470"/>
            </a:xfrm>
            <a:prstGeom prst="rect">
              <a:avLst/>
            </a:prstGeom>
          </p:spPr>
        </p:pic>
        <p:pic>
          <p:nvPicPr>
            <p:cNvPr id="22" name="Bildobjekt 21">
              <a:extLst>
                <a:ext uri="{FF2B5EF4-FFF2-40B4-BE49-F238E27FC236}">
                  <a16:creationId xmlns:a16="http://schemas.microsoft.com/office/drawing/2014/main" id="{CE02F084-547C-4EE8-8D65-7DA83F8102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417637"/>
              <a:ext cx="491141" cy="694764"/>
            </a:xfrm>
            <a:prstGeom prst="rect">
              <a:avLst/>
            </a:prstGeom>
          </p:spPr>
        </p:pic>
        <p:pic>
          <p:nvPicPr>
            <p:cNvPr id="23" name="Bildobjekt 22">
              <a:extLst>
                <a:ext uri="{FF2B5EF4-FFF2-40B4-BE49-F238E27FC236}">
                  <a16:creationId xmlns:a16="http://schemas.microsoft.com/office/drawing/2014/main" id="{B07E1A32-37EE-47F4-8942-5D09BE7666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9123" y="5569527"/>
              <a:ext cx="1036322" cy="1094234"/>
            </a:xfrm>
            <a:prstGeom prst="rect">
              <a:avLst/>
            </a:prstGeom>
          </p:spPr>
        </p:pic>
        <p:pic>
          <p:nvPicPr>
            <p:cNvPr id="24" name="Bildobjekt 23">
              <a:extLst>
                <a:ext uri="{FF2B5EF4-FFF2-40B4-BE49-F238E27FC236}">
                  <a16:creationId xmlns:a16="http://schemas.microsoft.com/office/drawing/2014/main" id="{DCF27615-62AB-4F8E-B8BB-BBAC821054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9768" y="3861888"/>
              <a:ext cx="491167" cy="694764"/>
            </a:xfrm>
            <a:prstGeom prst="rect">
              <a:avLst/>
            </a:prstGeom>
          </p:spPr>
        </p:pic>
      </p:grpSp>
      <p:sp>
        <p:nvSpPr>
          <p:cNvPr id="25" name="Platshållare för text 7">
            <a:extLst>
              <a:ext uri="{FF2B5EF4-FFF2-40B4-BE49-F238E27FC236}">
                <a16:creationId xmlns:a16="http://schemas.microsoft.com/office/drawing/2014/main" id="{551A79A3-B732-4526-803B-A54A7EFD61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3988" y="2132856"/>
            <a:ext cx="10457777" cy="144016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6061" y="274639"/>
            <a:ext cx="8658000" cy="504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6061" y="1418802"/>
            <a:ext cx="8658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3" y="836777"/>
            <a:ext cx="8658000" cy="504000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336063" y="6116644"/>
            <a:ext cx="8658000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6062" y="274640"/>
            <a:ext cx="5382000" cy="504000"/>
          </a:xfrm>
        </p:spPr>
        <p:txBody>
          <a:bodyPr>
            <a:noAutofit/>
          </a:bodyPr>
          <a:lstStyle>
            <a:lvl1pPr>
              <a:defRPr b="1">
                <a:latin typeface="+mj-lt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5360" y="1413296"/>
            <a:ext cx="5382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4" y="836712"/>
            <a:ext cx="5382000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335360" y="6012000"/>
            <a:ext cx="5382000" cy="720000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5879976" y="1413296"/>
            <a:ext cx="5382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5879976" y="836712"/>
            <a:ext cx="5382000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4" name="Platshållare för text 7"/>
          <p:cNvSpPr>
            <a:spLocks noGrp="1"/>
          </p:cNvSpPr>
          <p:nvPr>
            <p:ph type="body" sz="quarter" idx="17" hasCustomPrompt="1"/>
          </p:nvPr>
        </p:nvSpPr>
        <p:spPr>
          <a:xfrm>
            <a:off x="5886651" y="279504"/>
            <a:ext cx="5382000" cy="504000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4D4D4D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 hasCustomPrompt="1"/>
          </p:nvPr>
        </p:nvSpPr>
        <p:spPr>
          <a:xfrm>
            <a:off x="5904000" y="6012000"/>
            <a:ext cx="5382000" cy="7200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D4D4D"/>
                </a:solidFill>
              </a:defRPr>
            </a:lvl1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1633248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utan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336061" y="274640"/>
            <a:ext cx="8658000" cy="92211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335360" y="1319217"/>
            <a:ext cx="8658000" cy="477408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7906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6C8EF11-F98C-9303-A222-EEC53BD60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1ABBD-061A-408A-96B4-9E88FB77E5E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6386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14368" y="6093304"/>
            <a:ext cx="658296" cy="66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36064" y="274639"/>
            <a:ext cx="8444302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77632" y="1319218"/>
            <a:ext cx="8002734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36063" y="6453189"/>
            <a:ext cx="124005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2026-06-15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576113" y="6453189"/>
            <a:ext cx="961551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1191633" y="6453189"/>
            <a:ext cx="728785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64" r:id="rId5"/>
  </p:sldLayoutIdLst>
  <p:txStyles>
    <p:titleStyle>
      <a:lvl1pPr algn="l" defTabSz="914423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80" indent="-180980" algn="l" defTabSz="91442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9" indent="-180980" algn="l" defTabSz="914423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5001" indent="-173042" algn="l" defTabSz="91442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81" indent="-180980" algn="l" defTabSz="9144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60" indent="-180980" algn="l" defTabSz="914423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63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7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text, handskrift, Teckensnitt, Grafik&#10;&#10;AI-genererat innehåll kan vara felaktigt.">
            <a:extLst>
              <a:ext uri="{FF2B5EF4-FFF2-40B4-BE49-F238E27FC236}">
                <a16:creationId xmlns:a16="http://schemas.microsoft.com/office/drawing/2014/main" id="{B234E092-0F00-4983-4D7D-F7BC3BB0FC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3AD48081-CD90-5B44-4C2C-CA69CBC1217C}"/>
              </a:ext>
            </a:extLst>
          </p:cNvPr>
          <p:cNvSpPr txBox="1"/>
          <p:nvPr/>
        </p:nvSpPr>
        <p:spPr>
          <a:xfrm>
            <a:off x="503001" y="715220"/>
            <a:ext cx="84618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Diagrambilaga</a:t>
            </a:r>
            <a:br>
              <a:rPr lang="sv-S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sv-S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Konjunkturläget</a:t>
            </a:r>
            <a:endParaRPr lang="sv-SE" sz="2400" dirty="0">
              <a:solidFill>
                <a:schemeClr val="bg1"/>
              </a:solidFill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8323F79F-20AD-0BA6-9373-BD6B0EC65AE7}"/>
              </a:ext>
            </a:extLst>
          </p:cNvPr>
          <p:cNvSpPr txBox="1"/>
          <p:nvPr/>
        </p:nvSpPr>
        <p:spPr>
          <a:xfrm>
            <a:off x="503001" y="1536717"/>
            <a:ext cx="8461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Juni 2026</a:t>
            </a:r>
            <a:endParaRPr lang="sv-SE" dirty="0">
              <a:solidFill>
                <a:schemeClr val="bg1"/>
              </a:solidFill>
            </a:endParaRPr>
          </a:p>
        </p:txBody>
      </p:sp>
      <p:pic>
        <p:nvPicPr>
          <p:cNvPr id="2" name="Platshållare för innehåll 5" descr="En bild som visar text, Teckensnitt, symbol, logotyp&#10;&#10;Automatiskt genererad beskrivning">
            <a:extLst>
              <a:ext uri="{FF2B5EF4-FFF2-40B4-BE49-F238E27FC236}">
                <a16:creationId xmlns:a16="http://schemas.microsoft.com/office/drawing/2014/main" id="{1EB02BCE-1BD4-078D-4353-BEBBD2A9C6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150" y="4885560"/>
            <a:ext cx="1479185" cy="156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937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6FD6CDF-8EB1-C9A3-6336-7C5B0D5F5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Exportorderingång i tillverkningsindustrin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63E9FAC0-8DBA-D422-DD79-E516539187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665"/>
            <a:ext cx="8658225" cy="447706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6B0BCE5-C875-DD83-CABF-9245A8C693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Diffusionsindex respektive nettotal,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90BFA53-2105-CA3A-E337-A79EDADC110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Källor: Swedbank/SILF, </a:t>
            </a:r>
            <a:r>
              <a:rPr lang="sv-SE" dirty="0" err="1"/>
              <a:t>Macrobond</a:t>
            </a:r>
            <a:r>
              <a:rPr lang="sv-SE" dirty="0"/>
              <a:t>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069434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E577ED1-A959-24C3-2C0C-62EDD4F12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Hushållens konsumtion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427BC46-CEBE-C958-04D1-6BABB72496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665"/>
            <a:ext cx="8658225" cy="447706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934B388-45BF-A1A9-47E7-89F7DAE01C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Miljarder kronor, säsongsrensade fasta priser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FC6E6D5-CFF2-C237-D4B0-CB0283012EB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SCB</a:t>
            </a:r>
          </a:p>
        </p:txBody>
      </p:sp>
    </p:spTree>
    <p:extLst>
      <p:ext uri="{BB962C8B-B14F-4D97-AF65-F5344CB8AC3E}">
        <p14:creationId xmlns:p14="http://schemas.microsoft.com/office/powerpoint/2010/main" val="23253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7C1B3F8-4CC1-2DC8-F9D9-446899669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Hushållens konfidensindikator och hushållens konsumtion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7F9603C-789D-323E-1D53-5F6B5C63E9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medelvärde=100, säsongsrensade månadsvärden respektive 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3C54D48-AF8F-A499-BC72-83F6D32F292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id="{F1E26AED-C025-4500-8E9E-0D45148C17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800" y="1524000"/>
            <a:ext cx="8640000" cy="4468556"/>
          </a:xfrm>
        </p:spPr>
      </p:pic>
    </p:spTree>
    <p:extLst>
      <p:ext uri="{BB962C8B-B14F-4D97-AF65-F5344CB8AC3E}">
        <p14:creationId xmlns:p14="http://schemas.microsoft.com/office/powerpoint/2010/main" val="1367224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D6DE137-3987-6472-A7CF-7AF437F8F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Glidande korrelation mellan hushållens konfidensindikator och konsumtion, 15 år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3FB7D5E7-B1B0-33B1-B773-6CA207DE95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209"/>
            <a:ext cx="8658225" cy="4477982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FFAB7BD-F7FA-3DF6-C1C2-A94E3F2A4A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 i säsongsrensade kvartalsvärden och konsumtion i säsongsrensad 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6D21E23-82E2-8866-566D-C1F77044572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SCB,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0810447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F6BC03-4185-30AF-430B-A522B17D0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Hushållens konsumtion, real disponibel inkomst och eget sparande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363EE28-1708-C922-0599-E427BC6734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 respektive procent av disponibel inkomst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986A99C-3A56-67F9-59FF-E03B194FAD8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61C3C62D-616A-46F4-69F1-7D5F75CF9B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800" y="1524000"/>
            <a:ext cx="8640000" cy="4472074"/>
          </a:xfrm>
        </p:spPr>
      </p:pic>
    </p:spTree>
    <p:extLst>
      <p:ext uri="{BB962C8B-B14F-4D97-AF65-F5344CB8AC3E}">
        <p14:creationId xmlns:p14="http://schemas.microsoft.com/office/powerpoint/2010/main" val="2724488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D065D49-E74D-2248-140E-034393911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Bidrag till offentlig konsumtionstillväxt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9A3DECA8-DF1C-9D50-DC37-F2CD4084E1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665"/>
            <a:ext cx="8658225" cy="447706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A22B259-9486-3FD4-CD92-A89225AC0C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 respektive procentenheter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E0A1727-A050-5F0D-EE8A-066188F11FB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696370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298D7D-6ABE-3DDE-0FA3-633C78176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Fasta bruttoinvesteringar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63CC12DE-4E19-8992-8E48-295807DD1E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5709" y="1419225"/>
            <a:ext cx="8639907" cy="4679950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24F4471-BA95-90B3-6D57-798AE25F3C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Miljarder kronor, fasta priser, bidrag i procent,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67209CC-642B-47CB-EE54-4D24872D14C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7680561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D5474F7-A5E4-DAE3-40FF-374563D5C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Industrins investeringsandel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BC59BC8B-80AE-F949-3A2C-FADD4BF941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665"/>
            <a:ext cx="8658225" cy="447706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31BD1B5-6BC6-C85D-A57B-C4340184A6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industrins förädlingsvärde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BF7ADFE-0B24-EDD1-0E29-045BAC67F23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2894934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18ABBE4-9CAA-D4BC-A09A-2DC823277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Fasta bruttoinvesteringar, bostäder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516CED9-6EBA-6253-601C-437A1E665D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665"/>
            <a:ext cx="8658225" cy="447706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57DDA5F-3E18-BA56-8613-A1949D7E6E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Miljarder kronor, fasta priser respektive 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5BC51D0-6F89-EC12-9AAF-A527EFF4005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5516398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FE82314-80A1-D2CD-A200-A42AD8CBC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Produktion i näringslivet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618FF6B0-BDF7-6018-334B-CDC3BD90F3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209"/>
            <a:ext cx="8658225" cy="4477982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A039E67-3086-E95F-53BE-1BA88769AC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Miljarder kronor, fasta priser respektive 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A7D96E9-CE8E-B3B2-46EC-280CCEE07DD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187944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5F87EB8-AC14-2465-010A-1C7351B13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Sammanvägt inköpschefsindex i valda länder och regioner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C0ECD703-A552-5855-7697-5843A10B45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665"/>
            <a:ext cx="8658225" cy="447706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CFED441-BCFE-C399-ED12-472EF925B6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288E373-1578-D65B-461A-6DFDB936BFA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S&amp;P Global, J.P. Morgan och Macrobond.</a:t>
            </a:r>
          </a:p>
        </p:txBody>
      </p:sp>
    </p:spTree>
    <p:extLst>
      <p:ext uri="{BB962C8B-B14F-4D97-AF65-F5344CB8AC3E}">
        <p14:creationId xmlns:p14="http://schemas.microsoft.com/office/powerpoint/2010/main" val="884307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E68CB67-EF1B-5900-70A0-E644E3EDB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Produktionsvolym i tillverkningsindustrin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2781507D-DB6D-200B-299F-73E1CAF445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665"/>
            <a:ext cx="8658225" cy="447706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03F685D-7567-35DA-471A-C8818FC1AC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Nettotal,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DD78201-5DC7-7186-E945-B740ECA9461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4769801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D618A49-CE74-B13C-9AB6-5FB1D82A1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Konfidensindikator för byggverksamhet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E1F6F875-B5D9-AC4B-56DF-85487BD6AF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634830"/>
            <a:ext cx="8658225" cy="4248740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6782BB4-4F38-6361-D621-4AAE75A8A7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medelvärde=100,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54F1101-624C-809F-81FA-F32E37A372E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1160421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6C211DF-45D7-6A42-DA31-3D6DF59D5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Sysselsatta enligt AKU och NR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F4CFD9BF-964B-AFD6-98DC-B0D79928AA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665"/>
            <a:ext cx="8658225" cy="447706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B3DC93D-864E-B1B5-F232-843A35E89E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A33CB4F-18CD-9C13-8C34-FA2DAF79359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1083916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0FCFF98-101E-662C-54DC-251AFD06C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Nyanmälda lediga platser som andel av sysselsatta (15─74 år)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CB67F29D-882B-3274-9DB5-BF27DE4E68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665"/>
            <a:ext cx="8658225" cy="447706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F9C688B-8420-6311-289F-BCD3E38234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52FB743-ED26-DF77-C0F3-59829233D07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Arbetsförmedlingen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705722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415D64-0D0C-B5BB-F154-33CA5C18B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Bidrag till sysselsättningstillväxten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BE8C9352-3789-87C3-BAFC-E24D316D7E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6264" y="1419225"/>
            <a:ext cx="8238797" cy="4679950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6B057A9-E7CD-0123-00F8-910407D46C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 respektive procentenheter, faktiska årsvärden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2632F2E-007C-AFCE-387B-3C2E6313C98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0690254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A7F4798-4AB7-5485-28C7-34472C620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Arbetsmarknadssituation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E62E2D3B-D0BB-7A4A-0CEE-5DC603C969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209"/>
            <a:ext cx="8658225" cy="4477982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387C1FB-185F-33DE-7BFE-2B0FEA6977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befolkningen respektive arbetskraft 15–74 år,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3302F33-9877-4199-7FD3-5E65AE66957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8700069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671DA6F-DDC5-0F7C-8317-75A786A87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Bidrag till förändring i potentiell BNP till marknadspris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66629484-5CBB-882B-6FBD-9BBC8705BE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665"/>
            <a:ext cx="8658225" cy="447706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37DEF92-228A-7549-7BBB-78AB1DAB54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0A050F8-92B4-7563-C8A6-EE116BD9FEB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2034461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22E4FA1-1325-A2A0-1ECC-6A69A2D6B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BNP-gap, produktivitetsgap för näringslivet och sysselsättningsgap enligt NR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E1659358-C747-53E3-B2F1-F550A4237B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665"/>
            <a:ext cx="8658225" cy="447706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1DBC52F-E544-06C1-6585-FE632D6A26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C125579-B021-A2EE-8445-75C10C4D26E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8803147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C266E33-53FF-3021-EC72-874F3185C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Befolkningsframskrivningar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8622A989-B67C-11B5-6CCA-9E039FBD48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665"/>
            <a:ext cx="8658225" cy="447706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E3C76CC-F7ED-CABD-3EF9-AE1D859FD9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Tusental personer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D75D2AE-486C-CAFC-8396-8B4BF31EBF1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9316002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1B0F35E-04F0-2924-D5A5-816C616A8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Andel utrikes födda av totalbefolkningen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29EF738C-FC64-0FF9-B363-107EAC1C06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634830"/>
            <a:ext cx="8658225" cy="4248740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65BD22F-8145-D03F-7607-63A3BD661E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4CBFF89-02D6-D9F3-AC55-F329CF1A681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781199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22727FB-8031-AE31-D9C7-3E89BEDFC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Råoljepris, Brent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E6657021-2D9D-D4AB-40FC-3C65DD3A29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634373"/>
            <a:ext cx="8658225" cy="424965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FA8E3A5-FB18-EC9B-1696-B21D3AEA1E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Dollar per fat,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62D96DB-CEB5-6BA6-7F45-538D3331448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US Energy Information Administration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455433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FB23CDD-CA20-7F9F-61D3-D158E68E0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Timlön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4EE36B67-0397-1328-E202-EADCA5335F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665"/>
            <a:ext cx="8658225" cy="447706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C006CB0-44E1-F9AE-22C5-B2CA23BAC2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B8FF777-9F3A-DA51-C0BA-0A921611E38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Medlingsinstitutet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4135125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ABE28A4-C4DC-C539-1038-4F8D8160E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Timlön i näringsliv och offentlig sektor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AA670754-032F-5933-12A7-BC64E5136A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665"/>
            <a:ext cx="8658225" cy="447706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72FAC2A-4D33-31DB-DC23-FD3A602A36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förändring,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3C87C22-922D-B523-26C0-3570908F443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Medlingsinstitutet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482120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7884366-A413-6867-E668-4D13B72EA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Reallön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E4B30F45-B4A6-E4AE-4C85-02D1225D2D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665"/>
            <a:ext cx="8658225" cy="447706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9668A47-AE04-B092-EE06-DBBC5A1D83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2006=100,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D659465-9F72-92EB-41C3-6660C9DB0E2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Medlingsinstitutet,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9240300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CE1FE2F-AF56-E965-410C-47D929F42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Justerad enhetsarbetskostnad i näringslivet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1696E812-7454-A2CA-A8AF-ECBAFA13BF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665"/>
            <a:ext cx="8658225" cy="447706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97DE908-115B-29EA-E49D-8497959E6A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kalenderkorrigerade 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1323FC1-882A-FE27-57BE-1101AF87D37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9050924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A34F52-27C5-C80E-CEC5-AEF13ABA4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Vinstandelar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596267A-5FC5-3DAC-E3E1-BC710BE26A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A74F592-EA47-DF63-C1AB-87749EABDB6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7AAB2FF0-887F-5771-AA52-AD1686566C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799" y="1524000"/>
            <a:ext cx="8640000" cy="4684250"/>
          </a:xfrm>
        </p:spPr>
      </p:pic>
    </p:spTree>
    <p:extLst>
      <p:ext uri="{BB962C8B-B14F-4D97-AF65-F5344CB8AC3E}">
        <p14:creationId xmlns:p14="http://schemas.microsoft.com/office/powerpoint/2010/main" val="40111496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1E15B08-B94B-E12D-738D-C9792C902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Kapitalavkastning i näringslivet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84DCD6CC-BFDD-2C04-79F2-9967280B7E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665"/>
            <a:ext cx="8658225" cy="447706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72A326F-E24C-3A96-AEE7-1CB58617CF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Procent, exkl. småhus och justerad för egenföretagare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E423B06-1A10-720F-8C2B-30927690B89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5794820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E71CAE8-64D2-3AF3-030C-B126DD6AD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Konsumentpriser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F71B449B-BC37-61FB-7AEC-D89C2B77B4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665"/>
            <a:ext cx="8658225" cy="447706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E1E97F2-2DC7-D090-4E3E-95ECCB0AB6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865BC76-97AE-8477-F49B-4E758878290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726293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876707D-B3F7-20CD-B4F2-E6F16BE2C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KPIF-inflation med konstant skatt och subventioner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3A7A7788-BF72-D31D-7C0C-A41842BA55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665"/>
            <a:ext cx="8658225" cy="447706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CAC4C80-F6E0-FD2E-6CA3-B98A95A58A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0F66F5B-DCB6-C532-21F0-4B286707A9A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4820743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CC28D2-2E37-8225-2425-3186C53CF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KPIF-XE inflation med konstant skatt och subentioner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888B339-65CC-7552-654E-483B13FBE9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209"/>
            <a:ext cx="8658225" cy="4477982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75EA57D-EF09-F295-405F-C946C0101E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F5CCD09-E29B-68EC-F4DB-9F6E9453CC5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4805705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F875C65-152A-51A7-19C2-24702930B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Direkt bidrag till KPIF-inflationen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6CB84647-3B2A-1F6C-970B-EE966E73D0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665"/>
            <a:ext cx="8658225" cy="447706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C7A3EA7-5C2F-CDBF-524A-3BCB7095ED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Procentenheter respektive årlig procentuell förändring,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5274982-4CC4-572A-0FAE-F11F9366FA4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160926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7031367-9B6A-352F-E29F-AAE81FE2C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Konsumentpriser i valda länder och regioner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2D3353E-95CC-9DB2-AA8C-6DBE954020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00C6E8E-0C94-9EF4-D2E3-64084E428A4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Eurostat, Bureau of Labor Statistics, SCB, Macrobond, och Konjunkturinstitutet.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1410193E-69BA-019E-1016-B676135163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800" y="1524000"/>
            <a:ext cx="8640000" cy="4468556"/>
          </a:xfrm>
        </p:spPr>
      </p:pic>
    </p:spTree>
    <p:extLst>
      <p:ext uri="{BB962C8B-B14F-4D97-AF65-F5344CB8AC3E}">
        <p14:creationId xmlns:p14="http://schemas.microsoft.com/office/powerpoint/2010/main" val="5180066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6C16F41-BE73-E535-1A97-EDF12B064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Drivmedelspriser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9769DF0-E448-799D-B66F-BAB33C5EA7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Kronor per liter,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D545B10-2329-0594-F612-3659B1E9FDA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OK-Q8, Macrobond och Konjunkturinstitutet.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869BCA58-8B60-49F8-560D-8C766B0974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209"/>
            <a:ext cx="8658225" cy="4477982"/>
          </a:xfrm>
        </p:spPr>
      </p:pic>
    </p:spTree>
    <p:extLst>
      <p:ext uri="{BB962C8B-B14F-4D97-AF65-F5344CB8AC3E}">
        <p14:creationId xmlns:p14="http://schemas.microsoft.com/office/powerpoint/2010/main" val="2191692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E1AD14-44DA-6BF8-AE2F-5F7BE0EB5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Terminspris vete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BBB04D6B-D5E7-BE47-7433-76E56E0627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634830"/>
            <a:ext cx="8658225" cy="4248740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B799FBE-125F-3218-0D75-02220F3BB0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Euro per ton vete för kommande leverans i Frankrike, dagsvärden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9A62693-81AC-3E18-8161-AEBF3799A43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Euronext och Macrobond.</a:t>
            </a:r>
          </a:p>
        </p:txBody>
      </p:sp>
    </p:spTree>
    <p:extLst>
      <p:ext uri="{BB962C8B-B14F-4D97-AF65-F5344CB8AC3E}">
        <p14:creationId xmlns:p14="http://schemas.microsoft.com/office/powerpoint/2010/main" val="28089483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1B1ACA3-F7D4-B04D-BC32-874AE20FB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Globala jordbruks- och matpriser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25B4ACC-9FB4-073A-EEF9-0C68E78408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634830"/>
            <a:ext cx="8658225" cy="4248740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540A238-4BF0-5342-58E3-3C4C3042AD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1BFA8C0-FE9F-AC11-43DD-8B3367CBDDF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FAO och Macrobond.</a:t>
            </a:r>
          </a:p>
        </p:txBody>
      </p:sp>
    </p:spTree>
    <p:extLst>
      <p:ext uri="{BB962C8B-B14F-4D97-AF65-F5344CB8AC3E}">
        <p14:creationId xmlns:p14="http://schemas.microsoft.com/office/powerpoint/2010/main" val="32832592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59BF95-9D16-E157-3861-925EC912E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Prisförväntningar och prisutveckling inom sällanköpshandeln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9F21B57-E74F-4243-2B5B-EA7F0567D6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Nettotal respektive årlig procentuell förändring,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041993E-810C-D06D-41FD-1FE2C4E4FF1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9A5FBCD-CF51-B14A-858E-E940CC1EC0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799" y="1524000"/>
            <a:ext cx="8640000" cy="4684250"/>
          </a:xfrm>
        </p:spPr>
      </p:pic>
    </p:spTree>
    <p:extLst>
      <p:ext uri="{BB962C8B-B14F-4D97-AF65-F5344CB8AC3E}">
        <p14:creationId xmlns:p14="http://schemas.microsoft.com/office/powerpoint/2010/main" val="35889029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789A83-BDC2-4C5A-7843-6666D92F0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Importjusterat bidrag till BNP-tillväxten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44E8700F-00BD-C76C-9A1E-2487E569D1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550" y="1419225"/>
            <a:ext cx="8638225" cy="4679950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7E2A9C1-8A4A-6660-6230-306B9BCC7D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 respektive procentenheter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DF36E74-6CA7-623B-CE93-CE0FEAC8E3D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8313858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A895FC0-1B2B-F5DD-BE2F-8AF86586A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BNP-gap och arbetsmarknadsgap i Sverige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3D77BB10-D7DB-5089-DE36-AED631934B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209"/>
            <a:ext cx="8658225" cy="4477982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2E6B0D9-752D-7249-65B0-74D4A3DF4B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potentiell BNP respektive potentiellt arbetade timmar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DF94EBB-578F-9B2C-8A82-9FA1F1774BC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5180285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24FC7CA-A01E-6AA1-C97C-A1D52FFCA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Inflation, KPIF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3FBB7C5-1A2D-1377-FCBD-E212A34822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B93E1CA-58B3-50FF-593A-29BAEBDF5B3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AF4E0431-5F73-FEB1-1083-C34646EFC9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800" y="1524001"/>
            <a:ext cx="8640000" cy="4240709"/>
          </a:xfrm>
        </p:spPr>
      </p:pic>
    </p:spTree>
    <p:extLst>
      <p:ext uri="{BB962C8B-B14F-4D97-AF65-F5344CB8AC3E}">
        <p14:creationId xmlns:p14="http://schemas.microsoft.com/office/powerpoint/2010/main" val="31088919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7BDB520-B66D-62DC-655C-72699579E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Kronans effektiva växelkurs (KIX)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64135609-6CC9-001D-7CCC-FDAC0FB141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209"/>
            <a:ext cx="8658225" cy="4477982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8AD9E56-73B1-2EEA-D25A-697F147AC7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1992-11-18=100,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00DADFC-B8D0-078B-85A8-16F24E0316E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Riksbanken,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7494823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77AA8F7-F5F0-647F-9E26-A24426B67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Styrränta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F950B8E2-D0ED-EAEC-7E84-C9421B9153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665"/>
            <a:ext cx="8658225" cy="447706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B776F70-5908-FCA9-5A48-9853C2CAD0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8740F8B-1F06-7AA5-6399-24FB3E8A701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Nasdaq OMX,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6516676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55B119A-BED3-BD8E-D582-E915739EC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Finansiellt och strukturellt sparande i offentlig förvaltning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66D7E430-22A5-65D7-EF82-953E0E3D08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209"/>
            <a:ext cx="8658225" cy="4477982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DA64FF8-85B8-725A-3E25-5777F3D168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 respektive potentiell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C6D133F-486E-81EC-F12F-B273CCA7871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606480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868824-C24C-9822-35D0-C45D7C351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Styrräntor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D1AA5AD-134F-F120-8789-C946279562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665"/>
            <a:ext cx="8658225" cy="447706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131CA6A-D90C-7259-EB2F-CFDAC81E9E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Procent, dagsvärden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BAB8B25-E2FF-C4CD-FB77-63C1426BDD5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/>
              <a:t>Källor: Bank of England, Bank of Japan, ECB, Federal Reserve, Norges Bank, Macrobond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83816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BFA607-8BE0-F1DA-F99F-9E53A713C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Finansiellt sparande i delsektorer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81304BB9-9012-5614-3785-AE56E8A00C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665"/>
            <a:ext cx="8658225" cy="447706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B8F4A33-0446-00C2-D617-9C5A589936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FF22A08-4B88-1D63-DEAF-911BFC1CB4F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61983299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8670440-8953-899C-54B1-C3497B9D9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BNP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576F2DF-B1B2-E349-B024-E23E9ABA32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F7E8C0F-D600-924F-EF7D-70D9FDAA55C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id="{71538B9F-F0C4-44CD-6778-B5114783E7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209"/>
            <a:ext cx="8658225" cy="4477982"/>
          </a:xfrm>
        </p:spPr>
      </p:pic>
    </p:spTree>
    <p:extLst>
      <p:ext uri="{BB962C8B-B14F-4D97-AF65-F5344CB8AC3E}">
        <p14:creationId xmlns:p14="http://schemas.microsoft.com/office/powerpoint/2010/main" val="290528932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A1AC8B4-537D-882A-DDF1-3DEC6958D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Arbetslöshet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E62DBFF-9DE6-26C5-BADA-875FFB1542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arbetskraften,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3764173-97D3-DB89-7D4E-D4FB2D61AFB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6E813477-F1F9-E090-6033-F4D02D3890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800" y="1524000"/>
            <a:ext cx="8640000" cy="4468556"/>
          </a:xfrm>
        </p:spPr>
      </p:pic>
    </p:spTree>
    <p:extLst>
      <p:ext uri="{BB962C8B-B14F-4D97-AF65-F5344CB8AC3E}">
        <p14:creationId xmlns:p14="http://schemas.microsoft.com/office/powerpoint/2010/main" val="157446229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F7258FC-93EE-D4DE-3399-D586AD481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KPIF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C7BAAAE3-1B82-89C9-CD49-D17D0FB44D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209"/>
            <a:ext cx="8658225" cy="4477982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E3F9AE2-5181-0E12-7DEA-5CC6AA1B16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förändring,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B1DDC2A-F063-84E4-3FDC-EEDB11AAA96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05512576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1798843-2528-AA1E-D3E4-6FC725BC1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Råoljepris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E94984BC-E0F8-D99A-8177-E5F77B35EC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209"/>
            <a:ext cx="8658225" cy="4477982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18C15BB-0828-8CF2-F67D-ADE4F32869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Dollar per fat,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E65BD81-C48C-0C19-C63D-DE617E8D21B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US Information Administration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538177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F695FBC-4887-04DE-2898-ABD832B48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KPIF-inflation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4D97B35B-B8FA-122F-A18C-63B9E93C67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665"/>
            <a:ext cx="8658225" cy="447706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4B9D0FE-FEA9-6488-4D1E-E60BED4F69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CD17B98-F61D-5424-5A4E-FCD6329A17D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31678402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3AF17A6-3182-D54B-14D6-E28B05BD9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Riksbankens styrränta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39B09370-F626-8351-6915-49128F6C5C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665"/>
            <a:ext cx="8658225" cy="447706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FE8A10D-8567-C1E3-4B9C-91A8E88FB6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Procent, årsgenomsnitt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F8F2C50-C326-4A11-D2D0-7D04D0C3264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Riksbanken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00170256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21AF6B5-87E3-EA32-6B70-27F7FC75B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Real timlön i hela ekonomin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4E4B9FFE-A3E4-8305-4A04-6B32369D1D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665"/>
            <a:ext cx="8658225" cy="447706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8EEDFD9-28BC-AA72-4235-B86200FF17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FA117C1-DEC4-9C57-BBBF-6FB6F352D8D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Medlingsinstitutet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18212824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FD8B484-CF1E-579E-DD6E-D52340A4E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Hushållens konsumtion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11DCD67F-FBB3-059C-959B-65E64D64CC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665"/>
            <a:ext cx="8658225" cy="447706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CBAF986-2AB1-B107-EF9C-94A51B84BA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fasta priser, kalenderkorrigerade 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A60D097-C58D-1A42-BF6E-0A92163F1DA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37452563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D8FF297-C224-AB1A-FE86-6EDF31674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Investeringar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D3B3E13A-1CF4-BCA3-8F8C-61DC2B5E8C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665"/>
            <a:ext cx="8658225" cy="447706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933A224-505D-5FC0-231B-F811D8706A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fasta priser, kalenderkorrigerade 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1101242-54C4-809F-574B-5F7FD037DC5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700676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66BA081-86E2-E473-D255-92E11D989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BNP i valda länder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8E55FA37-4A3A-9234-8E86-250C4C7B55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665"/>
            <a:ext cx="8658225" cy="447706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0FDB637-5EB6-AE45-B0FD-2E4C262786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2019 kvartal 4=100, fasta priser,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8F169A4-C5B5-C8AD-9F3D-8980324F09F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Nationella källor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79998643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F7B0C0-78D8-DFEA-0759-485BC301E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Svensk export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858A6223-1E2E-F2A4-CEC3-26E8D39BEF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665"/>
            <a:ext cx="8658225" cy="447706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34BC17B-3776-6FB3-A6C6-84A40F603F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fasta priser, kalenderkorrigerade 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3FF1ED1-A2E5-BF24-0101-8A82E1C3D3D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82113765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D5F5DDD-922F-C9DE-19F7-A00E5CDC8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Svensk BNP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23114C7-2B08-FED1-7426-58CD8B16D4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209"/>
            <a:ext cx="8658225" cy="4477982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9322904-B58F-3C7B-A8AF-6D77A406C1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fasta priser, kalenderkorrigerade 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AD73842-6A4E-CB2B-78B2-F22EED35CCD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37217714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92B7F0B-4FFC-A18C-60E6-C78C2D47F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Arbetslöshet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F111C77C-1E67-6EF1-180D-B456AA92B0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665"/>
            <a:ext cx="8658225" cy="447706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76449B3-10BB-752C-0F1D-68A843C6D7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arbetskraften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66276F2-BADC-5BDC-26C2-B9F1150EBCA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2734230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9D6085-A0D6-C278-083C-154CE70A65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EDCB21B-C268-6F50-482B-A292FDF17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Timlön i hela ekonomin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5065A8A-AED0-C9EE-A382-33DD2541F4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C16ACC5-D990-071A-615C-4507841EAD8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Källor: Medlingsinstitutet och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A59D52A-B215-E160-4E9B-D3899A12DE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800" y="1524000"/>
            <a:ext cx="8640000" cy="4472074"/>
          </a:xfrm>
        </p:spPr>
      </p:pic>
    </p:spTree>
    <p:extLst>
      <p:ext uri="{BB962C8B-B14F-4D97-AF65-F5344CB8AC3E}">
        <p14:creationId xmlns:p14="http://schemas.microsoft.com/office/powerpoint/2010/main" val="1057307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CBBB1D9-656C-6215-9F17-3E7942AED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BNP i Sverige, Danmark, Finland och Norge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8E7B9AA-2368-155B-FFFE-A220E058B1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665"/>
            <a:ext cx="8658225" cy="447706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E78A918-949A-B641-D579-748B653FA0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2019=100,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16E6437-0B10-E507-3138-FF1685D3A50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Eurostat och Statistics Norway.</a:t>
            </a:r>
          </a:p>
        </p:txBody>
      </p:sp>
    </p:spTree>
    <p:extLst>
      <p:ext uri="{BB962C8B-B14F-4D97-AF65-F5344CB8AC3E}">
        <p14:creationId xmlns:p14="http://schemas.microsoft.com/office/powerpoint/2010/main" val="2072770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724FF4C-58ED-6E56-C562-E1C05404E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KIX-vägd BNP och svensk exportmarknad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9CF26172-D4E2-3881-6181-02961CBA5C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209"/>
            <a:ext cx="8658225" cy="4477982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2D7BC7E-F88D-DC59-5BA6-2F06FC22DE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4B6F931-FA88-4BDC-7A19-511EC200F99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Nationella källor,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514278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6DDA92D-7417-4487-62ED-65CBDC761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Importjusterat bidrag till BNP-tillväxten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9E48119F-BFEE-ABDC-6B5D-1E207EEFCD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550" y="1419225"/>
            <a:ext cx="8638225" cy="4679950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95A7E07-A7F4-7D0A-54AF-041A445B51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 respektive procentenheter,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33ABFB8-3CE9-6DE7-AF70-2DB4800183D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802279858"/>
      </p:ext>
    </p:extLst>
  </p:cSld>
  <p:clrMapOvr>
    <a:masterClrMapping/>
  </p:clrMapOvr>
</p:sld>
</file>

<file path=ppt/theme/theme1.xml><?xml version="1.0" encoding="utf-8"?>
<a:theme xmlns:a="http://schemas.openxmlformats.org/drawingml/2006/main" name="ExternaPresentationer2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ternaPresentationerPRO.potx" id="{FAF29C2A-388F-4EAA-AD48-4B955718AC4F}" vid="{6ACF9E61-BE9D-4A32-B760-2F21ADA43FA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ExternaPresentationerPRO</Template>
  <TotalTime>69</TotalTime>
  <Words>994</Words>
  <Application>Microsoft Office PowerPoint</Application>
  <PresentationFormat>Bredbild</PresentationFormat>
  <Paragraphs>188</Paragraphs>
  <Slides>63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63</vt:i4>
      </vt:variant>
    </vt:vector>
  </HeadingPairs>
  <TitlesOfParts>
    <vt:vector size="67" baseType="lpstr">
      <vt:lpstr>Arial</vt:lpstr>
      <vt:lpstr>Calibri</vt:lpstr>
      <vt:lpstr>Verdana</vt:lpstr>
      <vt:lpstr>ExternaPresentationer2</vt:lpstr>
      <vt:lpstr>PowerPoint-presentation</vt:lpstr>
      <vt:lpstr>Sammanvägt inköpschefsindex i valda länder och regioner</vt:lpstr>
      <vt:lpstr>Råoljepris, Brent</vt:lpstr>
      <vt:lpstr>Konsumentpriser i valda länder och regioner</vt:lpstr>
      <vt:lpstr>Styrräntor</vt:lpstr>
      <vt:lpstr>BNP i valda länder</vt:lpstr>
      <vt:lpstr>BNP i Sverige, Danmark, Finland och Norge</vt:lpstr>
      <vt:lpstr>KIX-vägd BNP och svensk exportmarknad</vt:lpstr>
      <vt:lpstr>Importjusterat bidrag till BNP-tillväxten</vt:lpstr>
      <vt:lpstr>Exportorderingång i tillverkningsindustrin</vt:lpstr>
      <vt:lpstr>Hushållens konsumtion</vt:lpstr>
      <vt:lpstr>Hushållens konfidensindikator och hushållens konsumtion</vt:lpstr>
      <vt:lpstr>Glidande korrelation mellan hushållens konfidensindikator och konsumtion, 15 år</vt:lpstr>
      <vt:lpstr>Hushållens konsumtion, real disponibel inkomst och eget sparande</vt:lpstr>
      <vt:lpstr>Bidrag till offentlig konsumtionstillväxt</vt:lpstr>
      <vt:lpstr>Fasta bruttoinvesteringar</vt:lpstr>
      <vt:lpstr>Industrins investeringsandel</vt:lpstr>
      <vt:lpstr>Fasta bruttoinvesteringar, bostäder</vt:lpstr>
      <vt:lpstr>Produktion i näringslivet</vt:lpstr>
      <vt:lpstr>Produktionsvolym i tillverkningsindustrin</vt:lpstr>
      <vt:lpstr>Konfidensindikator för byggverksamhet</vt:lpstr>
      <vt:lpstr>Sysselsatta enligt AKU och NR</vt:lpstr>
      <vt:lpstr>Nyanmälda lediga platser som andel av sysselsatta (15─74 år)</vt:lpstr>
      <vt:lpstr>Bidrag till sysselsättningstillväxten</vt:lpstr>
      <vt:lpstr>Arbetsmarknadssituation</vt:lpstr>
      <vt:lpstr>Bidrag till förändring i potentiell BNP till marknadspris</vt:lpstr>
      <vt:lpstr>BNP-gap, produktivitetsgap för näringslivet och sysselsättningsgap enligt NR</vt:lpstr>
      <vt:lpstr>Befolkningsframskrivningar</vt:lpstr>
      <vt:lpstr>Andel utrikes födda av totalbefolkningen</vt:lpstr>
      <vt:lpstr>Timlön</vt:lpstr>
      <vt:lpstr>Timlön i näringsliv och offentlig sektor</vt:lpstr>
      <vt:lpstr>Reallön</vt:lpstr>
      <vt:lpstr>Justerad enhetsarbetskostnad i näringslivet</vt:lpstr>
      <vt:lpstr>Vinstandelar</vt:lpstr>
      <vt:lpstr>Kapitalavkastning i näringslivet</vt:lpstr>
      <vt:lpstr>Konsumentpriser</vt:lpstr>
      <vt:lpstr>KPIF-inflation med konstant skatt och subventioner</vt:lpstr>
      <vt:lpstr>KPIF-XE inflation med konstant skatt och subentioner</vt:lpstr>
      <vt:lpstr>Direkt bidrag till KPIF-inflationen</vt:lpstr>
      <vt:lpstr>Drivmedelspriser</vt:lpstr>
      <vt:lpstr>Terminspris vete</vt:lpstr>
      <vt:lpstr>Globala jordbruks- och matpriser</vt:lpstr>
      <vt:lpstr>Prisförväntningar och prisutveckling inom sällanköpshandeln</vt:lpstr>
      <vt:lpstr>Importjusterat bidrag till BNP-tillväxten</vt:lpstr>
      <vt:lpstr>BNP-gap och arbetsmarknadsgap i Sverige</vt:lpstr>
      <vt:lpstr>Inflation, KPIF</vt:lpstr>
      <vt:lpstr>Kronans effektiva växelkurs (KIX)</vt:lpstr>
      <vt:lpstr>Styrränta</vt:lpstr>
      <vt:lpstr>Finansiellt och strukturellt sparande i offentlig förvaltning</vt:lpstr>
      <vt:lpstr>Finansiellt sparande i delsektorer</vt:lpstr>
      <vt:lpstr>BNP</vt:lpstr>
      <vt:lpstr>Arbetslöshet</vt:lpstr>
      <vt:lpstr>KPIF</vt:lpstr>
      <vt:lpstr>Råoljepris</vt:lpstr>
      <vt:lpstr>KPIF-inflation</vt:lpstr>
      <vt:lpstr>Riksbankens styrränta</vt:lpstr>
      <vt:lpstr>Real timlön i hela ekonomin</vt:lpstr>
      <vt:lpstr>Hushållens konsumtion</vt:lpstr>
      <vt:lpstr>Investeringar</vt:lpstr>
      <vt:lpstr>Svensk export</vt:lpstr>
      <vt:lpstr>Svensk BNP</vt:lpstr>
      <vt:lpstr>Arbetslöshet</vt:lpstr>
      <vt:lpstr>Timlön i hela ekonomin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Rosmarie Andersson</dc:creator>
  <cp:lastModifiedBy>Rosmarie Andersson</cp:lastModifiedBy>
  <cp:revision>5</cp:revision>
  <dcterms:created xsi:type="dcterms:W3CDTF">2026-06-12T13:37:24Z</dcterms:created>
  <dcterms:modified xsi:type="dcterms:W3CDTF">2026-06-15T09:39:36Z</dcterms:modified>
</cp:coreProperties>
</file>