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00" r:id="rId2"/>
    <p:sldId id="301" r:id="rId3"/>
    <p:sldId id="303" r:id="rId4"/>
    <p:sldId id="302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</p:sldIdLst>
  <p:sldSz cx="12192000" cy="6858000"/>
  <p:notesSz cx="6858000" cy="9144000"/>
  <p:defaultTextStyle>
    <a:defPPr>
      <a:defRPr lang="sv-S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 userDrawn="1">
          <p15:clr>
            <a:srgbClr val="A4A3A4"/>
          </p15:clr>
        </p15:guide>
        <p15:guide id="2" orient="horz" pos="781" userDrawn="1">
          <p15:clr>
            <a:srgbClr val="A4A3A4"/>
          </p15:clr>
        </p15:guide>
        <p15:guide id="3" orient="horz" pos="835" userDrawn="1">
          <p15:clr>
            <a:srgbClr val="A4A3A4"/>
          </p15:clr>
        </p15:guide>
        <p15:guide id="4" orient="horz" pos="3843" userDrawn="1">
          <p15:clr>
            <a:srgbClr val="A4A3A4"/>
          </p15:clr>
        </p15:guide>
        <p15:guide id="5" pos="212" userDrawn="1">
          <p15:clr>
            <a:srgbClr val="A4A3A4"/>
          </p15:clr>
        </p15:guide>
        <p15:guide id="6" pos="75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2F2F2"/>
    <a:srgbClr val="D9D9D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howGuides="1">
      <p:cViewPr varScale="1">
        <p:scale>
          <a:sx n="63" d="100"/>
          <a:sy n="63" d="100"/>
        </p:scale>
        <p:origin x="102" y="96"/>
      </p:cViewPr>
      <p:guideLst>
        <p:guide orient="horz" pos="164"/>
        <p:guide orient="horz" pos="781"/>
        <p:guide orient="horz" pos="835"/>
        <p:guide orient="horz" pos="3843"/>
        <p:guide pos="212"/>
        <p:guide pos="750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CCD29-7DC1-40C9-B62D-90B786E53688}" type="datetimeFigureOut">
              <a:rPr lang="sv-SE" smtClean="0"/>
              <a:t>2021-10-19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3146B-41F7-4F63-A6FA-DBE5AE299C1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6931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336062" y="6116644"/>
            <a:ext cx="85344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namn på ansvarig(a) föredragshållare</a:t>
            </a:r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336064" y="274640"/>
            <a:ext cx="8444302" cy="418059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765180"/>
            <a:ext cx="8444302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DAD420AE-45A9-4DAD-8CE6-21675703806F}"/>
              </a:ext>
            </a:extLst>
          </p:cNvPr>
          <p:cNvGrpSpPr/>
          <p:nvPr userDrawn="1"/>
        </p:nvGrpSpPr>
        <p:grpSpPr>
          <a:xfrm>
            <a:off x="10869123" y="417637"/>
            <a:ext cx="1036322" cy="6246124"/>
            <a:chOff x="10869123" y="417637"/>
            <a:chExt cx="1036322" cy="6246124"/>
          </a:xfrm>
        </p:grpSpPr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9239EC55-13C7-406C-8430-10D8A36149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1281734"/>
              <a:ext cx="491141" cy="687597"/>
            </a:xfrm>
            <a:prstGeom prst="rect">
              <a:avLst/>
            </a:prstGeom>
          </p:spPr>
        </p:pic>
        <p:pic>
          <p:nvPicPr>
            <p:cNvPr id="19" name="Bildobjekt 18">
              <a:extLst>
                <a:ext uri="{FF2B5EF4-FFF2-40B4-BE49-F238E27FC236}">
                  <a16:creationId xmlns:a16="http://schemas.microsoft.com/office/drawing/2014/main" id="{49B89E01-CE11-479D-9097-B0A2DE7A06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2145830"/>
              <a:ext cx="483017" cy="681055"/>
            </a:xfrm>
            <a:prstGeom prst="rect">
              <a:avLst/>
            </a:prstGeom>
          </p:spPr>
        </p:pic>
        <p:pic>
          <p:nvPicPr>
            <p:cNvPr id="20" name="Bildobjekt 19">
              <a:extLst>
                <a:ext uri="{FF2B5EF4-FFF2-40B4-BE49-F238E27FC236}">
                  <a16:creationId xmlns:a16="http://schemas.microsoft.com/office/drawing/2014/main" id="{00EA9306-B466-464E-A2A9-B5F85295A3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6145" y="4725144"/>
              <a:ext cx="480917" cy="678094"/>
            </a:xfrm>
            <a:prstGeom prst="rect">
              <a:avLst/>
            </a:prstGeom>
          </p:spPr>
        </p:pic>
        <p:pic>
          <p:nvPicPr>
            <p:cNvPr id="21" name="Bildobjekt 20">
              <a:extLst>
                <a:ext uri="{FF2B5EF4-FFF2-40B4-BE49-F238E27FC236}">
                  <a16:creationId xmlns:a16="http://schemas.microsoft.com/office/drawing/2014/main" id="{021CA271-5F34-475E-9023-5B4008B79C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3009926"/>
              <a:ext cx="483017" cy="683470"/>
            </a:xfrm>
            <a:prstGeom prst="rect">
              <a:avLst/>
            </a:prstGeom>
          </p:spPr>
        </p:pic>
        <p:pic>
          <p:nvPicPr>
            <p:cNvPr id="22" name="Bildobjekt 21">
              <a:extLst>
                <a:ext uri="{FF2B5EF4-FFF2-40B4-BE49-F238E27FC236}">
                  <a16:creationId xmlns:a16="http://schemas.microsoft.com/office/drawing/2014/main" id="{CE02F084-547C-4EE8-8D65-7DA83F81028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45285" y="417637"/>
              <a:ext cx="491141" cy="694764"/>
            </a:xfrm>
            <a:prstGeom prst="rect">
              <a:avLst/>
            </a:prstGeom>
          </p:spPr>
        </p:pic>
        <p:pic>
          <p:nvPicPr>
            <p:cNvPr id="23" name="Bildobjekt 22">
              <a:extLst>
                <a:ext uri="{FF2B5EF4-FFF2-40B4-BE49-F238E27FC236}">
                  <a16:creationId xmlns:a16="http://schemas.microsoft.com/office/drawing/2014/main" id="{B07E1A32-37EE-47F4-8942-5D09BE7666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9123" y="5569527"/>
              <a:ext cx="1036322" cy="1094234"/>
            </a:xfrm>
            <a:prstGeom prst="rect">
              <a:avLst/>
            </a:prstGeom>
          </p:spPr>
        </p:pic>
        <p:pic>
          <p:nvPicPr>
            <p:cNvPr id="24" name="Bildobjekt 23">
              <a:extLst>
                <a:ext uri="{FF2B5EF4-FFF2-40B4-BE49-F238E27FC236}">
                  <a16:creationId xmlns:a16="http://schemas.microsoft.com/office/drawing/2014/main" id="{DCF27615-62AB-4F8E-B8BB-BBAC821054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9768" y="3861888"/>
              <a:ext cx="491167" cy="694764"/>
            </a:xfrm>
            <a:prstGeom prst="rect">
              <a:avLst/>
            </a:prstGeom>
          </p:spPr>
        </p:pic>
      </p:grpSp>
      <p:sp>
        <p:nvSpPr>
          <p:cNvPr id="25" name="Platshållare för text 7">
            <a:extLst>
              <a:ext uri="{FF2B5EF4-FFF2-40B4-BE49-F238E27FC236}">
                <a16:creationId xmlns:a16="http://schemas.microsoft.com/office/drawing/2014/main" id="{551A79A3-B732-4526-803B-A54A7EFD61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3988" y="2132856"/>
            <a:ext cx="10457777" cy="144016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sv-SE" dirty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39"/>
            <a:ext cx="8658000" cy="5040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6061" y="1418802"/>
            <a:ext cx="8658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3" y="836777"/>
            <a:ext cx="8658000" cy="504000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6063" y="6116644"/>
            <a:ext cx="8658000" cy="624731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336062" y="274640"/>
            <a:ext cx="5382000" cy="504000"/>
          </a:xfrm>
        </p:spPr>
        <p:txBody>
          <a:bodyPr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35360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336064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335360" y="6148173"/>
            <a:ext cx="5382000" cy="594000"/>
          </a:xfrm>
        </p:spPr>
        <p:txBody>
          <a:bodyPr>
            <a:noAutofit/>
          </a:bodyPr>
          <a:lstStyle>
            <a:lvl1pPr marL="0" indent="0" algn="l">
              <a:buNone/>
              <a:defRPr sz="1200" b="0" baseline="0">
                <a:solidFill>
                  <a:srgbClr val="4D4D4D"/>
                </a:solidFill>
              </a:defRPr>
            </a:lvl1pPr>
            <a:lvl2pPr marL="457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/>
              <a:t>Skriv anmärkning eller källa, etc.</a:t>
            </a:r>
          </a:p>
        </p:txBody>
      </p:sp>
      <p:sp>
        <p:nvSpPr>
          <p:cNvPr id="10" name="Platshållare för innehåll 2"/>
          <p:cNvSpPr>
            <a:spLocks noGrp="1"/>
          </p:cNvSpPr>
          <p:nvPr>
            <p:ph idx="15"/>
          </p:nvPr>
        </p:nvSpPr>
        <p:spPr>
          <a:xfrm>
            <a:off x="5879976" y="1413296"/>
            <a:ext cx="5382000" cy="46800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6" hasCustomPrompt="1"/>
          </p:nvPr>
        </p:nvSpPr>
        <p:spPr>
          <a:xfrm>
            <a:off x="5879976" y="836712"/>
            <a:ext cx="5382000" cy="504056"/>
          </a:xfrm>
        </p:spPr>
        <p:txBody>
          <a:bodyPr anchor="b"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sv-SE" dirty="0"/>
              <a:t>Underrubrik</a:t>
            </a:r>
          </a:p>
        </p:txBody>
      </p:sp>
      <p:sp>
        <p:nvSpPr>
          <p:cNvPr id="14" name="Platshållare för text 7"/>
          <p:cNvSpPr>
            <a:spLocks noGrp="1"/>
          </p:cNvSpPr>
          <p:nvPr>
            <p:ph type="body" sz="quarter" idx="17" hasCustomPrompt="1"/>
          </p:nvPr>
        </p:nvSpPr>
        <p:spPr>
          <a:xfrm>
            <a:off x="5886651" y="279504"/>
            <a:ext cx="5382000" cy="504000"/>
          </a:xfrm>
        </p:spPr>
        <p:txBody>
          <a:bodyPr>
            <a:noAutofit/>
          </a:bodyPr>
          <a:lstStyle>
            <a:lvl1pPr marL="0" indent="0">
              <a:buNone/>
              <a:defRPr b="1">
                <a:solidFill>
                  <a:srgbClr val="4D4D4D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Rubrik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5879976" y="6147072"/>
            <a:ext cx="5382000" cy="594296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rgbClr val="4D4D4D"/>
                </a:solidFill>
              </a:defRPr>
            </a:lvl1pPr>
          </a:lstStyle>
          <a:p>
            <a:r>
              <a:rPr lang="sv-SE" dirty="0"/>
              <a:t>Skriv anmärkning eller källa, etc.</a:t>
            </a:r>
          </a:p>
        </p:txBody>
      </p:sp>
    </p:spTree>
    <p:extLst>
      <p:ext uri="{BB962C8B-B14F-4D97-AF65-F5344CB8AC3E}">
        <p14:creationId xmlns:p14="http://schemas.microsoft.com/office/powerpoint/2010/main" val="163324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utan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>
            <a:spLocks noGrp="1"/>
          </p:cNvSpPr>
          <p:nvPr>
            <p:ph type="title" hasCustomPrompt="1"/>
          </p:nvPr>
        </p:nvSpPr>
        <p:spPr>
          <a:xfrm>
            <a:off x="336061" y="274640"/>
            <a:ext cx="8658000" cy="92211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/>
          </p:nvPr>
        </p:nvSpPr>
        <p:spPr>
          <a:xfrm>
            <a:off x="335360" y="1319217"/>
            <a:ext cx="8658000" cy="477408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79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4368" y="6093304"/>
            <a:ext cx="658296" cy="66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336064" y="274639"/>
            <a:ext cx="8444302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7632" y="1319218"/>
            <a:ext cx="8002734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336063" y="6453189"/>
            <a:ext cx="124005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2021-10-19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576113" y="6453189"/>
            <a:ext cx="961551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191633" y="6453189"/>
            <a:ext cx="72878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</p:sldLayoutIdLst>
  <p:txStyles>
    <p:titleStyle>
      <a:lvl1pPr algn="l" defTabSz="914423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80" indent="-180980" algn="l" defTabSz="914423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9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5001" indent="-173042" algn="l" defTabSz="91442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81" indent="-180980" algn="l" defTabSz="9144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60" indent="-180980" algn="l" defTabSz="91442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63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4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7" indent="-228607" algn="l" defTabSz="91442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12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7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F8FC66-0455-45A6-8359-785644768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och jämviktsarbetslöshet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E797E4B-81AB-4801-9CAF-3E1CE8D53E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kvartalsvärden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B5B41603-7C15-47FA-A631-018F45CEE3D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38FC3AA4-1BC2-4871-B214-7B0C66FC7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550796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81AAF33-E09E-41EC-A221-9B9B8CE62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Minimilönebett, hela ekonomin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9A172AB-2DC0-4670-8044-BD4DAEB92E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DBB90AD-56DE-4AD9-AD5A-52E749851F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Lägstalön som andel av medianlönen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986E3DC-3430-4AC7-B107-AB7A61E01AA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25585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358FD9-3162-429E-ABDD-53A6DF4DC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Arbetslöshetsgap och inflationsgap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ABE41420-4CEB-4904-8B58-87C2B90215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1662D64-F698-4BA1-9AF8-55B2F0F664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Procentenheter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03FA5D35-DC31-4882-ABC0-EAFABBA4652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21936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E78C14-0B58-4B86-86D8-173D20479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och inflation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292E201-4CFB-4C92-995E-C938F6ACD0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413163D-FC1D-450C-91FF-932D2337D4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5C2436AB-E108-4E1D-9CB4-DF558E796BB4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11777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87BB4C-769F-498A-B63A-FA480DD68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Inflationsförväntningar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7ACAD6F-4840-4916-901C-32E50D831A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763C249-ABDF-4ECC-BCD0-AD98CFD46D8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F58190BB-C319-4BDF-8EA7-0DC392A58E2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Kantar Sifo Prospera, Macrobond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849504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6AB601-17AC-4F89-BAEE-0B6358557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Vinstandel och reallöneökningar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7DE55E7-BA9D-4670-9436-89ED527EC6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48F8612-D582-45B5-942F-97F8D699D0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Procentandel respektive procentuell tillväxt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1F1B7A2-F610-4EF1-901A-40FDE724C4A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671765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351688-A1CF-4F1B-8C9E-0B2FB5E7C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Nettoersättningsgrad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1D850C14-40D6-4822-8E3B-1315D62C6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2AEA67D6-3559-4535-AA9B-7256F77072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av ersatt lön efter skatt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597A265-A656-4699-A230-4EAC87B3405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929782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56D111-7BE9-41F3-950F-ACEE49325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Potentiell arbetskraft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11CB803-3A56-4629-B2A7-B8F79119F2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Årlig procentuell förändring,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9681DFC-1562-4772-BBDD-BF5B88D8AE51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5518F31C-1408-45F4-84DB-FDE3A43851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3245381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B14F6FC-1669-430B-AC41-59CC1067B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Separationssannolikhet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F7DEB50A-CD53-4CFF-9C06-3C7C25E86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EE0F55C-1DA7-4395-B0E8-E1A4B16461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95C9EF7-A07F-4EF8-BDC6-A49456480DC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10175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27A5AA-5AD2-45A3-B3FA-8EC53F27F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Industrins andel av sysselsatta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8B09A99-4514-476C-9F03-E6C399C07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6527C02-44D6-462E-AE64-D5F38185C1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näringslivet,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F8B9AB4-8D7E-4B95-BB4D-266B8DA85C4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1433205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DBC40D-588C-47D5-9070-A47C4B135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Beveridgekurvan</a:t>
            </a:r>
            <a:r>
              <a:rPr lang="sv-SE" dirty="0"/>
              <a:t> 2001–2021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A527F1B-2AFD-49A0-B809-5A4AF1170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340778"/>
            <a:ext cx="4697404" cy="4680446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5711465-2358-47DB-BB9B-8CA877C475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E0723BC-5A24-48EA-B3D2-E500F9712A9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459601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CA2DF1-2BDE-4CF1-AEE7-98EA2D353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Resursutnyttjandeindikator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480B837B-F15C-4889-912D-F088B33F96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9075480-DBFD-47B1-A7D8-4CE1C0E67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Normaliserade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4D629274-23A9-4319-A236-855D2DFC9CA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317707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D64A874-4B75-4498-BD48-608F02FF1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Jobbchans och arbetsmarknadsläge 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B81A71D2-3759-4A77-9BF3-605E6113B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1B45C24-5AD2-472B-9E8C-38580CB4B5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Normaliserade värden,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8D2A2A9-F534-45DF-B27D-B6BF8705C5B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49669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197C5B-81D8-4F5F-B44F-22461F263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Genomsnittlig rekryteringstid i privat sektor</a:t>
            </a:r>
            <a:endParaRPr lang="sv-SE" dirty="0"/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40AB9EB-9C15-4CB4-AA41-C6AD58AB7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0BAE4E7-A929-491E-9EEC-75DA7E6111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Antal månader,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2E343A0-4701-4BA8-B069-15B1CB7520C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53198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4D6201B-19E2-4A8E-B04E-D715BFA3E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Sökintensitet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758C0933-6400-4AF7-A000-1F36E330D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457D62A-9127-4CC0-BBB9-24E4AE3CCE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Genomsnitt per vecka respektive månad,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72FDB72-4A9B-414E-A7A5-4FE8C2321B69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Arbetsförmedlingen.</a:t>
            </a:r>
          </a:p>
        </p:txBody>
      </p:sp>
    </p:spTree>
    <p:extLst>
      <p:ext uri="{BB962C8B-B14F-4D97-AF65-F5344CB8AC3E}">
        <p14:creationId xmlns:p14="http://schemas.microsoft.com/office/powerpoint/2010/main" val="3880428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F394CD7-D1FB-44F8-89B5-45477890F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Vakanser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FBADE0B-DF37-4B22-842F-41CEB629C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CCC8E3E-10D2-43C2-8555-E1EBB9A2A9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A5D1ED5-7190-4DF6-90DB-03B0E1D1C59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30482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5F534B-D55E-4C31-969D-350D9C9EF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Inskrivna arbetslösa vid Arbetsförmedlingen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E68248E-BC82-463C-A12D-1F74403EAE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E3CC20-991B-4FCF-A0CF-418F0E864D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 respektive procent,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DECC7E6-FCB8-4CF8-B0C8-9E5F10079EA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Arbetsförmedlingen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5541053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42B59D-FC03-4880-A4D3-C7FB9E2A5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Arbetskraftsdeltagande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3DF8D50-93E2-4BB8-B7B4-1226FC9185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3B80C41-BE93-4204-A4B0-5AE2D3C127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918877E-07C6-4261-8B39-E33339802A2F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984433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AD85FE-E682-497E-B228-DAEFCB1EE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Effekter på jämviktsarbetslösheten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F153575-F0C6-4879-BBE5-0BD574E8C9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Procentenheter,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CE8BC35A-02E5-441E-8C9A-4F4C53F9FEA5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AE081962-190E-4FB9-974E-63044E05F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2283870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547760-4D3C-4EC8-A193-D6132ACBE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Långtidsarbetslöshet, 15–74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37D7A89-B1BC-49A2-882A-92244E369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7AD799C-8AAB-45BA-ADDC-41CE4680A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D960C1D9-ACB5-4976-9B60-AE7397C5225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447004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6D3BED-0112-4BDE-9212-8A71931C5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Andel förvärvsarbetande och vistelsetid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23B23D26-9A90-4C46-B313-48CE87587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F992A46-F43A-4739-8078-AE8520E07C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befolkningen, 20–64 år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3F648CDD-8D18-4695-8EC0-22DC141485E8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65987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DC2ED1-8A46-476E-84EF-3994E28C2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Sysselsättningsprogram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5EDF2003-B203-4DE9-ACF1-0A47C6607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0C14AEB-0C74-4CF5-991F-2C6C635A17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Tusental personer, säsongsrensade månadsvärden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D44D26D-F41F-4F21-98E6-969CA34652D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Arbetsförmedlingen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8365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71B5C8-916A-4C66-BC90-FBE380089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Brist på arbetskraft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C5BB3D2B-F676-427D-9ADF-F5918F920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F193A8-C33F-479F-9FAC-2C0017D6BD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Andel ja-svar,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D535D9E-07C9-47DE-9EEE-38BBB1E9F520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Källa: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789694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F760EE-78B9-4149-983B-DDE550E9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Arbetslöshet och jämviktsarbetslöshet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30FA3AB-6408-4421-95F0-9D096BBBBF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kvartalsvärden 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E198CB84-929B-4102-B9E4-7185D3BBF72D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0BABA34D-760F-405D-85CC-AD7D976B1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4017017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CD4DB7-7286-4005-9C63-71E53A029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Effekter på jämviktsarbetslösheten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2586A9B-380D-4671-8214-D60247034A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Procentenheter,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7F73510D-01CD-459F-B15D-B997E709CB4B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6B90DA56-DF9D-434B-AA99-E03881ED9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</p:spTree>
    <p:extLst>
      <p:ext uri="{BB962C8B-B14F-4D97-AF65-F5344CB8AC3E}">
        <p14:creationId xmlns:p14="http://schemas.microsoft.com/office/powerpoint/2010/main" val="1250885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0580BB-59CD-4B54-A6DD-6DED2B31A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Långtidsarbetslöshet, 15–74 år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8055E56B-3C76-479D-80B2-20F3948A7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31B0FCF-4A75-49B3-8CF4-BAAE097558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 av arbetskraften, säsongsrensade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9F44B1B2-3371-41C4-B6E6-7E99FD210B77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2717096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0B348B-7158-4A56-8762-B6B3A1A54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UC-modell för jämviktsarbetslösheten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975785E6-6F59-4CEB-AECD-65D90EE28E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F8B0FF7-E85C-4810-B1CE-8403696FD9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0D916D3-DAA3-47CB-87CF-C55ECC61627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526296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6EE6DCE-4B82-4A87-AFD4-008683644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Flödesjämviktsmodell för jämviktsarbetslösheten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D7F1697D-16B5-47D2-8106-6250058E8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16347CA-5694-4F70-BAD1-B1469D53AD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Procent, kvartalsvärden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ED67BB2-CA28-4F41-9F2C-18A87BDE234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3449627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1EF8699-E875-42CF-849F-0CAEAEA56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Timlön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09CFFC8E-EAB4-4C07-A21C-330CD67D12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CF059B0-9253-401E-9F5A-64FF067E35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65479A5B-A71B-4AE6-A897-992690B4C0E6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509914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4239E5-C0E7-45A2-8ED5-F2667B577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Reallön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3E67806E-5596-4573-902F-4329836E6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1BD6355-AF4F-4E60-9EE9-766A2015BF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26FADFEA-98D4-40FD-947E-CC9FFCD0BFAA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 dirty="0"/>
              <a:t>Källor: SCB, Medlingsinstitutet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4252597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DD660B9-9999-4F28-9733-48B308597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Produktivitet i näringslivet</a:t>
            </a: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07E1FD4-D2AD-43B1-9999-F0C3D27ABF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9" y="1397000"/>
            <a:ext cx="8661400" cy="4665477"/>
          </a:xfrm>
        </p:spPr>
      </p:pic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415EC1A-8FD5-40F0-93BD-6C1FB86783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/>
              <a:t>Procentuell förändring, kalenderkorrigerade värden</a:t>
            </a:r>
          </a:p>
        </p:txBody>
      </p:sp>
      <p:sp>
        <p:nvSpPr>
          <p:cNvPr id="5" name="Underrubrik 4">
            <a:extLst>
              <a:ext uri="{FF2B5EF4-FFF2-40B4-BE49-F238E27FC236}">
                <a16:creationId xmlns:a16="http://schemas.microsoft.com/office/drawing/2014/main" id="{8C8F54A8-0C03-43E0-9247-8A1FCEE96C6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sv-SE"/>
              <a:t>Källor: SCB och Konjunkturinstitutet.</a:t>
            </a:r>
          </a:p>
        </p:txBody>
      </p:sp>
    </p:spTree>
    <p:extLst>
      <p:ext uri="{BB962C8B-B14F-4D97-AF65-F5344CB8AC3E}">
        <p14:creationId xmlns:p14="http://schemas.microsoft.com/office/powerpoint/2010/main" val="1365710164"/>
      </p:ext>
    </p:extLst>
  </p:cSld>
  <p:clrMapOvr>
    <a:masterClrMapping/>
  </p:clrMapOvr>
</p:sld>
</file>

<file path=ppt/theme/theme1.xml><?xml version="1.0" encoding="utf-8"?>
<a:theme xmlns:a="http://schemas.openxmlformats.org/drawingml/2006/main" name="ExternaPresentationer2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9A172E-E921-4BE4-A86D-4EB56205D8E9}" vid="{68193DFA-6F5A-4954-AB43-D702550F09F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ExternaPresentationer</Template>
  <TotalTime>120</TotalTime>
  <Words>405</Words>
  <Application>Microsoft Office PowerPoint</Application>
  <PresentationFormat>Bredbild</PresentationFormat>
  <Paragraphs>93</Paragraphs>
  <Slides>31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31</vt:i4>
      </vt:variant>
    </vt:vector>
  </HeadingPairs>
  <TitlesOfParts>
    <vt:vector size="35" baseType="lpstr">
      <vt:lpstr>Arial</vt:lpstr>
      <vt:lpstr>Calibri</vt:lpstr>
      <vt:lpstr>Verdana</vt:lpstr>
      <vt:lpstr>ExternaPresentationer2</vt:lpstr>
      <vt:lpstr>Arbetslöshet och jämviktsarbetslöshet</vt:lpstr>
      <vt:lpstr>Resursutnyttjandeindikator</vt:lpstr>
      <vt:lpstr>Brist på arbetskraft i näringslivet</vt:lpstr>
      <vt:lpstr>Långtidsarbetslöshet, 15–74 år</vt:lpstr>
      <vt:lpstr>UC-modell för jämviktsarbetslösheten</vt:lpstr>
      <vt:lpstr>Flödesjämviktsmodell för jämviktsarbetslösheten</vt:lpstr>
      <vt:lpstr>Timlön i näringslivet</vt:lpstr>
      <vt:lpstr>Reallön i näringslivet</vt:lpstr>
      <vt:lpstr>Produktivitet i näringslivet</vt:lpstr>
      <vt:lpstr>Minimilönebett, hela ekonomin</vt:lpstr>
      <vt:lpstr>Arbetslöshetsgap och inflationsgap</vt:lpstr>
      <vt:lpstr>Arbetslöshet och inflation</vt:lpstr>
      <vt:lpstr>Inflationsförväntningar</vt:lpstr>
      <vt:lpstr>Vinstandel och reallöneökningar i näringslivet</vt:lpstr>
      <vt:lpstr>Nettoersättningsgrad</vt:lpstr>
      <vt:lpstr>Potentiell arbetskraft</vt:lpstr>
      <vt:lpstr>Separationssannolikhet</vt:lpstr>
      <vt:lpstr>Industrins andel av sysselsatta</vt:lpstr>
      <vt:lpstr>Beveridgekurvan 2001–2021</vt:lpstr>
      <vt:lpstr>Jobbchans och arbetsmarknadsläge </vt:lpstr>
      <vt:lpstr>Genomsnittlig rekryteringstid i privat sektor</vt:lpstr>
      <vt:lpstr>Sökintensitet</vt:lpstr>
      <vt:lpstr>Vakanser</vt:lpstr>
      <vt:lpstr>Inskrivna arbetslösa vid Arbetsförmedlingen</vt:lpstr>
      <vt:lpstr>Arbetskraftsdeltagande</vt:lpstr>
      <vt:lpstr>Effekter på jämviktsarbetslösheten</vt:lpstr>
      <vt:lpstr>Långtidsarbetslöshet, 15–74 år</vt:lpstr>
      <vt:lpstr>Andel förvärvsarbetande och vistelsetid</vt:lpstr>
      <vt:lpstr>Sysselsättningsprogram</vt:lpstr>
      <vt:lpstr>Arbetslöshet och jämviktsarbetslöshet</vt:lpstr>
      <vt:lpstr>Effekter på jämviktsarbetslösheten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Rosmarie Andersson</dc:creator>
  <cp:lastModifiedBy>Rosmarie Andersson</cp:lastModifiedBy>
  <cp:revision>7</cp:revision>
  <dcterms:created xsi:type="dcterms:W3CDTF">2021-10-13T08:02:08Z</dcterms:created>
  <dcterms:modified xsi:type="dcterms:W3CDTF">2021-10-19T15:36:19Z</dcterms:modified>
</cp:coreProperties>
</file>