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6"/>
  </p:notesMasterIdLst>
  <p:sldIdLst>
    <p:sldId id="320" r:id="rId2"/>
    <p:sldId id="322" r:id="rId3"/>
    <p:sldId id="323" r:id="rId4"/>
    <p:sldId id="324" r:id="rId5"/>
    <p:sldId id="325" r:id="rId6"/>
    <p:sldId id="326" r:id="rId7"/>
    <p:sldId id="327" r:id="rId8"/>
    <p:sldId id="328" r:id="rId9"/>
    <p:sldId id="329" r:id="rId10"/>
    <p:sldId id="330" r:id="rId11"/>
    <p:sldId id="332" r:id="rId12"/>
    <p:sldId id="333" r:id="rId13"/>
    <p:sldId id="334" r:id="rId14"/>
    <p:sldId id="335" r:id="rId15"/>
    <p:sldId id="336" r:id="rId16"/>
    <p:sldId id="337" r:id="rId17"/>
    <p:sldId id="338" r:id="rId18"/>
    <p:sldId id="339" r:id="rId19"/>
    <p:sldId id="340" r:id="rId20"/>
    <p:sldId id="341" r:id="rId21"/>
    <p:sldId id="342" r:id="rId22"/>
    <p:sldId id="343" r:id="rId23"/>
    <p:sldId id="344" r:id="rId24"/>
    <p:sldId id="345" r:id="rId25"/>
  </p:sldIdLst>
  <p:sldSz cx="12192000" cy="6858000"/>
  <p:notesSz cx="6858000" cy="9144000"/>
  <p:defaultTextStyle>
    <a:defPPr>
      <a:defRPr lang="sv-SE"/>
    </a:defPPr>
    <a:lvl1pPr marL="0" algn="l" defTabSz="91429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48" algn="l" defTabSz="91429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296" algn="l" defTabSz="91429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445" algn="l" defTabSz="91429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592" algn="l" defTabSz="91429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740" algn="l" defTabSz="91429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888" algn="l" defTabSz="91429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036" algn="l" defTabSz="91429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184" algn="l" defTabSz="91429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4" userDrawn="1">
          <p15:clr>
            <a:srgbClr val="A4A3A4"/>
          </p15:clr>
        </p15:guide>
        <p15:guide id="2" orient="horz" pos="781" userDrawn="1">
          <p15:clr>
            <a:srgbClr val="A4A3A4"/>
          </p15:clr>
        </p15:guide>
        <p15:guide id="3" orient="horz" pos="835" userDrawn="1">
          <p15:clr>
            <a:srgbClr val="A4A3A4"/>
          </p15:clr>
        </p15:guide>
        <p15:guide id="4" orient="horz" pos="3843" userDrawn="1">
          <p15:clr>
            <a:srgbClr val="A4A3A4"/>
          </p15:clr>
        </p15:guide>
        <p15:guide id="5" pos="212" userDrawn="1">
          <p15:clr>
            <a:srgbClr val="A4A3A4"/>
          </p15:clr>
        </p15:guide>
        <p15:guide id="6" pos="7509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D4D4D"/>
    <a:srgbClr val="F2F2F2"/>
    <a:srgbClr val="D9D9D9"/>
    <a:srgbClr val="3333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howGuides="1">
      <p:cViewPr varScale="1">
        <p:scale>
          <a:sx n="125" d="100"/>
          <a:sy n="125" d="100"/>
        </p:scale>
        <p:origin x="2074" y="77"/>
      </p:cViewPr>
      <p:guideLst>
        <p:guide orient="horz" pos="164"/>
        <p:guide orient="horz" pos="781"/>
        <p:guide orient="horz" pos="835"/>
        <p:guide orient="horz" pos="3843"/>
        <p:guide pos="212"/>
        <p:guide pos="7509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8CCD29-7DC1-40C9-B62D-90B786E53688}" type="datetimeFigureOut">
              <a:rPr lang="sv-SE" smtClean="0"/>
              <a:t>2022-10-24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AB3146B-41F7-4F63-A6FA-DBE5AE299C1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5269319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29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148" algn="l" defTabSz="91429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296" algn="l" defTabSz="91429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445" algn="l" defTabSz="91429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592" algn="l" defTabSz="91429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5740" algn="l" defTabSz="91429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2888" algn="l" defTabSz="91429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036" algn="l" defTabSz="91429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184" algn="l" defTabSz="91429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jpeg"/><Relationship Id="rId7" Type="http://schemas.openxmlformats.org/officeDocument/2006/relationships/image" Target="../media/image7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derrubrik 2"/>
          <p:cNvSpPr>
            <a:spLocks noGrp="1"/>
          </p:cNvSpPr>
          <p:nvPr>
            <p:ph type="subTitle" idx="1" hasCustomPrompt="1"/>
          </p:nvPr>
        </p:nvSpPr>
        <p:spPr>
          <a:xfrm>
            <a:off x="336062" y="6116644"/>
            <a:ext cx="8534400" cy="316931"/>
          </a:xfrm>
        </p:spPr>
        <p:txBody>
          <a:bodyPr/>
          <a:lstStyle>
            <a:lvl1pPr marL="0" indent="0" algn="l">
              <a:buNone/>
              <a:defRPr b="1" baseline="0">
                <a:solidFill>
                  <a:srgbClr val="4D4D4D"/>
                </a:solidFill>
              </a:defRPr>
            </a:lvl1pPr>
            <a:lvl2pPr marL="4572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2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dirty="0"/>
              <a:t>Skriv namn på ansvarig(a) föredragshållare</a:t>
            </a:r>
          </a:p>
        </p:txBody>
      </p:sp>
      <p:sp>
        <p:nvSpPr>
          <p:cNvPr id="29" name="Rubrik 1"/>
          <p:cNvSpPr>
            <a:spLocks noGrp="1"/>
          </p:cNvSpPr>
          <p:nvPr>
            <p:ph type="title" hasCustomPrompt="1"/>
          </p:nvPr>
        </p:nvSpPr>
        <p:spPr>
          <a:xfrm>
            <a:off x="336064" y="274640"/>
            <a:ext cx="8444302" cy="418059"/>
          </a:xfrm>
        </p:spPr>
        <p:txBody>
          <a:bodyPr/>
          <a:lstStyle>
            <a:lvl1pPr>
              <a:defRPr/>
            </a:lvl1pPr>
          </a:lstStyle>
          <a:p>
            <a:r>
              <a:rPr lang="sv-SE" dirty="0"/>
              <a:t>Klicka här för att lägga till rubrik</a:t>
            </a:r>
          </a:p>
        </p:txBody>
      </p:sp>
      <p:sp>
        <p:nvSpPr>
          <p:cNvPr id="30" name="Platshållare för text 7"/>
          <p:cNvSpPr>
            <a:spLocks noGrp="1"/>
          </p:cNvSpPr>
          <p:nvPr>
            <p:ph type="body" sz="quarter" idx="13" hasCustomPrompt="1"/>
          </p:nvPr>
        </p:nvSpPr>
        <p:spPr>
          <a:xfrm>
            <a:off x="336064" y="765180"/>
            <a:ext cx="8444302" cy="360363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sv-SE" dirty="0"/>
              <a:t>Klicka här för lägga till underrubrik</a:t>
            </a:r>
          </a:p>
        </p:txBody>
      </p:sp>
      <p:grpSp>
        <p:nvGrpSpPr>
          <p:cNvPr id="17" name="Grupp 16">
            <a:extLst>
              <a:ext uri="{FF2B5EF4-FFF2-40B4-BE49-F238E27FC236}">
                <a16:creationId xmlns:a16="http://schemas.microsoft.com/office/drawing/2014/main" id="{DAD420AE-45A9-4DAD-8CE6-21675703806F}"/>
              </a:ext>
            </a:extLst>
          </p:cNvPr>
          <p:cNvGrpSpPr/>
          <p:nvPr userDrawn="1"/>
        </p:nvGrpSpPr>
        <p:grpSpPr>
          <a:xfrm>
            <a:off x="10869123" y="417637"/>
            <a:ext cx="1036322" cy="6246124"/>
            <a:chOff x="10869123" y="417637"/>
            <a:chExt cx="1036322" cy="6246124"/>
          </a:xfrm>
        </p:grpSpPr>
        <p:pic>
          <p:nvPicPr>
            <p:cNvPr id="18" name="Bildobjekt 17">
              <a:extLst>
                <a:ext uri="{FF2B5EF4-FFF2-40B4-BE49-F238E27FC236}">
                  <a16:creationId xmlns:a16="http://schemas.microsoft.com/office/drawing/2014/main" id="{9239EC55-13C7-406C-8430-10D8A36149A5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139768" y="1281734"/>
              <a:ext cx="491141" cy="687597"/>
            </a:xfrm>
            <a:prstGeom prst="rect">
              <a:avLst/>
            </a:prstGeom>
          </p:spPr>
        </p:pic>
        <p:pic>
          <p:nvPicPr>
            <p:cNvPr id="19" name="Bildobjekt 18">
              <a:extLst>
                <a:ext uri="{FF2B5EF4-FFF2-40B4-BE49-F238E27FC236}">
                  <a16:creationId xmlns:a16="http://schemas.microsoft.com/office/drawing/2014/main" id="{49B89E01-CE11-479D-9097-B0A2DE7A068B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145285" y="2145830"/>
              <a:ext cx="483017" cy="681055"/>
            </a:xfrm>
            <a:prstGeom prst="rect">
              <a:avLst/>
            </a:prstGeom>
          </p:spPr>
        </p:pic>
        <p:pic>
          <p:nvPicPr>
            <p:cNvPr id="20" name="Bildobjekt 19">
              <a:extLst>
                <a:ext uri="{FF2B5EF4-FFF2-40B4-BE49-F238E27FC236}">
                  <a16:creationId xmlns:a16="http://schemas.microsoft.com/office/drawing/2014/main" id="{00EA9306-B466-464E-A2A9-B5F85295A3F6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146145" y="4725144"/>
              <a:ext cx="480917" cy="678094"/>
            </a:xfrm>
            <a:prstGeom prst="rect">
              <a:avLst/>
            </a:prstGeom>
          </p:spPr>
        </p:pic>
        <p:pic>
          <p:nvPicPr>
            <p:cNvPr id="21" name="Bildobjekt 20">
              <a:extLst>
                <a:ext uri="{FF2B5EF4-FFF2-40B4-BE49-F238E27FC236}">
                  <a16:creationId xmlns:a16="http://schemas.microsoft.com/office/drawing/2014/main" id="{021CA271-5F34-475E-9023-5B4008B79C09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145285" y="3009926"/>
              <a:ext cx="483017" cy="683470"/>
            </a:xfrm>
            <a:prstGeom prst="rect">
              <a:avLst/>
            </a:prstGeom>
          </p:spPr>
        </p:pic>
        <p:pic>
          <p:nvPicPr>
            <p:cNvPr id="22" name="Bildobjekt 21">
              <a:extLst>
                <a:ext uri="{FF2B5EF4-FFF2-40B4-BE49-F238E27FC236}">
                  <a16:creationId xmlns:a16="http://schemas.microsoft.com/office/drawing/2014/main" id="{CE02F084-547C-4EE8-8D65-7DA83F81028B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145285" y="417637"/>
              <a:ext cx="491141" cy="694764"/>
            </a:xfrm>
            <a:prstGeom prst="rect">
              <a:avLst/>
            </a:prstGeom>
          </p:spPr>
        </p:pic>
        <p:pic>
          <p:nvPicPr>
            <p:cNvPr id="23" name="Bildobjekt 22">
              <a:extLst>
                <a:ext uri="{FF2B5EF4-FFF2-40B4-BE49-F238E27FC236}">
                  <a16:creationId xmlns:a16="http://schemas.microsoft.com/office/drawing/2014/main" id="{B07E1A32-37EE-47F4-8942-5D09BE76661F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869123" y="5569527"/>
              <a:ext cx="1036322" cy="1094234"/>
            </a:xfrm>
            <a:prstGeom prst="rect">
              <a:avLst/>
            </a:prstGeom>
          </p:spPr>
        </p:pic>
        <p:pic>
          <p:nvPicPr>
            <p:cNvPr id="24" name="Bildobjekt 23">
              <a:extLst>
                <a:ext uri="{FF2B5EF4-FFF2-40B4-BE49-F238E27FC236}">
                  <a16:creationId xmlns:a16="http://schemas.microsoft.com/office/drawing/2014/main" id="{DCF27615-62AB-4F8E-B8BB-BBAC821054F9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139768" y="3861888"/>
              <a:ext cx="491167" cy="694764"/>
            </a:xfrm>
            <a:prstGeom prst="rect">
              <a:avLst/>
            </a:prstGeom>
          </p:spPr>
        </p:pic>
      </p:grpSp>
      <p:sp>
        <p:nvSpPr>
          <p:cNvPr id="25" name="Platshållare för text 7">
            <a:extLst>
              <a:ext uri="{FF2B5EF4-FFF2-40B4-BE49-F238E27FC236}">
                <a16:creationId xmlns:a16="http://schemas.microsoft.com/office/drawing/2014/main" id="{551A79A3-B732-4526-803B-A54A7EFD61F4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23988" y="2132856"/>
            <a:ext cx="10457777" cy="1440160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</a:lstStyle>
          <a:p>
            <a:pPr lvl="0"/>
            <a:r>
              <a:rPr lang="sv-SE" dirty="0"/>
              <a:t>Klicka här för lägga till underrubrik</a:t>
            </a:r>
          </a:p>
        </p:txBody>
      </p:sp>
    </p:spTree>
    <p:extLst>
      <p:ext uri="{BB962C8B-B14F-4D97-AF65-F5344CB8AC3E}">
        <p14:creationId xmlns:p14="http://schemas.microsoft.com/office/powerpoint/2010/main" val="32528055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gram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336061" y="274639"/>
            <a:ext cx="8658000" cy="504000"/>
          </a:xfrm>
        </p:spPr>
        <p:txBody>
          <a:bodyPr>
            <a:noAutofit/>
          </a:bodyPr>
          <a:lstStyle>
            <a:lvl1pPr>
              <a:defRPr/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336061" y="1418802"/>
            <a:ext cx="8658000" cy="468000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8" name="Platshållare för text 7"/>
          <p:cNvSpPr>
            <a:spLocks noGrp="1"/>
          </p:cNvSpPr>
          <p:nvPr>
            <p:ph type="body" sz="quarter" idx="13" hasCustomPrompt="1"/>
          </p:nvPr>
        </p:nvSpPr>
        <p:spPr>
          <a:xfrm>
            <a:off x="336063" y="836777"/>
            <a:ext cx="8658000" cy="504000"/>
          </a:xfrm>
        </p:spPr>
        <p:txBody>
          <a:bodyPr anchor="b">
            <a:noAutofit/>
          </a:bodyPr>
          <a:lstStyle>
            <a:lvl1pPr marL="0" indent="0">
              <a:buNone/>
              <a:defRPr sz="1400"/>
            </a:lvl1pPr>
          </a:lstStyle>
          <a:p>
            <a:pPr lvl="0"/>
            <a:r>
              <a:rPr lang="sv-SE" dirty="0"/>
              <a:t>Underrubrik</a:t>
            </a:r>
          </a:p>
        </p:txBody>
      </p:sp>
      <p:sp>
        <p:nvSpPr>
          <p:cNvPr id="9" name="Underrubrik 2"/>
          <p:cNvSpPr>
            <a:spLocks noGrp="1"/>
          </p:cNvSpPr>
          <p:nvPr>
            <p:ph type="subTitle" idx="14" hasCustomPrompt="1"/>
          </p:nvPr>
        </p:nvSpPr>
        <p:spPr>
          <a:xfrm>
            <a:off x="336063" y="6116644"/>
            <a:ext cx="8658000" cy="624731"/>
          </a:xfrm>
        </p:spPr>
        <p:txBody>
          <a:bodyPr>
            <a:noAutofit/>
          </a:bodyPr>
          <a:lstStyle>
            <a:lvl1pPr marL="0" indent="0" algn="l">
              <a:buNone/>
              <a:defRPr sz="1200" b="0" baseline="0">
                <a:solidFill>
                  <a:srgbClr val="4D4D4D"/>
                </a:solidFill>
              </a:defRPr>
            </a:lvl1pPr>
            <a:lvl2pPr marL="4572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2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dirty="0"/>
              <a:t>Skriv anmärkning eller källa, etc.</a:t>
            </a:r>
          </a:p>
        </p:txBody>
      </p:sp>
    </p:spTree>
    <p:extLst>
      <p:ext uri="{BB962C8B-B14F-4D97-AF65-F5344CB8AC3E}">
        <p14:creationId xmlns:p14="http://schemas.microsoft.com/office/powerpoint/2010/main" val="20215290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gram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336062" y="274640"/>
            <a:ext cx="5382000" cy="504000"/>
          </a:xfrm>
        </p:spPr>
        <p:txBody>
          <a:bodyPr>
            <a:noAutofit/>
          </a:bodyPr>
          <a:lstStyle>
            <a:lvl1pPr>
              <a:defRPr b="1">
                <a:latin typeface="+mj-lt"/>
              </a:defRPr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335360" y="1413296"/>
            <a:ext cx="5382000" cy="468000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8" name="Platshållare för text 7"/>
          <p:cNvSpPr>
            <a:spLocks noGrp="1"/>
          </p:cNvSpPr>
          <p:nvPr>
            <p:ph type="body" sz="quarter" idx="13" hasCustomPrompt="1"/>
          </p:nvPr>
        </p:nvSpPr>
        <p:spPr>
          <a:xfrm>
            <a:off x="336064" y="836712"/>
            <a:ext cx="5382000" cy="504056"/>
          </a:xfrm>
        </p:spPr>
        <p:txBody>
          <a:bodyPr anchor="b">
            <a:noAutofit/>
          </a:bodyPr>
          <a:lstStyle>
            <a:lvl1pPr marL="0" indent="0">
              <a:buNone/>
              <a:defRPr sz="1400"/>
            </a:lvl1pPr>
          </a:lstStyle>
          <a:p>
            <a:pPr lvl="0"/>
            <a:r>
              <a:rPr lang="sv-SE" dirty="0"/>
              <a:t>Underrubrik</a:t>
            </a:r>
          </a:p>
        </p:txBody>
      </p:sp>
      <p:sp>
        <p:nvSpPr>
          <p:cNvPr id="9" name="Underrubrik 2"/>
          <p:cNvSpPr>
            <a:spLocks noGrp="1"/>
          </p:cNvSpPr>
          <p:nvPr>
            <p:ph type="subTitle" idx="14" hasCustomPrompt="1"/>
          </p:nvPr>
        </p:nvSpPr>
        <p:spPr>
          <a:xfrm>
            <a:off x="335360" y="6148173"/>
            <a:ext cx="5382000" cy="594000"/>
          </a:xfrm>
        </p:spPr>
        <p:txBody>
          <a:bodyPr>
            <a:noAutofit/>
          </a:bodyPr>
          <a:lstStyle>
            <a:lvl1pPr marL="0" indent="0" algn="l">
              <a:buNone/>
              <a:defRPr sz="1200" b="0" baseline="0">
                <a:solidFill>
                  <a:srgbClr val="4D4D4D"/>
                </a:solidFill>
              </a:defRPr>
            </a:lvl1pPr>
            <a:lvl2pPr marL="4572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2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dirty="0"/>
              <a:t>Skriv anmärkning eller källa, etc.</a:t>
            </a:r>
          </a:p>
        </p:txBody>
      </p:sp>
      <p:sp>
        <p:nvSpPr>
          <p:cNvPr id="10" name="Platshållare för innehåll 2"/>
          <p:cNvSpPr>
            <a:spLocks noGrp="1"/>
          </p:cNvSpPr>
          <p:nvPr>
            <p:ph idx="15"/>
          </p:nvPr>
        </p:nvSpPr>
        <p:spPr>
          <a:xfrm>
            <a:off x="5879976" y="1413296"/>
            <a:ext cx="5382000" cy="468000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12" name="Platshållare för text 7"/>
          <p:cNvSpPr>
            <a:spLocks noGrp="1"/>
          </p:cNvSpPr>
          <p:nvPr>
            <p:ph type="body" sz="quarter" idx="16" hasCustomPrompt="1"/>
          </p:nvPr>
        </p:nvSpPr>
        <p:spPr>
          <a:xfrm>
            <a:off x="5879976" y="836712"/>
            <a:ext cx="5382000" cy="504056"/>
          </a:xfrm>
        </p:spPr>
        <p:txBody>
          <a:bodyPr anchor="b">
            <a:noAutofit/>
          </a:bodyPr>
          <a:lstStyle>
            <a:lvl1pPr marL="0" indent="0">
              <a:buNone/>
              <a:defRPr sz="1400"/>
            </a:lvl1pPr>
          </a:lstStyle>
          <a:p>
            <a:pPr lvl="0"/>
            <a:r>
              <a:rPr lang="sv-SE" dirty="0"/>
              <a:t>Underrubrik</a:t>
            </a:r>
          </a:p>
        </p:txBody>
      </p:sp>
      <p:sp>
        <p:nvSpPr>
          <p:cNvPr id="14" name="Platshållare för text 7"/>
          <p:cNvSpPr>
            <a:spLocks noGrp="1"/>
          </p:cNvSpPr>
          <p:nvPr>
            <p:ph type="body" sz="quarter" idx="17" hasCustomPrompt="1"/>
          </p:nvPr>
        </p:nvSpPr>
        <p:spPr>
          <a:xfrm>
            <a:off x="5886651" y="279504"/>
            <a:ext cx="5382000" cy="504000"/>
          </a:xfrm>
        </p:spPr>
        <p:txBody>
          <a:bodyPr>
            <a:noAutofit/>
          </a:bodyPr>
          <a:lstStyle>
            <a:lvl1pPr marL="0" indent="0">
              <a:buNone/>
              <a:defRPr b="1">
                <a:solidFill>
                  <a:srgbClr val="4D4D4D"/>
                </a:solidFill>
                <a:latin typeface="+mj-lt"/>
              </a:defRPr>
            </a:lvl1pPr>
          </a:lstStyle>
          <a:p>
            <a:pPr lvl="0"/>
            <a:r>
              <a:rPr lang="sv-SE" dirty="0"/>
              <a:t>Rubrik</a:t>
            </a:r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18" hasCustomPrompt="1"/>
          </p:nvPr>
        </p:nvSpPr>
        <p:spPr>
          <a:xfrm>
            <a:off x="5879976" y="6147072"/>
            <a:ext cx="5382000" cy="594296"/>
          </a:xfrm>
        </p:spPr>
        <p:txBody>
          <a:bodyPr>
            <a:noAutofit/>
          </a:bodyPr>
          <a:lstStyle>
            <a:lvl1pPr marL="0" indent="0">
              <a:buNone/>
              <a:defRPr sz="1200">
                <a:solidFill>
                  <a:srgbClr val="4D4D4D"/>
                </a:solidFill>
              </a:defRPr>
            </a:lvl1pPr>
          </a:lstStyle>
          <a:p>
            <a:r>
              <a:rPr lang="sv-SE" dirty="0"/>
              <a:t>Skriv anmärkning eller källa, etc.</a:t>
            </a:r>
          </a:p>
        </p:txBody>
      </p:sp>
    </p:spTree>
    <p:extLst>
      <p:ext uri="{BB962C8B-B14F-4D97-AF65-F5344CB8AC3E}">
        <p14:creationId xmlns:p14="http://schemas.microsoft.com/office/powerpoint/2010/main" val="16332484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unktlista utan under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ubrik 1"/>
          <p:cNvSpPr>
            <a:spLocks noGrp="1"/>
          </p:cNvSpPr>
          <p:nvPr>
            <p:ph type="title" hasCustomPrompt="1"/>
          </p:nvPr>
        </p:nvSpPr>
        <p:spPr>
          <a:xfrm>
            <a:off x="336061" y="274640"/>
            <a:ext cx="8658000" cy="922115"/>
          </a:xfrm>
        </p:spPr>
        <p:txBody>
          <a:bodyPr>
            <a:noAutofit/>
          </a:bodyPr>
          <a:lstStyle>
            <a:lvl1pPr>
              <a:defRPr/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7" name="Platshållare för innehåll 2"/>
          <p:cNvSpPr>
            <a:spLocks noGrp="1"/>
          </p:cNvSpPr>
          <p:nvPr>
            <p:ph idx="1"/>
          </p:nvPr>
        </p:nvSpPr>
        <p:spPr>
          <a:xfrm>
            <a:off x="335360" y="1319217"/>
            <a:ext cx="8658000" cy="4774083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6179064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Picture 89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1414368" y="6093304"/>
            <a:ext cx="658296" cy="6634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336064" y="274639"/>
            <a:ext cx="8444302" cy="93306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sv-SE" dirty="0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777632" y="1319218"/>
            <a:ext cx="8002734" cy="512471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336063" y="6453189"/>
            <a:ext cx="1240052" cy="40481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rgbClr val="333333"/>
                </a:solidFill>
              </a:defRPr>
            </a:lvl1pPr>
          </a:lstStyle>
          <a:p>
            <a:fld id="{C3A2019E-6387-4EE7-9D57-BB56FA1D45AA}" type="datetimeFigureOut">
              <a:rPr lang="sv-SE" smtClean="0"/>
              <a:pPr/>
              <a:t>2022-10-24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1576113" y="6453189"/>
            <a:ext cx="9615518" cy="40481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>
                <a:solidFill>
                  <a:srgbClr val="333333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11191633" y="6453189"/>
            <a:ext cx="728785" cy="40481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rgbClr val="333333"/>
                </a:solidFill>
              </a:defRPr>
            </a:lvl1pPr>
          </a:lstStyle>
          <a:p>
            <a:fld id="{2ED046C0-1CA2-4C04-85DE-8D258BC54A86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6745932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1" r:id="rId2"/>
    <p:sldLayoutId id="2147483662" r:id="rId3"/>
    <p:sldLayoutId id="2147483663" r:id="rId4"/>
  </p:sldLayoutIdLst>
  <p:txStyles>
    <p:titleStyle>
      <a:lvl1pPr algn="l" defTabSz="914423" rtl="0" eaLnBrk="1" latinLnBrk="0" hangingPunct="1">
        <a:spcBef>
          <a:spcPct val="0"/>
        </a:spcBef>
        <a:buNone/>
        <a:defRPr sz="1800" b="1" kern="1200">
          <a:solidFill>
            <a:srgbClr val="4D4D4D"/>
          </a:solidFill>
          <a:latin typeface="+mj-lt"/>
          <a:ea typeface="+mj-ea"/>
          <a:cs typeface="+mj-cs"/>
        </a:defRPr>
      </a:lvl1pPr>
    </p:titleStyle>
    <p:bodyStyle>
      <a:lvl1pPr marL="180980" indent="-180980" algn="l" defTabSz="914423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rgbClr val="333333"/>
          </a:solidFill>
          <a:latin typeface="+mn-lt"/>
          <a:ea typeface="+mn-ea"/>
          <a:cs typeface="+mn-cs"/>
        </a:defRPr>
      </a:lvl1pPr>
      <a:lvl2pPr marL="361959" indent="-180980" algn="l" defTabSz="914423" rtl="0" eaLnBrk="1" latinLnBrk="0" hangingPunct="1">
        <a:spcBef>
          <a:spcPct val="20000"/>
        </a:spcBef>
        <a:buFont typeface="Arial" pitchFamily="34" charset="0"/>
        <a:buChar char="–"/>
        <a:defRPr sz="1600" kern="1200">
          <a:solidFill>
            <a:srgbClr val="333333"/>
          </a:solidFill>
          <a:latin typeface="+mn-lt"/>
          <a:ea typeface="+mn-ea"/>
          <a:cs typeface="+mn-cs"/>
        </a:defRPr>
      </a:lvl2pPr>
      <a:lvl3pPr marL="535001" indent="-173042" algn="l" defTabSz="914423" rtl="0" eaLnBrk="1" latinLnBrk="0" hangingPunct="1">
        <a:spcBef>
          <a:spcPct val="20000"/>
        </a:spcBef>
        <a:buFont typeface="Arial" pitchFamily="34" charset="0"/>
        <a:buChar char="•"/>
        <a:defRPr sz="1400" kern="1200">
          <a:solidFill>
            <a:srgbClr val="333333"/>
          </a:solidFill>
          <a:latin typeface="+mn-lt"/>
          <a:ea typeface="+mn-ea"/>
          <a:cs typeface="+mn-cs"/>
        </a:defRPr>
      </a:lvl3pPr>
      <a:lvl4pPr marL="715981" indent="-180980" algn="l" defTabSz="914423" rtl="0" eaLnBrk="1" latinLnBrk="0" hangingPunct="1">
        <a:spcBef>
          <a:spcPct val="20000"/>
        </a:spcBef>
        <a:buFont typeface="Arial" pitchFamily="34" charset="0"/>
        <a:buChar char="–"/>
        <a:defRPr sz="1400" kern="1200">
          <a:solidFill>
            <a:srgbClr val="333333"/>
          </a:solidFill>
          <a:latin typeface="+mn-lt"/>
          <a:ea typeface="+mn-ea"/>
          <a:cs typeface="+mn-cs"/>
        </a:defRPr>
      </a:lvl4pPr>
      <a:lvl5pPr marL="896960" indent="-180980" algn="l" defTabSz="914423" rtl="0" eaLnBrk="1" latinLnBrk="0" hangingPunct="1">
        <a:spcBef>
          <a:spcPct val="20000"/>
        </a:spcBef>
        <a:buFont typeface="Arial" pitchFamily="34" charset="0"/>
        <a:buChar char="»"/>
        <a:defRPr sz="1400" kern="1200">
          <a:solidFill>
            <a:srgbClr val="333333"/>
          </a:solidFill>
          <a:latin typeface="+mn-lt"/>
          <a:ea typeface="+mn-ea"/>
          <a:cs typeface="+mn-cs"/>
        </a:defRPr>
      </a:lvl5pPr>
      <a:lvl6pPr marL="2514663" indent="-228607" algn="l" defTabSz="91442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74" indent="-228607" algn="l" defTabSz="91442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86" indent="-228607" algn="l" defTabSz="91442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97" indent="-228607" algn="l" defTabSz="91442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12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23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34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47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57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70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80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91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e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e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em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em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em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em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emf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emf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emf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emf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emf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2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ED954FE-8642-7FFA-9089-7D31659A67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Produktivitets- och löneutveckling i näringslivet</a:t>
            </a:r>
            <a:br>
              <a:rPr lang="sv-SE" dirty="0"/>
            </a:br>
            <a:endParaRPr lang="sv-SE" dirty="0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777A6FD4-AFE2-B446-06DA-C14AA9B6579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sv-SE" dirty="0"/>
          </a:p>
          <a:p>
            <a:r>
              <a:rPr lang="sv-SE" dirty="0"/>
              <a:t>Index 2011=100, löpande priser/nominella löner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313A73B6-1B91-18CE-E250-16042980D16E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SCB och Konjunkturinstitutet.</a:t>
            </a:r>
          </a:p>
        </p:txBody>
      </p:sp>
      <p:pic>
        <p:nvPicPr>
          <p:cNvPr id="9" name="Platshållare för innehåll 8">
            <a:extLst>
              <a:ext uri="{FF2B5EF4-FFF2-40B4-BE49-F238E27FC236}">
                <a16:creationId xmlns:a16="http://schemas.microsoft.com/office/drawing/2014/main" id="{076CDA88-43F7-8574-F300-20E78F774F1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4800" y="1524000"/>
            <a:ext cx="8640000" cy="4468556"/>
          </a:xfrm>
        </p:spPr>
      </p:pic>
    </p:spTree>
    <p:extLst>
      <p:ext uri="{BB962C8B-B14F-4D97-AF65-F5344CB8AC3E}">
        <p14:creationId xmlns:p14="http://schemas.microsoft.com/office/powerpoint/2010/main" val="354037617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CE38793-5861-060E-8FB5-E550B2A78C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Produktion i näringslivet under pandemin</a:t>
            </a:r>
            <a:br>
              <a:rPr lang="sv-SE" dirty="0"/>
            </a:br>
            <a:endParaRPr lang="sv-SE" dirty="0"/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2ACF1733-C023-4325-5D3B-E52FB556AB1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500" y="1524000"/>
            <a:ext cx="8640000" cy="4468556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107A792D-FB00-A321-DED2-6D6CF31C242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sv-SE"/>
          </a:p>
          <a:p>
            <a:r>
              <a:rPr lang="sv-SE"/>
              <a:t>Index 2019 kvartal 4=100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AE7FF25D-2A4A-5E6A-8CA1-303FF0180BE0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SCB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191099196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F4264D8-0B86-5EBF-E656-9A44EE3FB2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Statisk sammansättningseffekt på produktiviteten i näringslivet</a:t>
            </a:r>
            <a:br>
              <a:rPr lang="sv-SE" dirty="0"/>
            </a:br>
            <a:endParaRPr lang="sv-SE" dirty="0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A377B18E-DB35-D6BC-816A-E08722F2A1F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sv-SE"/>
          </a:p>
          <a:p>
            <a:r>
              <a:rPr lang="sv-SE"/>
              <a:t>Procentenheter, kvartalsvärden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03926C57-73A4-6795-FF6F-35AC965E433E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Källa: Konjunkturinstitutet.</a:t>
            </a:r>
          </a:p>
        </p:txBody>
      </p:sp>
      <p:pic>
        <p:nvPicPr>
          <p:cNvPr id="9" name="Platshållare för innehåll 8">
            <a:extLst>
              <a:ext uri="{FF2B5EF4-FFF2-40B4-BE49-F238E27FC236}">
                <a16:creationId xmlns:a16="http://schemas.microsoft.com/office/drawing/2014/main" id="{4336ABED-736D-F265-F1D9-3955880465F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4800" y="1524001"/>
            <a:ext cx="8640000" cy="4240709"/>
          </a:xfrm>
        </p:spPr>
      </p:pic>
    </p:spTree>
    <p:extLst>
      <p:ext uri="{BB962C8B-B14F-4D97-AF65-F5344CB8AC3E}">
        <p14:creationId xmlns:p14="http://schemas.microsoft.com/office/powerpoint/2010/main" val="325733632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488F75C-7A7F-AAED-A9DF-F7E4BDF2B4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Statisk sammansättningseffekt i utvalda branscher</a:t>
            </a:r>
            <a:br>
              <a:rPr lang="sv-SE" dirty="0"/>
            </a:br>
            <a:endParaRPr lang="sv-SE" dirty="0"/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270BA2BB-F89B-0720-BDB2-3D1B66A42D5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499" y="1524000"/>
            <a:ext cx="8640000" cy="4907849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0CE9C5E5-D452-D011-8039-BCAEE9C2AC8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sv-SE"/>
          </a:p>
          <a:p>
            <a:r>
              <a:rPr lang="sv-SE"/>
              <a:t>Procentenheter, kvartalsvärden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E28CA609-A8CD-503E-CB5F-E5D3C8CD0CCE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endParaRPr lang="sv-SE" dirty="0"/>
          </a:p>
          <a:p>
            <a:r>
              <a:rPr lang="sv-SE" dirty="0"/>
              <a:t>Källa: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105703042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24971D2-59DE-24C0-D8A8-9E53509F28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Produktivitet i näringslivet</a:t>
            </a:r>
            <a:br>
              <a:rPr lang="sv-SE" dirty="0"/>
            </a:br>
            <a:endParaRPr lang="sv-SE" dirty="0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590D2AF3-589F-8FB4-21C0-69EDB90B769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sv-SE"/>
          </a:p>
          <a:p>
            <a:r>
              <a:rPr lang="sv-SE"/>
              <a:t>Förädlingsvärde per arbetad timme, fasta priser, säsongsrensade kvartalsvärden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00869858-1CA9-D17C-579C-E01BADFC98DC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SCB och Konjunkturinstitutet.</a:t>
            </a:r>
          </a:p>
        </p:txBody>
      </p:sp>
      <p:pic>
        <p:nvPicPr>
          <p:cNvPr id="9" name="Platshållare för innehåll 8">
            <a:extLst>
              <a:ext uri="{FF2B5EF4-FFF2-40B4-BE49-F238E27FC236}">
                <a16:creationId xmlns:a16="http://schemas.microsoft.com/office/drawing/2014/main" id="{61270AC7-81CE-CE6C-DD36-568D1258D67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4800" y="1524000"/>
            <a:ext cx="8640000" cy="4468556"/>
          </a:xfrm>
        </p:spPr>
      </p:pic>
    </p:spTree>
    <p:extLst>
      <p:ext uri="{BB962C8B-B14F-4D97-AF65-F5344CB8AC3E}">
        <p14:creationId xmlns:p14="http://schemas.microsoft.com/office/powerpoint/2010/main" val="361016572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CBD3520-330F-889F-1FFF-A13CF23B86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Produktion, arbetade timmar och produktivitet i industrin</a:t>
            </a:r>
            <a:br>
              <a:rPr lang="sv-SE" dirty="0"/>
            </a:br>
            <a:endParaRPr lang="sv-SE" dirty="0"/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2FBD62E6-9B95-1928-6878-000CA1E0A09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500" y="1524000"/>
            <a:ext cx="8640000" cy="4468556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1952FEC1-7D0D-4EA6-1A50-248080718EF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sv-SE"/>
          </a:p>
          <a:p>
            <a:r>
              <a:rPr lang="sv-SE"/>
              <a:t>Procentuell förändring respektive kronor per timme, fasta priser, säsongsrensade kvartalsvärden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5E234B6B-26BF-51FE-087E-A7963ABEAA6C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SCB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146939694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1550858-75E1-1A17-E85C-A8B0D6C63B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Hinder mot ökad produktion, materialbrist i industrin</a:t>
            </a:r>
            <a:br>
              <a:rPr lang="sv-SE" dirty="0"/>
            </a:br>
            <a:endParaRPr lang="sv-SE" dirty="0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EA76DD8E-CF20-D675-8D84-A23E5AE87AD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sv-SE"/>
          </a:p>
          <a:p>
            <a:r>
              <a:rPr lang="sv-SE"/>
              <a:t>Nettotal, kvartalsvärden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3AE089F6-7503-78A5-1709-CE1BBD1637EA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endParaRPr lang="sv-SE" dirty="0"/>
          </a:p>
          <a:p>
            <a:r>
              <a:rPr lang="sv-SE" dirty="0"/>
              <a:t>Källa: Konjunkturinstitutet.</a:t>
            </a:r>
          </a:p>
        </p:txBody>
      </p:sp>
      <p:pic>
        <p:nvPicPr>
          <p:cNvPr id="11" name="Platshållare för innehåll 10">
            <a:extLst>
              <a:ext uri="{FF2B5EF4-FFF2-40B4-BE49-F238E27FC236}">
                <a16:creationId xmlns:a16="http://schemas.microsoft.com/office/drawing/2014/main" id="{793C503B-3EC7-21FF-1365-D19CB3E57DB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4799" y="1524000"/>
            <a:ext cx="8640000" cy="4680912"/>
          </a:xfrm>
        </p:spPr>
      </p:pic>
    </p:spTree>
    <p:extLst>
      <p:ext uri="{BB962C8B-B14F-4D97-AF65-F5344CB8AC3E}">
        <p14:creationId xmlns:p14="http://schemas.microsoft.com/office/powerpoint/2010/main" val="239826035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52D9C5F-30DF-E4CA-72E5-0091749587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Faktisk produktivitetsutveckling jämfört med utveckling enligt historisk trend för industrin</a:t>
            </a:r>
            <a:br>
              <a:rPr lang="sv-SE" dirty="0"/>
            </a:br>
            <a:endParaRPr lang="sv-SE" dirty="0"/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3336ED23-9358-E8EE-ED41-5269A744942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500" y="1524000"/>
            <a:ext cx="8640000" cy="4467645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029994D1-C964-1591-21F1-EA560D28D69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sv-SE"/>
          </a:p>
          <a:p>
            <a:r>
              <a:rPr lang="sv-SE"/>
              <a:t>Kronor per timme, fasta priser, säsongsrensade kvartalsvärden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78CB2D49-1552-27E6-A6A7-1D41798E8DF3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SCB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365087821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A68CB54-F027-5670-1D81-F44E45E8C2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Andel sjukfrånvarande</a:t>
            </a:r>
            <a:br>
              <a:rPr lang="sv-SE" dirty="0"/>
            </a:br>
            <a:endParaRPr lang="sv-SE" dirty="0"/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C49A4457-9F88-3CB4-4E6A-50081B3924A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500" y="1524000"/>
            <a:ext cx="8640000" cy="4467645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362D231A-FC97-2101-8973-688A23500A5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sv-SE" dirty="0"/>
          </a:p>
          <a:p>
            <a:r>
              <a:rPr lang="sv-SE" dirty="0"/>
              <a:t>Procent av sysselsatta, säsongsrensade kvartalsvärden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E588A08A-81B9-ABCF-B898-6E8ACD2C3F93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SCB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49828578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F661CEC-6586-FE22-2A7B-012727B5A0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Transfereringar till näringslivet</a:t>
            </a:r>
            <a:br>
              <a:rPr lang="sv-SE" dirty="0"/>
            </a:br>
            <a:endParaRPr lang="sv-SE" dirty="0"/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8269B7CF-7607-59F4-4482-10ABF298860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500" y="1524001"/>
            <a:ext cx="8640000" cy="4239797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66EF9687-774F-652B-D375-E4019C9147F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sv-SE"/>
          </a:p>
          <a:p>
            <a:r>
              <a:rPr lang="sv-SE"/>
              <a:t>Procent av BNP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F6E39856-87E2-3160-BEC2-1B54029587A2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SCB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348527395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A372BD6-839A-EBDF-F66E-97CBC2520A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Konkurser i Sverige</a:t>
            </a:r>
            <a:br>
              <a:rPr lang="sv-SE" dirty="0"/>
            </a:br>
            <a:endParaRPr lang="sv-SE" dirty="0"/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12B4E932-D14E-193A-0B77-82FFB234A86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500" y="1524001"/>
            <a:ext cx="8640000" cy="4575189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12DEA3B3-4B70-77B4-7EC8-5B04FF82F71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sv-SE"/>
          </a:p>
          <a:p>
            <a:r>
              <a:rPr lang="sv-SE"/>
              <a:t>Ackumulerat antal företag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1AE9573A-D34C-0F3A-F490-47C739C0D697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UC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5396620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35C5887-DA3C-232F-8FEA-BA4D2F3F50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Produktivitet i näringslivet</a:t>
            </a:r>
            <a:br>
              <a:rPr lang="sv-SE" dirty="0"/>
            </a:br>
            <a:endParaRPr lang="sv-SE" dirty="0"/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AD96F594-EDE8-1F54-B315-B287FEB94EF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500" y="1524001"/>
            <a:ext cx="8640000" cy="4239797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41D07B47-71CB-74AA-96C8-F44EB448F11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sv-SE" dirty="0"/>
          </a:p>
          <a:p>
            <a:r>
              <a:rPr lang="sv-SE" dirty="0"/>
              <a:t>Kronor per timme, fasta priser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1E03EF2C-DEA5-1E38-7390-ACB2D08E7366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SCB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258881026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41DCB11-D31A-534D-2DED-F9FC5716A9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Stress i globala leveranskedjor</a:t>
            </a:r>
            <a:br>
              <a:rPr lang="sv-SE" dirty="0"/>
            </a:br>
            <a:endParaRPr lang="sv-SE" dirty="0"/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338A79CB-52DB-29D2-AE6B-D1DB5E382EB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500" y="1524001"/>
            <a:ext cx="8640000" cy="4239797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6469AFC3-1A06-B1AB-E807-9C42257D1F2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sv-SE"/>
          </a:p>
          <a:p>
            <a:r>
              <a:rPr lang="sv-SE"/>
              <a:t>Standardiserade avvikelser från medelvärde, månadsvärden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E82FD3FE-3B2E-C4D5-B6B2-A4B5F52B62FF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en-US"/>
              <a:t>Källor: Federal Reserve Bank of New York och Macrobond.</a:t>
            </a:r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17437438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5C427C5-4E3D-AA24-9523-B4953702D0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Leverantörernas leveranstider i industrin enligt inköpschefsindex</a:t>
            </a:r>
            <a:br>
              <a:rPr lang="sv-SE" dirty="0"/>
            </a:br>
            <a:endParaRPr lang="sv-SE" dirty="0"/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11CF39D1-C94F-6875-FF03-B96EA948937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500" y="1524001"/>
            <a:ext cx="8640000" cy="4240709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C0800107-3E8D-477F-2D07-DDBDADCFDB9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sv-SE"/>
          </a:p>
          <a:p>
            <a:r>
              <a:rPr lang="sv-SE"/>
              <a:t>Diffusionsindex, säsongsrensade månadsvärden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254CBD6C-4683-6E16-4985-0443F9C62D8C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Källa: Swedbank.</a:t>
            </a:r>
          </a:p>
        </p:txBody>
      </p:sp>
    </p:spTree>
    <p:extLst>
      <p:ext uri="{BB962C8B-B14F-4D97-AF65-F5344CB8AC3E}">
        <p14:creationId xmlns:p14="http://schemas.microsoft.com/office/powerpoint/2010/main" val="100567683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EC807AC-0ABC-572C-59CB-505E33FE7C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Globalt prisindex för containerfrakt</a:t>
            </a:r>
            <a:br>
              <a:rPr lang="sv-SE" dirty="0"/>
            </a:br>
            <a:endParaRPr lang="sv-SE" dirty="0"/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E6CB5D16-D585-AE0C-EF18-0A021C0F9C9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500" y="1524001"/>
            <a:ext cx="8640000" cy="4239797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ECF68059-3AA8-9448-11E3-EB8B17AF5E2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sv-SE"/>
          </a:p>
          <a:p>
            <a:r>
              <a:rPr lang="sv-SE"/>
              <a:t>USD, Index 2020-01-01=100, veckovärden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6EE16388-50D3-02B8-726C-8583A4BEAE0A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Drewry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298203010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E23E947-6E7E-31E7-EEA4-5BF4ADB4D1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Faktisk produktivitet jämfört med potentiell produktivitet i näringslivet under pandemin</a:t>
            </a:r>
            <a:br>
              <a:rPr lang="sv-SE" dirty="0"/>
            </a:br>
            <a:endParaRPr lang="sv-SE" dirty="0"/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9934811D-3B7A-EFC0-5114-9F034C583B3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500" y="1524000"/>
            <a:ext cx="8640000" cy="4468556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FE4D5CAC-3251-0C9E-21CD-29F52090042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sv-SE"/>
          </a:p>
          <a:p>
            <a:r>
              <a:rPr lang="sv-SE"/>
              <a:t>Kronor per timme, fasta priser, säsongsrensade kvartalsvärden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D587E0DA-563A-B304-47D5-3CE1DD17C0A3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SCB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261436467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ACE738D-5A2C-B59D-DFC4-1C2CA35509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Faktisk och potentiell produktivitet i näringslivet</a:t>
            </a:r>
            <a:br>
              <a:rPr lang="sv-SE" dirty="0"/>
            </a:br>
            <a:endParaRPr lang="sv-SE" dirty="0"/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1ECB60F0-8DD8-FB3F-C3D3-97CD859A9E3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500" y="1524000"/>
            <a:ext cx="8640000" cy="4467645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F6D0AD03-0DB3-BB3C-1B92-11C235FF9C8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sv-SE"/>
          </a:p>
          <a:p>
            <a:r>
              <a:rPr lang="sv-SE"/>
              <a:t>Kronor per timme, fasta priser, säsongsrensade kvartalsvärden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4DA3A84A-556A-4EE9-CFBB-B6F96309C8AB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SCB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11769457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B14A47F-F0D5-A739-70D0-295F1499F1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Bidrag från IKT-branscherna till näringslivets produktivitet</a:t>
            </a:r>
            <a:br>
              <a:rPr lang="sv-SE" dirty="0"/>
            </a:br>
            <a:endParaRPr lang="sv-SE" dirty="0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B9D0B784-AA40-5FDC-CC89-EBFFA5D6E03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sv-SE"/>
          </a:p>
          <a:p>
            <a:r>
              <a:rPr lang="sv-SE"/>
              <a:t>Procentuell förändring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E04CFA83-04E2-3583-DC0C-4B0139EDAE44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endParaRPr lang="sv-SE" dirty="0"/>
          </a:p>
          <a:p>
            <a:r>
              <a:rPr lang="sv-SE" dirty="0"/>
              <a:t>Källor: SCB och Konjunkturinstitutet.</a:t>
            </a:r>
          </a:p>
        </p:txBody>
      </p:sp>
      <p:pic>
        <p:nvPicPr>
          <p:cNvPr id="11" name="Platshållare för innehåll 10">
            <a:extLst>
              <a:ext uri="{FF2B5EF4-FFF2-40B4-BE49-F238E27FC236}">
                <a16:creationId xmlns:a16="http://schemas.microsoft.com/office/drawing/2014/main" id="{F604263F-E9FB-748A-57CC-136B8D578D9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4799" y="1524000"/>
            <a:ext cx="8640000" cy="4680912"/>
          </a:xfrm>
        </p:spPr>
      </p:pic>
    </p:spTree>
    <p:extLst>
      <p:ext uri="{BB962C8B-B14F-4D97-AF65-F5344CB8AC3E}">
        <p14:creationId xmlns:p14="http://schemas.microsoft.com/office/powerpoint/2010/main" val="18790741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A3B46E9-97F5-F0B7-EFDF-F9B717C72F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Förädlingsvärdeandelar i näringslivet</a:t>
            </a:r>
            <a:br>
              <a:rPr lang="sv-SE" dirty="0"/>
            </a:br>
            <a:endParaRPr lang="sv-SE" dirty="0"/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845E0428-A9BE-C825-C5FC-E1E6B2A77B9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500" y="1524000"/>
            <a:ext cx="8640000" cy="4467645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E55996D0-DC94-5346-01A9-F1332FF0AC5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sv-SE"/>
          </a:p>
          <a:p>
            <a:r>
              <a:rPr lang="sv-SE"/>
              <a:t>Procent av näringslivets förädlingsvärde, löpande priser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9373AC77-1781-56DC-3CBF-4FBE38B0622A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SCB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11357609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7D50539-CD19-FA1A-1A6E-F425B980B8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Timandelar i näringslivet</a:t>
            </a:r>
            <a:br>
              <a:rPr lang="sv-SE" dirty="0"/>
            </a:br>
            <a:endParaRPr lang="sv-SE" dirty="0"/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A1C461EA-0749-9390-31CD-67AE80A01E5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500" y="1524000"/>
            <a:ext cx="8640000" cy="4467645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E95F80C7-F0DF-9848-9F45-4CD4F351F41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sv-SE"/>
          </a:p>
          <a:p>
            <a:r>
              <a:rPr lang="sv-SE"/>
              <a:t>Procent av näringslivets arbetade timmar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88664C58-3C7E-FCDC-7C05-23D32AD34530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SCB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18819411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62034ED-EE65-5B90-4146-E3D4101D48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Produktivitet i näringslivets olika branscher</a:t>
            </a:r>
            <a:br>
              <a:rPr lang="sv-SE" dirty="0"/>
            </a:br>
            <a:endParaRPr lang="sv-SE" dirty="0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AAA044F1-7453-18DA-34B2-102C25ADAEF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sv-SE"/>
          </a:p>
          <a:p>
            <a:r>
              <a:rPr lang="sv-SE"/>
              <a:t>Index, 2008=100, kalenderkorrigerade 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CBE1E7EF-3F9F-9D58-3324-12C52DEFC712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SCB och Konjunkturinstitutet.</a:t>
            </a:r>
          </a:p>
        </p:txBody>
      </p:sp>
      <p:pic>
        <p:nvPicPr>
          <p:cNvPr id="9" name="Platshållare för innehåll 8">
            <a:extLst>
              <a:ext uri="{FF2B5EF4-FFF2-40B4-BE49-F238E27FC236}">
                <a16:creationId xmlns:a16="http://schemas.microsoft.com/office/drawing/2014/main" id="{EF69852D-E082-2095-DB5E-C3DDE6984AD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4800" y="1524000"/>
            <a:ext cx="8640000" cy="4468556"/>
          </a:xfrm>
        </p:spPr>
      </p:pic>
    </p:spTree>
    <p:extLst>
      <p:ext uri="{BB962C8B-B14F-4D97-AF65-F5344CB8AC3E}">
        <p14:creationId xmlns:p14="http://schemas.microsoft.com/office/powerpoint/2010/main" val="13531321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2501739-D39A-96CA-7E9D-37D2FBB82D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Fasta bruttoinvesteringar i näringslivet</a:t>
            </a:r>
            <a:br>
              <a:rPr lang="sv-SE" dirty="0"/>
            </a:br>
            <a:endParaRPr lang="sv-SE" dirty="0"/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B14BE19C-733E-93B2-5079-D8020EA2186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500" y="1524000"/>
            <a:ext cx="8640000" cy="4468556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0146EA0A-51D2-8886-5858-B0D77F97F37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sv-SE"/>
          </a:p>
          <a:p>
            <a:r>
              <a:rPr lang="sv-SE"/>
              <a:t>Andel av näringslivets förädlingsvärde, löpande priser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3E697EF3-CE7E-EB0A-907A-11CB9437FAA6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SCB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34874360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67B3ED5-5A68-B83B-48CF-CCE7766712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Import som andel av utbudet i Sverige</a:t>
            </a:r>
            <a:br>
              <a:rPr lang="sv-SE" dirty="0"/>
            </a:br>
            <a:endParaRPr lang="sv-SE" dirty="0"/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E4AABF1C-FC64-F7AB-936C-40051834386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500" y="1524001"/>
            <a:ext cx="8640000" cy="4239797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5AA08F8A-EEA1-3EF5-091A-401E4A44D14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sv-SE"/>
          </a:p>
          <a:p>
            <a:r>
              <a:rPr lang="sv-SE"/>
              <a:t>Andel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D0BB2531-8D59-D7D3-CAA4-9EE7784820BA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SCB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330814069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54A547D-FC03-FF78-67FB-672BCAED73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Produktion, arbetade timmar och produktivitet i näringslivet</a:t>
            </a:r>
            <a:br>
              <a:rPr lang="sv-SE" dirty="0"/>
            </a:br>
            <a:endParaRPr lang="sv-SE" dirty="0"/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39372816-01AD-2466-BED9-3BEC6AB841C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500" y="1524000"/>
            <a:ext cx="8640000" cy="4468556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6D581B80-8232-E6AD-5EC9-B4A4093892A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sv-SE"/>
          </a:p>
          <a:p>
            <a:r>
              <a:rPr lang="sv-SE"/>
              <a:t>Procentuell förändring respektive kronor per timme, säsongsrensade kvartalsvärden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B09B7DDF-5CA4-7748-297E-4F38B27669D3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SCB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4291224768"/>
      </p:ext>
    </p:extLst>
  </p:cSld>
  <p:clrMapOvr>
    <a:masterClrMapping/>
  </p:clrMapOvr>
</p:sld>
</file>

<file path=ppt/theme/theme1.xml><?xml version="1.0" encoding="utf-8"?>
<a:theme xmlns:a="http://schemas.openxmlformats.org/drawingml/2006/main" name="ExternaPresentationer2">
  <a:themeElements>
    <a:clrScheme name="Konjunkturinstitutet">
      <a:dk1>
        <a:sysClr val="windowText" lastClr="000000"/>
      </a:dk1>
      <a:lt1>
        <a:sysClr val="window" lastClr="FFFFFF"/>
      </a:lt1>
      <a:dk2>
        <a:srgbClr val="024930"/>
      </a:dk2>
      <a:lt2>
        <a:srgbClr val="FBF0C6"/>
      </a:lt2>
      <a:accent1>
        <a:srgbClr val="00709E"/>
      </a:accent1>
      <a:accent2>
        <a:srgbClr val="84216B"/>
      </a:accent2>
      <a:accent3>
        <a:srgbClr val="AF1E2D"/>
      </a:accent3>
      <a:accent4>
        <a:srgbClr val="024930"/>
      </a:accent4>
      <a:accent5>
        <a:srgbClr val="C6A00C"/>
      </a:accent5>
      <a:accent6>
        <a:srgbClr val="568E14"/>
      </a:accent6>
      <a:hlink>
        <a:srgbClr val="0000FF"/>
      </a:hlink>
      <a:folHlink>
        <a:srgbClr val="800080"/>
      </a:folHlink>
    </a:clrScheme>
    <a:fontScheme name="Konjunkturinstitutet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199A172E-E921-4BE4-A86D-4EB56205D8E9}" vid="{68193DFA-6F5A-4954-AB43-D702550F09F3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ExternaPresentationer</Template>
  <TotalTime>245</TotalTime>
  <Words>433</Words>
  <Application>Microsoft Office PowerPoint</Application>
  <PresentationFormat>Bredbild</PresentationFormat>
  <Paragraphs>99</Paragraphs>
  <Slides>24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24</vt:i4>
      </vt:variant>
    </vt:vector>
  </HeadingPairs>
  <TitlesOfParts>
    <vt:vector size="28" baseType="lpstr">
      <vt:lpstr>Arial</vt:lpstr>
      <vt:lpstr>Calibri</vt:lpstr>
      <vt:lpstr>Verdana</vt:lpstr>
      <vt:lpstr>ExternaPresentationer2</vt:lpstr>
      <vt:lpstr>Produktivitets- och löneutveckling i näringslivet </vt:lpstr>
      <vt:lpstr>Produktivitet i näringslivet </vt:lpstr>
      <vt:lpstr>Bidrag från IKT-branscherna till näringslivets produktivitet </vt:lpstr>
      <vt:lpstr>Förädlingsvärdeandelar i näringslivet </vt:lpstr>
      <vt:lpstr>Timandelar i näringslivet </vt:lpstr>
      <vt:lpstr>Produktivitet i näringslivets olika branscher </vt:lpstr>
      <vt:lpstr>Fasta bruttoinvesteringar i näringslivet </vt:lpstr>
      <vt:lpstr>Import som andel av utbudet i Sverige </vt:lpstr>
      <vt:lpstr>Produktion, arbetade timmar och produktivitet i näringslivet </vt:lpstr>
      <vt:lpstr>Produktion i näringslivet under pandemin </vt:lpstr>
      <vt:lpstr>Statisk sammansättningseffekt på produktiviteten i näringslivet </vt:lpstr>
      <vt:lpstr>Statisk sammansättningseffekt i utvalda branscher </vt:lpstr>
      <vt:lpstr>Produktivitet i näringslivet </vt:lpstr>
      <vt:lpstr>Produktion, arbetade timmar och produktivitet i industrin </vt:lpstr>
      <vt:lpstr>Hinder mot ökad produktion, materialbrist i industrin </vt:lpstr>
      <vt:lpstr>Faktisk produktivitetsutveckling jämfört med utveckling enligt historisk trend för industrin </vt:lpstr>
      <vt:lpstr>Andel sjukfrånvarande </vt:lpstr>
      <vt:lpstr>Transfereringar till näringslivet </vt:lpstr>
      <vt:lpstr>Konkurser i Sverige </vt:lpstr>
      <vt:lpstr>Stress i globala leveranskedjor </vt:lpstr>
      <vt:lpstr>Leverantörernas leveranstider i industrin enligt inköpschefsindex </vt:lpstr>
      <vt:lpstr>Globalt prisindex för containerfrakt </vt:lpstr>
      <vt:lpstr>Faktisk produktivitet jämfört med potentiell produktivitet i näringslivet under pandemin </vt:lpstr>
      <vt:lpstr>Faktisk och potentiell produktivitet i näringslivet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BNP-gap </dc:title>
  <dc:creator>Rosmarie Andersson</dc:creator>
  <cp:lastModifiedBy>Rosmarie Andersson</cp:lastModifiedBy>
  <cp:revision>12</cp:revision>
  <dcterms:created xsi:type="dcterms:W3CDTF">2022-10-18T11:02:10Z</dcterms:created>
  <dcterms:modified xsi:type="dcterms:W3CDTF">2022-10-24T14:46:00Z</dcterms:modified>
</cp:coreProperties>
</file>