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5" r:id="rId58"/>
    <p:sldId id="323" r:id="rId59"/>
    <p:sldId id="324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60" r:id="rId94"/>
    <p:sldId id="359" r:id="rId95"/>
    <p:sldId id="361" r:id="rId96"/>
    <p:sldId id="362" r:id="rId97"/>
    <p:sldId id="363" r:id="rId98"/>
    <p:sldId id="364" r:id="rId99"/>
    <p:sldId id="365" r:id="rId100"/>
    <p:sldId id="366" r:id="rId101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51" d="100"/>
          <a:sy n="151" d="100"/>
        </p:scale>
        <p:origin x="2946" y="354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012000"/>
            <a:ext cx="5382000" cy="720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0" y="6012000"/>
            <a:ext cx="5382000" cy="72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38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handskrift, Teckensnitt, Grafik&#10;&#10;AI-genererat innehåll kan vara felaktigt.">
            <a:extLst>
              <a:ext uri="{FF2B5EF4-FFF2-40B4-BE49-F238E27FC236}">
                <a16:creationId xmlns:a16="http://schemas.microsoft.com/office/drawing/2014/main" id="{B234E092-0F00-4983-4D7D-F7BC3BB0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AD48081-CD90-5B44-4C2C-CA69CBC1217C}"/>
              </a:ext>
            </a:extLst>
          </p:cNvPr>
          <p:cNvSpPr txBox="1"/>
          <p:nvPr/>
        </p:nvSpPr>
        <p:spPr>
          <a:xfrm>
            <a:off x="503001" y="715220"/>
            <a:ext cx="84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Diagrambilaga</a:t>
            </a:r>
            <a:br>
              <a:rPr lang="sv-S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</a:t>
            </a: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323F79F-20AD-0BA6-9373-BD6B0EC65AE7}"/>
              </a:ext>
            </a:extLst>
          </p:cNvPr>
          <p:cNvSpPr txBox="1"/>
          <p:nvPr/>
        </p:nvSpPr>
        <p:spPr>
          <a:xfrm>
            <a:off x="503001" y="1536717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September 2025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2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1EB02BCE-1BD4-078D-4353-BEBBD2A9C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85560"/>
            <a:ext cx="1479185" cy="15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76193E-79AE-EFA3-976C-A6A8CF75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169B3B-5BA8-C361-0D89-13ADCB32E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D95FA6-FB47-7BA7-1D7A-D8293CBBC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31CE7D-F65E-B330-2F30-D4D8F439FD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60493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F99DE-1436-CCE3-D515-021E4E41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0AF216-F67B-B4BA-63E4-3DD9687A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43293F-59D6-7104-0190-71BD73552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Normaliserade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354340-0E27-41DC-9315-0668EC6951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Europeiska kommissionen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7382DD4-4329-6920-74A9-56F9F9041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0"/>
            <a:ext cx="8640000" cy="4467645"/>
          </a:xfrm>
        </p:spPr>
      </p:pic>
    </p:spTree>
    <p:extLst>
      <p:ext uri="{BB962C8B-B14F-4D97-AF65-F5344CB8AC3E}">
        <p14:creationId xmlns:p14="http://schemas.microsoft.com/office/powerpoint/2010/main" val="83866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F051F0-D20B-05F7-BB8E-32CBB29C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4CA1279-D6FD-EBF2-2A97-14A92B22D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057E9C-130A-0CA3-377D-D1B081423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4A24BF-FB4C-E929-4935-D98E0063F5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269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7D6EC9-61B1-4AAF-E98E-96C671B7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E0CB2E-41AE-0D2A-479A-E87E2D5BF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9E336-0A19-FE5A-6B27-0D7114B2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DF75B1-FA65-DDF3-6C1B-CC2E439C0C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920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2FA02-C359-8EE7-4C46-AB550C5C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EA3DB6-6474-5BE2-2DBE-0D9C51F42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D932BF-189E-55F0-3DDB-879471619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D40EBA-382F-E336-C03B-584591AF4F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453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01764-9418-4F87-F4B0-B045619B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delsektorer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03F3C01-7A72-7277-2558-52D720120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38CB12-0DF9-7E61-2106-6F08A2333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3DE1C8-B230-61F3-A6F2-659282057A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386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83988-6AEE-09C2-18FB-B7FC0413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8D9E4C-7316-1DE5-E082-10C5B9CDE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D68128-1153-6B39-3025-2E2B187EB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7118F5-4653-5C22-5B19-CB3C8CF92E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765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CF199-7809-44BA-0452-A7C3269D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Industrins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71336B-A17A-C5C9-10C1-5EEE89B9B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4BD6EC-F66C-4A0A-9D92-D41A98B36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8E5C20-B67F-3A72-3E41-62CA0A3834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077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662C7-320D-0EA2-5E3D-6FFAC5A4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BF0168-CB73-38D6-7C6E-63768AAD7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46758E-8C9B-DB84-6029-0B9509421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488370-91D1-2ADF-AA9E-CD69AE1134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576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E55B0-3FE4-C169-7E36-5938D4C1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7C9CE1-5AA1-0C8F-B1BF-8C846C4C9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CACD4F-CEBB-C495-DA62-D6BB91B3A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BB8C5E-439A-50BE-EBB9-F6A74B086C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169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22437-D2B1-D631-D66B-EF07FECD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USA, Trade Policy Uncertainty Index (TPU)</a:t>
            </a:r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BADA65-B2D3-BAD6-2F70-0735CB08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13E423-0B4A-FEE2-34F1-62C8CFFE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412F65-0D0D-52C1-92A6-C6591F1B68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Matteo Iacoviello.</a:t>
            </a:r>
          </a:p>
        </p:txBody>
      </p:sp>
    </p:spTree>
    <p:extLst>
      <p:ext uri="{BB962C8B-B14F-4D97-AF65-F5344CB8AC3E}">
        <p14:creationId xmlns:p14="http://schemas.microsoft.com/office/powerpoint/2010/main" val="330229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30D189-CB3F-C9CC-6490-7F06004C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3FB2BE-B071-F7E7-AE71-594E01C87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054AFC-31C6-55A9-1789-0DEC81257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C754AB-0643-D465-1D7A-C0B001FCB8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23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3B3DA3-D5A4-ADB2-7439-C293D145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286C8AE-E640-2F73-5D08-91F99983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92B631-631D-4C95-837F-32D9C5A6F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7C72D3-F49A-0D73-2D8E-9248CD5792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49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440FF-7729-29DF-26A3-A960FD20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Export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1A18C4-7ACB-926C-57B5-671423199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E32C43-312D-C616-E825-758DCDB02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USD,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C7709B-B4C1-A7A1-66A7-4240FD1627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General administration of Customs (GAC)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29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B578C-E400-9283-D043-FCF690C6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Sammanvägt inköpschefsindex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43B692-8676-93FC-4BA7-D52DE4F2A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8CBA04-2F20-D8CC-E6BC-0B68E1315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0AF195-08C9-D46A-D7CE-2E0054B907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S&amp;P Global, J.P. Morgan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46202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FE814E-1DAC-9C2D-EDF4-AEECEA79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83A228-D3ED-7FE1-93DB-B08E37E5A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40334A-DD45-A2A2-47E0-DE5E6DDC1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1D5B7-E67D-3C38-862C-14D4B1A75F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Bureau of Labor Statistics, SCB, Macrobond,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69905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5DF75-9B51-959E-908E-3774C90A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754F523-C839-69E1-88C5-FB9E773C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220ED6-208C-4ED2-7FAE-C9CB8A6F8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D3E094-49E4-571D-247F-A15F22518F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1932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758217-CA69-B945-6B35-237B362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DB6C59-254B-4DD5-2EB6-09F18CEE5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974F6D-4C2F-EBEF-FAF1-374585ECF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B8C5F6-D611-8798-C15D-7830B7CEC5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98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3A3CB0-476D-4048-C959-3050F64A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F50FE6-B4AD-C419-B335-5DADC6CEB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95844-0C69-EB1B-2C46-630614D22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månads- respektive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1287E4-18F3-3F79-BBB4-3B953241F4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14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5A7B2-EA70-6A1D-6C73-9FE6CAB2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Sverige, Danmark, Finland och Norge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2F1AF1C-CD8A-C8B2-D1A0-C82830134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E97A98-60BB-50AC-0510-76C076ADD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C03843-29B3-5F37-7EA0-8CFFE0BF0C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Statistics Norway.</a:t>
            </a:r>
          </a:p>
        </p:txBody>
      </p:sp>
    </p:spTree>
    <p:extLst>
      <p:ext uri="{BB962C8B-B14F-4D97-AF65-F5344CB8AC3E}">
        <p14:creationId xmlns:p14="http://schemas.microsoft.com/office/powerpoint/2010/main" val="163240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82235-42D4-75B6-20ED-AE83138C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Konsument- och producentpriser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B6262-E8C6-0C7A-D9CD-962DD9309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E870F7-A017-6B34-507B-A44A4EB09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E3B128-4D86-73C7-A3B0-DE460214BE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64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3A1B2-9B5A-1DA4-467F-F679BB48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5FB070-27D2-8D61-8907-456B51A91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1EF8A6-BC8C-1D1D-3876-0207BC1BD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5BBB8D-9AC8-34BD-0D5C-A00CF071D1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371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F7F732-E264-F299-FB1A-0E49EC69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Nyanmälda lediga platser i näringslivet som andel av sysselsatta (15─74 år)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5E72AB-76AF-5463-CED3-4ABF8BAF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58376B-F111-25AC-5847-0A0926E727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B0DAA9-FBEE-294D-36DE-CA0B1297C6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125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CA7CC7-86B1-27AD-55E4-16AE9A27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774177-972D-1814-52D5-58FEB8FE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36867-D736-998F-6D94-40CB880FC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E8E659-D7AA-6D37-DF2C-258C4AD1A9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403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57C2F-7055-3A1E-CE71-0E8E60B1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18A858-14DA-E84C-4630-59997A723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DCDBE9-111B-1DDD-80B7-1B2729B2C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1B0D0C-E799-003C-DDF8-E4EF6339D0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02538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009B3E-D186-7939-8B8D-46CC08C6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syn på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35D61C-9258-A92B-9773-B698D5C73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5BD623-ACC2-9A99-F712-31F6073F2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7B741F-D5EB-148A-4C1A-FE75370106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280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CFF8A-C0CC-50CD-8BD3-17C702F4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och real disponibel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F0B298-6BF4-1895-6814-6D193EAFC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FD4E09-63B6-C57B-52FF-1BBF01A9A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2CBDB9-8771-EF9D-583A-A77BC8B2C9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1245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1BDEE-41F8-E85F-868B-FE0C60A1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i konjunkturåterhämtningar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060CC2-2DCC-48FA-0F91-66FCFFF2C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466323"/>
            <a:ext cx="8658225" cy="458575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C864DB-C777-10D7-D06E-7CE655A9B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BE7F45-8A46-6AA8-FE92-514D57E566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0073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9155F3-3F71-7918-EC25-9DC63716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offentlig konsumtionstillväxt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C081BD-11F8-108A-C303-950E35A08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1F2035-E61D-D11E-848E-A344E4548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E08E13-0454-9531-D250-7714FCA04B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2289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4F98B1-0EB2-4E93-4ECF-9F0F46A2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Investeringar inom varubranscher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FE2B8C0-DAB0-2656-AA15-BFFD737A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30851B-EE35-445E-6CCC-5D9044A57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i varubranscher,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17740E-B656-EA8A-F34B-DEF780BE08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78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C9E97-8F42-23DD-8118-7352BD16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78C26CE-8693-2B4D-571D-C49E96F05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95DF82-9C9C-1216-798B-3258885FB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DCFF0B-B82E-999A-105D-11B29C9A36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7482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06F81F-C640-8E3D-AF0B-A76CB221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F3C9D5-9E57-CEA4-860F-0DF73C17B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71DB68-E273-AB55-1181-8909D41DE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priser, bidrag i procent till årstillväxt,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57D37F-8B84-53AB-59CF-2256239668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33542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554BD-5623-93AC-2923-23E98E37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DD971E-3E8E-F785-8667-2B1B83362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C088F7-5112-A307-ADE1-258BF4CDA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8A1CAF-8F26-CE43-684C-1E8D9D78F5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901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998C4-8443-3DA8-7705-AA670728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A4BB13-1E99-D786-A29C-0BFB04250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FA8600-4478-EF1D-725E-7613D8B91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0D2882-57F2-10AC-19BB-97C61966F6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89390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DBFB7D-C8B1-D31D-2CC9-27EE49F8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Export i konjunkturåterhämtningar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9EB994-A1ED-8262-22FE-13654288F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466323"/>
            <a:ext cx="8658225" cy="458575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D28D7C-C140-BC8E-2C0F-BA5742C4E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8DD627-E9A9-29B0-FD49-D7AB84D5C9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6301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466EF-D4FE-8E12-3C8E-7460A80E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Konfidensindikatorer för tillverkningsindustrin (SNI 10–33) och annan transportmedelsindustri (SNI 30)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C5A4CBA-2FB9-DE7B-9D88-2FFFC243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7C1482-49A1-8420-55E2-12F9472D0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D8DF78-B39E-66F2-2EE3-8179EFD6DF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6514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3AC2F-7E44-33C1-83C5-C2B8F96C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byggverksamhet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3689DB-0AE9-8C0B-9D2F-8ED4DDC56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DBFED9-DB8C-8735-6498-340CBC9A6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B611E1-AAE5-7AFE-3F47-EDA38757F5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051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197048-029C-17FA-C12A-D5B05EE8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Produktion i handeln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626F36-60CE-8F19-39AA-0454C9F66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4FAFC6-A28E-C5D4-78FD-F059BDF33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A74188-2FDB-BEDC-3E0A-BE783C7F94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710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52D1F-AD12-2352-B40E-36EDD75A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Sysselsatta enligt AKU och NR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FA707C-08DF-8DD8-C4E3-FE8BE0BAF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06B2AF-76CE-C800-7AC7-62CAC10B2E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0B670B-6CAC-CF28-EEFE-A2E4A7B2D1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3921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35BC4F-9C81-FC42-0589-2BAC7740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Andel av uppgång inskrivna arbetslösa hos AF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4F65FD-8799-869B-1C3A-BD561611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466323"/>
            <a:ext cx="8658225" cy="458575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9595D3-704B-46AE-1456-09809E484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9A9961-D7AC-F693-9BC8-286786355C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0567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D853B6-50A9-AF68-EADE-BF753E2B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Andel pågående ersättningsfall Akademikernas A-kassa (AEA) av totalt pågående ersättningsfall från samtliga A-kassor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FB4777-C9E8-7723-CCD3-7124453EA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5C8A74-DB48-71FF-5A89-E1CDC30D0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ADA53F-09A2-B55C-D840-A9AD23DB8E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Inspektionen för arbetslöshetsförsäkringen (IAF)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8447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FAF13C-6E6D-E197-901C-0A10FA99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374671-2A3D-B51E-B6CA-7DC35A4CA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7D2FFB-242D-2D34-18BD-63A3A7427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7A8B04-0B0A-EAA5-BA1B-5220654034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601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34665A-23E1-A66D-B74C-B257A14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Nyanmälda lediga platser näringslivet som andel av sysselsatta (15─74 år)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6F92E5-ABA2-E781-FE46-FBAE4F65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D0A419-9FFA-D0AA-C239-5D23057C09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B1B176-5D15-75F0-A0B8-DEC9D72BB4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3083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202E20-A2C0-CFE5-8453-DA0C90B2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BNP-gap, produktivitetsgap för näringslivet och sysselsättningsgap enligt NR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6C0C6F-2B2C-BD40-A082-997AD6B32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66D5C8-5A0F-333A-B6EB-5ACC1E876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0CAE1D-870A-3956-E370-FEB5A8A423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38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984A54-E22B-FD5A-57D2-DFFB7371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i konjunkturåterhämtningar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2830B2-6F79-C1F8-4D33-2F92E2800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466323"/>
            <a:ext cx="8658225" cy="458575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C937B5-2008-3B91-DFA7-D99969B8D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23E9BE-26BC-0E49-BBF9-50386AD74E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1649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3F9694-1C31-598E-29FA-E727FBA0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2EC86F-EC6A-713B-477D-FADFE0640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8153CE-CBC1-C016-4E2A-625BC6F150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3C924E-CF91-64BB-B0FE-4A7C592773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4613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10CD5-6E34-0D29-C6CB-EF459609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Reallön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EF7A51-5B54-EC1A-7EA6-847E1D427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A33A47-E34D-8ABB-4F58-AA5AE7A1F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1995=100,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641144-AD37-B76C-351F-41F5A64E5C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2042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AF599-15D4-C495-C3F1-EFC7C94B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 enligt KL och NR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14151B1-6301-EFF7-61EB-905769504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CF4B77-6013-17A1-ED70-9C00535E1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54FBD0-8A4B-CBD3-F2D8-CD363DB02B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2644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DA7F3B-63D5-F0D1-E889-9BD13033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6F7448B-B111-0FCE-0106-ECC39C6C2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34228A-847D-2F7D-BD5A-F8EBEAEF5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A62838-DC16-DED9-495D-408377DA85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2315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3CBDE-E0D1-E62D-6CB8-EEAEEE0D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Vinstandelar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7ACF7EE-D68F-44B5-DD4C-7D8C29531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D45BFD-5370-87CF-C703-48BC93E71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D3AD4D-0832-0B59-A9BF-97069BE94D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1505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B87D4-23A5-A50D-8FF9-1B0AABA7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FEB931-254B-E9A2-DFD8-18A197FFF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DCF938-2246-7639-8547-B87FEE4EE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1566E2-93E6-39C6-4551-18677B608E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2956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5665E-2E8B-D048-FA82-710B1AE2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 2025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33BC8A-C384-A4A8-0872-256F0A82E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4053CA-BBA0-73E9-F0B3-553481FBB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597DFC-FED5-40A7-50DA-60A78997B6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2233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6DCEA4-EBA2-F597-B7F3-A59FF9F8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Prisförväntningar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6D6A3F-B12E-C75A-F748-9BC95CF96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B9CECA-F1F4-EBEA-DB3D-F08027A39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BB708A-EE13-E6A0-FD5D-EB5940533A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5070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28D22-3A5D-AC2D-C69D-A5FDD7E3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Råvaruprisindex för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F3E722-3872-5F23-7626-8F9D9B03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88C9D9-3EEB-1124-FE5F-09008582A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Euro, index 2020=100,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31D25A-5AA0-31C5-4FB0-558B10FBFE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HWWI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8660809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EEC39-A6BE-A44A-22CC-CB30E9D7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Livsmedelspris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8454E5-529D-B472-8B72-FD57EF84A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16DB50-E7C8-5BAB-D617-2EBB9B0C8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1980=100,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A98806-9B3C-203B-046A-B3445A1E25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573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D3833D-8291-665C-E63D-9E35ACA5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Utgifter i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AE9729-6A69-93FF-978A-5A96CF41E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7DD9FF-9722-9785-EB51-34FE5EF05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4E1344-9D47-CF93-AF2C-3160C5434F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09908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1C1938-C77D-6AAC-F997-8FE49023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76A700-A7A4-7EC9-6C48-F028FE07E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69CF49-E680-A6A0-32B8-F0BF3C679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9080EC-866B-416D-00DF-338A7F6435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1012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10ABD-A6B4-B148-A04C-1A2EE724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Spotpris på el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C9AB556-9502-6AEB-B5F7-F16B587B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EF369-CE0E-2A85-7859-A4B5F386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0E5400-436D-9216-99E6-7D53C99EB6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Nordpool,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4017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FD126-0266-004E-A4C9-3C50D78A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0686E8-5CBE-BC83-A9D2-28A3C8A66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1735F4-3BB2-72FC-022E-94207FE65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E4857C-1283-8FF7-80F7-01F2D003A3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0415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1B2B05-1010-D263-888C-9FFD0C0F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1CEC05-07C0-CC01-79A6-F703D793C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A6850-707F-061B-FF4D-AB61DB8D0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29FFC6-B9E1-1350-488F-DBD319BD84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6527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AA4225-7F77-C5B4-2E91-09ABDF7E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 med och utan effekter av skatteförändringar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8C83F2-E226-09B8-AFA3-9C0A4A7D7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487DFC-08A8-ACB3-A73C-6D3EACAD3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9A7465-8F2D-C565-A73C-E3B47093E8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15777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D3786-DB8C-6EF3-DBED-1C1A6B80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694FE2-43FF-54C9-BE15-21F81B484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C08B0F-2EB0-EF89-6A3E-7866B5D19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4B5BE5-9DDD-DBDB-A132-1CC8045E9B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02328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DF9EE-46B6-3FE4-4F52-A824C38F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8044D3-4445-AD68-2CFE-7CB673C89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F4D3D2-25F0-F0B4-B535-42B0F91B4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47ED9D-69B6-10AD-27DB-B328E1608B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8676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2C9B21-ECC5-6DF7-4632-5F05B585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A360F6-F939-A43E-7E8E-09993500C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DFFD34-F348-99FE-90EB-376D5C00F9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4BBB32-53DF-D7F3-280B-87A1813F00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61992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AFBC7-46D7-64DC-8B41-A6A7DA81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delsektorer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F777D4-61B2-5041-1B12-1C767F6D2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4C9347-A6B9-41D6-1D53-0AE647AD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E00FA9-9058-1AF2-CBED-FDA54E1FE8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8034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CDFAAB-0C0A-7E63-07C8-F559D1F8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Offentliga sektorns finansiella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F45665-D141-6AA9-923C-9096F1BC5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E60195-B142-2BA0-C866-DE4E4C7AE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7D9C46-47D8-D994-E0C6-41E9141056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582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67871-627A-EF2C-56C2-514CE766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61C666-34F3-80AF-833E-9A2BFDDE7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C1CA4D-E376-44C2-8F85-D409C4A02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277EDA-4C6E-A5A5-45A7-7E11C9C12B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1475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150DB-A537-0C87-5D03-D4B58326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Strukturellt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8346D71-F4AC-669E-2D42-2EB076CE6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69A689-4990-9D4B-3207-DDAEDBE4E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495D9B-028D-DF3B-5597-C05277EB68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8724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90800-5C52-AD69-13CF-99D90168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2C72BC9-EE48-4000-9262-A1D7A6D65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4CF88F-0CCF-D997-6895-6CA8D836F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F525D6-0E86-6A76-17BE-92E64DB4FF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27334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3B0B0C-0D11-9D7B-63E8-9E241B9C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nettoförmögenhet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92FCF0-07F9-93DD-4665-E94BEE060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3D0878-C69E-5937-FD66-B63EC22C0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18BE1E-6B52-EF97-1068-1D9C829032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6644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461D1-58E3-0A20-1601-356316BB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AE88BB-94B3-6388-325E-63A8E6239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B5E005-40C0-AFD7-F4F8-51000FEBF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6622EE-A4E8-5DFE-9834-13D43CD7F9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14819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CCB35B-4E92-90C5-3946-DD62A61F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Statens och offentliga sektorns skatteinkomster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97D745-B505-3416-FB27-4AB7EDFD3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810FCE-AAA1-E828-5A9E-B739708F2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ED2A15-8F64-3D44-7FD8-D66FACE9ED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06456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49B9C-D03E-44DF-9C85-670632C8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Statens skatteinkomster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9DA4E4-503D-BD34-B737-4BCBF2258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6338CE-4251-6991-5EE4-12AD574DB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C5E0B0-9947-7F93-6BD0-80AD7129F7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38037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E50F3B-491B-D792-7A96-19AA1C67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Utgifter i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5FEF7F-15D4-BF36-6D3C-4F45A794E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DF9901-5CF4-92A8-58FA-1B6F09D97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1F7058-00D2-59FA-03B2-A2B56C5E40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8072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7C588A-ABC7-C4A1-8AAE-E132200E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Transfereringar från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B07109-CF4E-D4C3-B69F-77545B8B8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3AB28E-2C29-647B-6647-B78B61950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2A0127-E69F-E4B9-9BD4-AB96F2CDD1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0931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58D907-D649-3E7D-929C-D3CFFC06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Sociala transfereringar från staten till hushåll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D20C55-0AEC-09D2-3FA2-DDF00E3DF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48DDE4-3EF7-75F4-A807-B830BFFA5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81C339-68CD-050B-505E-BAE8467EFF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15554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22655-FCEA-ED27-05C5-EC3A9A17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Utgiftstaket för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F2611E-46A5-3598-69BD-9D59B97AE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23" y="1419225"/>
            <a:ext cx="787327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823319-D1D7-650C-5781-AA231F917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av takbegränsade utgifter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091363-C1B2-3167-90DB-0C1C3D7148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652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C03D6-9B38-32A5-9ABB-BEA89790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451B26B-C8F3-6338-2C39-D406C6101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73D7D1-4A4D-8FCD-79A7-B83CA4590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077713-F8FD-4A84-FFE5-400269556B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56405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E0824-4910-A937-1095-3F651427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A1C320-BB3D-C838-0A12-117EAC97E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9674D7-727F-D7F6-2D56-A4CA0EE21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EE401A-E6B5-05C4-B562-5F837411FA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90212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2C5F1C-7E6F-F9A0-204C-3105B2DA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Kommunsektorns primära 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F0908A-3D23-050A-B96E-AFFBD759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0CE10C-AD03-422F-301F-DE7B72609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F415D6-F46F-2CC5-77F1-A418A97BA7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3102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9CD19-2AB9-83E4-EFD3-AE81F0FC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Kommunsektorns inkomster från kommunalskatt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85BB3C-E715-65DA-31B4-A29A9E622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3DC620-FF51-A527-72AA-1C35FAF2D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5BD6F4-51FA-6FAA-7722-B9A14D6EB0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8920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B8CF2-F76D-8CB1-FD06-EFB01634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Kommunsektorns primära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74DC19-8717-83AB-1713-A3465BF7E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3EC1F7-A704-5549-BB8E-F51C3ED8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AB1C1F-686E-6797-9C5B-8754B8F6E0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32348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92E81-EBC2-9AE0-C711-EBCF3617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ålderspensionssystemet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4844A8-BC32-2742-B240-80D58F2DB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583CB5-DE3B-DD63-51C7-B15ED4ED3C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138283-834D-E48F-05A1-C203883DC6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1791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883CA4-5D6E-2E74-E3A7-A2FD9144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Inkomster från pensionsavgifter och utbetalda pensioner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30BA77-16D4-DF80-B1D0-B08EEBDD3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920974-0B85-F44F-7B36-B8C9761A8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EB0073-6B4D-3D9A-0840-59383430BC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08472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F989C8-4D07-03F9-7F4B-333C9816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Utbetalda pensioner och följsamhetsindex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E52FE2-9085-462F-D8EA-AD2F46DF8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C19B94-B117-C6EC-6EC5-2F59B945F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och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2828FA-758D-3060-8998-430CAC9018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95970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4CF14-9725-0954-F89A-EF542363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Tillgångar och avkastning i ålderspensionssystemet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C0923D-C4D5-14D3-D152-A7F0CC045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5BCB4A-D7F8-9086-1617-CCB9B7CDA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ADF451-B9BA-DB27-9071-4AE50EAC3A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09738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9532CE-31B1-1BD4-80DA-E90743F9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C82BEE-305B-415C-966B-8F9148043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1A1223-E065-481F-1FC7-C8764B3B1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49F515-5E5B-3DB9-1825-36B44F26B7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925112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B1830-4D07-8AC9-E805-B8925701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Osäkerhetsintervall för BNP-prognosen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8C7199-73FD-4941-F7D8-7AA07A54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F3AC51-0CBC-528C-BA6E-4D23818FC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E4D103-6AB8-E9DA-C34B-C0B9F5B8DD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141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7BC38-7280-5006-075A-66C03D8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Export i konjunkturåterhämtningar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04F624-FCEA-38E3-BDAB-57A627546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466323"/>
            <a:ext cx="8658225" cy="458575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9ACE1A-E163-4D6A-BF6F-5F1DF5AB0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8B3B11-C54F-212D-B421-00952C1D43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00222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4927CB-1336-65A1-C4FA-170609AD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Osäkerhetsintervall för arbetslöshetsprognosen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792D2E-AC9D-DD60-899E-09924BA8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ADFADB-9CE1-B44D-4474-081E09515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65519B-D883-E6E8-AC8F-CDC5765B50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8618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A8F7A5-27AF-5C09-EA54-9B77A557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Osäkerhetsintervall för inflationsprognosen,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348F99-C4B3-ECDE-B455-ACB71B28E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936D9A-756D-10CC-EB73-AF0926DAE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E9B247-A3D7-11E3-B64E-0051F58637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36350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219D18-A72F-B4F9-2C09-FE7D36C4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682BDD-1F48-CF9C-960B-114E4CC1C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F9530A-DEEF-F796-2B43-0DE6A5176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075161-BD17-8878-EB17-1A16F48834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04015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5017B-DD57-46CA-B703-C1F49EE1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Riksbankens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878ED1-5091-975A-78DB-F0C0CB76F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AB0C90-6A7A-AB1A-6A4F-5E24074B4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CB2659-352C-2E54-8127-882617E142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75926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12E15-0AE4-40E6-4D29-0FBE76A7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F3E39E-C0FF-7B62-25B8-57E0BF30F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CDA23A-842D-F471-0324-8763A6BAC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9DA311-6A00-D053-B20D-EF9B392978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77469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EB3E12-4594-B1E6-47CF-4F9531E4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9AC315-0C76-0485-8B9B-3E5710BAD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61852B-B050-6599-2FE2-6E0181724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C14C7B-171A-13FD-0226-3E46582222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13485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6F7EE4-453F-91F2-6BA6-1270FB35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Svenskt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C9A6AE-464F-AFDF-1EC3-A72CCE4AA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E52A95-DBD2-2887-3910-467BD392F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B19FBB-5810-B452-C937-38071858DA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44387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BF4B9-EC1A-7353-DD33-FCFBE907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Real hushållskonsumtion per capita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DEB483-6AB8-0B3B-A58A-6B2E008C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220777-CCA6-FF14-F117-88C1EAE1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28A355-2110-4A90-A092-D8B64FDA1A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OECD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72149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4CE091-CCF5-3812-5DB0-396703C0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Real disponibel inkomst per capita</a:t>
            </a:r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650A0F-24CD-5D71-DF27-686F13EB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540DB7-5041-9FC3-FEBD-30DFD243E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056EA9-C967-AC20-E7E8-CDE14A94A5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55397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343CE-5036-D9AC-DBB9-48D2647E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egen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5BF04C-20EC-0C82-D4B8-FD682D7C9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D63681-2C19-C17B-E061-2852DCEDE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1CC012-9E10-3C02-A3E9-8D8F120B94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922032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PRO.potx" id="{FAF29C2A-388F-4EAA-AD48-4B955718AC4F}" vid="{6ACF9E61-BE9D-4A32-B760-2F21ADA43F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ExternaPresentationerPRO</Template>
  <TotalTime>22</TotalTime>
  <Words>1563</Words>
  <Application>Microsoft Office PowerPoint</Application>
  <PresentationFormat>Bredbild</PresentationFormat>
  <Paragraphs>299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4" baseType="lpstr">
      <vt:lpstr>Arial</vt:lpstr>
      <vt:lpstr>Calibri</vt:lpstr>
      <vt:lpstr>Verdana</vt:lpstr>
      <vt:lpstr>ExternaPresentationer2</vt:lpstr>
      <vt:lpstr>PowerPoint-presentation</vt:lpstr>
      <vt:lpstr>Barometerindikatorn och BNP</vt:lpstr>
      <vt:lpstr>Nyanmälda lediga platser i näringslivet som andel av sysselsatta (15─74 år)</vt:lpstr>
      <vt:lpstr>Hushållens konfidensindikator och hushållens konsumtion</vt:lpstr>
      <vt:lpstr>Hushållens konsumtion i konjunkturåterhämtningar</vt:lpstr>
      <vt:lpstr>Utgifter i staten</vt:lpstr>
      <vt:lpstr>Importjusterat bidrag till BNP-tillväxten</vt:lpstr>
      <vt:lpstr>Tillverkningsindustrins omdöme om exportorderstocken</vt:lpstr>
      <vt:lpstr>Export i konjunkturåterhämtningar</vt:lpstr>
      <vt:lpstr>Arbetslöshet och jämviktsarbetslöshet</vt:lpstr>
      <vt:lpstr>Timlön</vt:lpstr>
      <vt:lpstr>Konsumentpriser</vt:lpstr>
      <vt:lpstr>Styrränta</vt:lpstr>
      <vt:lpstr>Finansiellt sparande i delsektorer</vt:lpstr>
      <vt:lpstr>Maastrichtskuld</vt:lpstr>
      <vt:lpstr>Industrins investeringar</vt:lpstr>
      <vt:lpstr>KPIF</vt:lpstr>
      <vt:lpstr>Finansiellt sparande i offentlig sektor</vt:lpstr>
      <vt:lpstr>USA, Trade Policy Uncertainty Index (TPU)</vt:lpstr>
      <vt:lpstr>Global varuhandel och industriproduktion</vt:lpstr>
      <vt:lpstr>Export Kina</vt:lpstr>
      <vt:lpstr>Sammanvägt inköpschefsindex i valda länder och regioner</vt:lpstr>
      <vt:lpstr>Konsumentpriser i valda länder och regioner</vt:lpstr>
      <vt:lpstr>KIX-vägd BNP och svensk exportmarknad</vt:lpstr>
      <vt:lpstr>BNP i valda länder</vt:lpstr>
      <vt:lpstr>Styrräntor</vt:lpstr>
      <vt:lpstr>BNP i Sverige, Danmark, Finland och Norge</vt:lpstr>
      <vt:lpstr>Konsument- och producentpriser i Kina</vt:lpstr>
      <vt:lpstr>BNP</vt:lpstr>
      <vt:lpstr>Importjusterat bidrag till BNP-tillväxten</vt:lpstr>
      <vt:lpstr>Hushållens konfidensindikator och hushållens konsumtion</vt:lpstr>
      <vt:lpstr>Hushållens syn på arbetslöshet</vt:lpstr>
      <vt:lpstr>Hushållens konsumtion och real disponibel inkomst</vt:lpstr>
      <vt:lpstr>Hushållens konsumtion i konjunkturåterhämtningar</vt:lpstr>
      <vt:lpstr>Bidrag till offentlig konsumtionstillväxt</vt:lpstr>
      <vt:lpstr>Investeringar inom varubranscher</vt:lpstr>
      <vt:lpstr>Fasta bruttoinvesteringar, bostäder</vt:lpstr>
      <vt:lpstr>Fasta bruttoinvesteringar</vt:lpstr>
      <vt:lpstr>Tillverkningsindustrins omdöme om exportorderstocken</vt:lpstr>
      <vt:lpstr>Export i konjunkturåterhämtningar</vt:lpstr>
      <vt:lpstr>Konfidensindikatorer för tillverkningsindustrin (SNI 10–33) och annan transportmedelsindustri (SNI 30)</vt:lpstr>
      <vt:lpstr>Konfidensindikator för byggverksamhet</vt:lpstr>
      <vt:lpstr>Produktion i handeln</vt:lpstr>
      <vt:lpstr>Sysselsatta enligt AKU och NR</vt:lpstr>
      <vt:lpstr>Andel av uppgång inskrivna arbetslösa hos AF</vt:lpstr>
      <vt:lpstr>Andel pågående ersättningsfall Akademikernas A-kassa (AEA) av totalt pågående ersättningsfall från samtliga A-kassor</vt:lpstr>
      <vt:lpstr>Arbetslöshet och jämviktsarbetslöshet</vt:lpstr>
      <vt:lpstr>Nyanmälda lediga platser näringslivet som andel av sysselsatta (15─74 år)</vt:lpstr>
      <vt:lpstr>BNP-gap, produktivitetsgap för näringslivet och sysselsättningsgap enligt NR</vt:lpstr>
      <vt:lpstr>Timlön</vt:lpstr>
      <vt:lpstr>Reallön</vt:lpstr>
      <vt:lpstr>Timlön enligt KL och NR</vt:lpstr>
      <vt:lpstr>Justerad enhetsarbetskostnad i näringslivet</vt:lpstr>
      <vt:lpstr>Vinstandelar</vt:lpstr>
      <vt:lpstr>Konsumentpriser</vt:lpstr>
      <vt:lpstr>KPIF-inflation 2025</vt:lpstr>
      <vt:lpstr>Prisförväntningar i näringslivet</vt:lpstr>
      <vt:lpstr>Råvaruprisindex för industrin</vt:lpstr>
      <vt:lpstr>Livsmedelspris i KPI</vt:lpstr>
      <vt:lpstr>Bidrag till KPIF-inflationen</vt:lpstr>
      <vt:lpstr>Spotpris på el i Sverige</vt:lpstr>
      <vt:lpstr>Importjusterat bidrag till BNP-tillväxten</vt:lpstr>
      <vt:lpstr>BNP-gap och arbetsmarknadsgap i Sverige</vt:lpstr>
      <vt:lpstr>Konsumentpriser med och utan effekter av skatteförändringar</vt:lpstr>
      <vt:lpstr>Timlön och enhetsarbetskostnad i näringslivet</vt:lpstr>
      <vt:lpstr>Styrränta</vt:lpstr>
      <vt:lpstr>Kronans effektiva växelkurs (KIX)</vt:lpstr>
      <vt:lpstr>Finansiellt sparande i delsektorer</vt:lpstr>
      <vt:lpstr>Offentliga sektorns finansiella sparande</vt:lpstr>
      <vt:lpstr>Strukturellt sparande</vt:lpstr>
      <vt:lpstr>Maastrichtskuld</vt:lpstr>
      <vt:lpstr>Finansiell nettoförmögenhet</vt:lpstr>
      <vt:lpstr>Finansiellt sparande i staten</vt:lpstr>
      <vt:lpstr>Statens och offentliga sektorns skatteinkomster</vt:lpstr>
      <vt:lpstr>Statens skatteinkomster</vt:lpstr>
      <vt:lpstr>Utgifter i staten</vt:lpstr>
      <vt:lpstr>Transfereringar från staten</vt:lpstr>
      <vt:lpstr>Sociala transfereringar från staten till hushåll</vt:lpstr>
      <vt:lpstr>Utgiftstaket för staten</vt:lpstr>
      <vt:lpstr>Finansiellt sparande i kommunsektorn</vt:lpstr>
      <vt:lpstr>Kommunsektorns primära inkomster</vt:lpstr>
      <vt:lpstr>Kommunsektorns inkomster från kommunalskatt</vt:lpstr>
      <vt:lpstr>Kommunsektorns primära utgifter</vt:lpstr>
      <vt:lpstr>Finansiellt sparande i ålderspensionssystemet</vt:lpstr>
      <vt:lpstr>Inkomster från pensionsavgifter och utbetalda pensioner</vt:lpstr>
      <vt:lpstr>Utbetalda pensioner och följsamhetsindex</vt:lpstr>
      <vt:lpstr>Tillgångar och avkastning i ålderspensionssystemet</vt:lpstr>
      <vt:lpstr>Hushållens konfidensindikator och hushållens konsumtion</vt:lpstr>
      <vt:lpstr>Osäkerhetsintervall för BNP-prognosen</vt:lpstr>
      <vt:lpstr>Osäkerhetsintervall för arbetslöshetsprognosen</vt:lpstr>
      <vt:lpstr>Osäkerhetsintervall för inflationsprognosen, KPIF</vt:lpstr>
      <vt:lpstr>Hushållens konsumtion</vt:lpstr>
      <vt:lpstr>Riksbankens styrränta</vt:lpstr>
      <vt:lpstr>Arbetslöshet</vt:lpstr>
      <vt:lpstr>Svensk BNP</vt:lpstr>
      <vt:lpstr>Svenskt BNP-gap</vt:lpstr>
      <vt:lpstr>Real hushållskonsumtion per capita</vt:lpstr>
      <vt:lpstr>Real disponibel inkomst per capita</vt:lpstr>
      <vt:lpstr>Hushållens egen sparkvot</vt:lpstr>
      <vt:lpstr>Hushållens konfidensindikator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Rosmarie Andersson</dc:creator>
  <cp:lastModifiedBy>Rosmarie Andersson</cp:lastModifiedBy>
  <cp:revision>4</cp:revision>
  <dcterms:created xsi:type="dcterms:W3CDTF">2025-09-23T07:02:50Z</dcterms:created>
  <dcterms:modified xsi:type="dcterms:W3CDTF">2025-09-23T08:02:09Z</dcterms:modified>
</cp:coreProperties>
</file>