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69" r:id="rId2"/>
    <p:sldId id="257" r:id="rId3"/>
    <p:sldId id="626" r:id="rId4"/>
    <p:sldId id="639" r:id="rId5"/>
    <p:sldId id="262" r:id="rId6"/>
    <p:sldId id="261" r:id="rId7"/>
    <p:sldId id="641" r:id="rId8"/>
    <p:sldId id="634" r:id="rId9"/>
    <p:sldId id="635" r:id="rId10"/>
    <p:sldId id="273" r:id="rId11"/>
    <p:sldId id="281" r:id="rId12"/>
    <p:sldId id="279" r:id="rId13"/>
    <p:sldId id="285" r:id="rId14"/>
    <p:sldId id="642" r:id="rId15"/>
    <p:sldId id="298" r:id="rId16"/>
    <p:sldId id="640" r:id="rId17"/>
    <p:sldId id="638" r:id="rId18"/>
    <p:sldId id="637" r:id="rId19"/>
  </p:sldIdLst>
  <p:sldSz cx="12192000" cy="6858000"/>
  <p:notesSz cx="6799263" cy="9929813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73419" autoAdjust="0"/>
  </p:normalViewPr>
  <p:slideViewPr>
    <p:cSldViewPr showGuides="1">
      <p:cViewPr varScale="1">
        <p:scale>
          <a:sx n="117" d="100"/>
          <a:sy n="117" d="100"/>
        </p:scale>
        <p:origin x="4116" y="96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2024-12-19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4760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71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8114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767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1690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642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6265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8531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7830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83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8552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39747-51A4-5F47-2128-152B9D21C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1B2C1C4-EA48-64E2-A13C-372D0CF51E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47D1D8F-C969-A53B-794A-9EA933E89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29D87C-433D-E3E2-5290-F0FFFB2F17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85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951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6562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0046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8220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0249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598" lvl="1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747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chemeClr val="tx1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chemeClr val="tx1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35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C8EF11-F98C-9303-A222-EEC53BD6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ABBD-061A-408A-96B4-9E88FB77E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35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B6995E-A608-E758-F7F1-EE6A9940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CBE47E-7280-F7EF-D818-574B929F2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56F65A-D791-A567-F3C0-F04BA79F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5A0C-5D64-4561-87A7-646A8691182C}" type="datetimeFigureOut">
              <a:rPr lang="sv-SE" smtClean="0"/>
              <a:t>2024-12-19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C73C1F-A3C9-74A4-5DAC-DC2A2B961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B81D74-41EC-4607-4512-31AEBBC9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095E-25DE-4B65-A72F-1091D30C42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464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2024-12-19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4" r:id="rId5"/>
    <p:sldLayoutId id="2147483649" r:id="rId6"/>
    <p:sldLayoutId id="2147483666" r:id="rId7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Publikation, bokskåp, bok&#10;&#10;Automatiskt genererad beskrivning">
            <a:extLst>
              <a:ext uri="{FF2B5EF4-FFF2-40B4-BE49-F238E27FC236}">
                <a16:creationId xmlns:a16="http://schemas.microsoft.com/office/drawing/2014/main" id="{8EDD5A86-10E0-FAFB-77CD-242F62A84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B46F1FD-4123-27E8-EF9C-0CDB79AC06C8}"/>
              </a:ext>
            </a:extLst>
          </p:cNvPr>
          <p:cNvSpPr txBox="1"/>
          <p:nvPr/>
        </p:nvSpPr>
        <p:spPr>
          <a:xfrm>
            <a:off x="503003" y="5773448"/>
            <a:ext cx="846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Ylva Hedén Westerdahl, 20 december 2024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" name="Platshållare för innehåll 5" descr="En bild som visar text, Teckensnitt, symbol, logotyp&#10;&#10;Automatiskt genererad beskrivning">
            <a:extLst>
              <a:ext uri="{FF2B5EF4-FFF2-40B4-BE49-F238E27FC236}">
                <a16:creationId xmlns:a16="http://schemas.microsoft.com/office/drawing/2014/main" id="{8E865020-C2B2-1908-20D5-4475CE052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4809858"/>
            <a:ext cx="1550872" cy="163772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AD48081-CD90-5B44-4C2C-CA69CBC1217C}"/>
              </a:ext>
            </a:extLst>
          </p:cNvPr>
          <p:cNvSpPr txBox="1"/>
          <p:nvPr/>
        </p:nvSpPr>
        <p:spPr>
          <a:xfrm>
            <a:off x="503001" y="715220"/>
            <a:ext cx="6241071" cy="1376270"/>
          </a:xfrm>
          <a:prstGeom prst="rect">
            <a:avLst/>
          </a:prstGeom>
          <a:solidFill>
            <a:schemeClr val="tx1">
              <a:alpha val="3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360000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Konjunkturläget december 2024</a:t>
            </a:r>
          </a:p>
          <a:p>
            <a:endParaRPr lang="sv-SE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v-S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Återhållsamma hushåll fördröjer återhämtningen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45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FC66E7-53E2-2FBF-70DB-077CF86B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Försvarssatsningar leder till stark tillväxt i offentlig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B67BA78-D307-D815-8227-A6AC344FA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6D3FA3-A72A-1EBA-4E79-B6AD93312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Bidrag till offentlig konsumtionstillväxt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44264C-8C49-240E-8927-6986875F88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Procentuell förändring respektive procentenheter
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8494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43F275-6803-F8A2-266F-2238D160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0" y="274639"/>
            <a:ext cx="10512468" cy="504000"/>
          </a:xfrm>
        </p:spPr>
        <p:txBody>
          <a:bodyPr/>
          <a:lstStyle/>
          <a:p>
            <a:r>
              <a:rPr lang="sv-SE" dirty="0"/>
              <a:t>Sysselsättningen har påverkats negativt av den svaga ekonomiska aktiviteten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7EB2EE8-5A91-EFA0-0CBC-638DE7632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499" y="1524000"/>
            <a:ext cx="8640000" cy="490784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75510DF-2C18-B31D-E2BF-B6697C3095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Bidrag till sysselsättningstillväxten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B1D4465-E128-FF0C-7255-E7A47776AC9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Procentuell förändring
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356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2E3098-3348-5C86-1549-29CE3632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Hög arbetslöshet – kvar på 8,5 procent nästa år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5094CD-FD73-E478-13DC-A6BC3ABE10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Arbetslöshet och jämviktsarbetslöshet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D8563D8-602C-B57F-2B76-7FE2FDCA715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Säsongsrensade kvartalsvärden
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45E9E7C3-E248-EF43-FA6B-6529D2DE8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</p:spTree>
    <p:extLst>
      <p:ext uri="{BB962C8B-B14F-4D97-AF65-F5344CB8AC3E}">
        <p14:creationId xmlns:p14="http://schemas.microsoft.com/office/powerpoint/2010/main" val="814194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F8468D-6AC7-7037-1322-8DF0B05D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3" y="339463"/>
            <a:ext cx="9288332" cy="504000"/>
          </a:xfrm>
        </p:spPr>
        <p:txBody>
          <a:bodyPr/>
          <a:lstStyle/>
          <a:p>
            <a:r>
              <a:rPr lang="sv-SE" dirty="0"/>
              <a:t>Löneökningstakten växlar ner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503D2F-88BE-3F5F-C7E1-F0687654D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1614" y="889022"/>
            <a:ext cx="8658000" cy="504000"/>
          </a:xfrm>
        </p:spPr>
        <p:txBody>
          <a:bodyPr/>
          <a:lstStyle/>
          <a:p>
            <a:r>
              <a:rPr lang="sv-SE"/>
              <a:t>Löneökningstakt i hela ekonomin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7FB2CE1-3FF2-13F4-A3A4-3F9B0F81472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Kalenderkorrigerad årstakt
Källor: Medlingsinstitutet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0BB828E0-CD4C-F052-00DC-6EA7A5FC7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</p:spTree>
    <p:extLst>
      <p:ext uri="{BB962C8B-B14F-4D97-AF65-F5344CB8AC3E}">
        <p14:creationId xmlns:p14="http://schemas.microsoft.com/office/powerpoint/2010/main" val="228180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6A8A1E-370F-1059-AEC6-3C1902D7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KPIF-inflationen lägre än 2 procent både 2025 och 2026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184A16-A3D7-EF27-1D63-53844D7EA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Direkt bidrag till KPIF-inflationen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DD97777-3305-D192-62D4-3D54E7E4EB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Procentenheter respektive årlig procentuell förändring, kvartalsvärden
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BC383C8D-B181-C34C-5F04-975C94DC2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7028" y="1419225"/>
            <a:ext cx="8237268" cy="4679950"/>
          </a:xfrm>
        </p:spPr>
      </p:pic>
    </p:spTree>
    <p:extLst>
      <p:ext uri="{BB962C8B-B14F-4D97-AF65-F5344CB8AC3E}">
        <p14:creationId xmlns:p14="http://schemas.microsoft.com/office/powerpoint/2010/main" val="3515840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43C16C-5FB2-4391-27CA-30053571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finanserna påverkas av lågkonjunkturen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A8DB340-848E-6FE9-FAA3-C2326B427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988C0B-7C38-068B-26E6-B2F5436B96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Offentliga sektorns finansiella sparande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F01B35-0D6A-19DC-9C58-F96540F2883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Procent av BNP respektive potentiell BNP
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27135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0865DA-9BD4-EDD5-1FF6-EDFF21C1B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Riksbanken sänker räntan successivt till 1,5 procent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F8BBD7-6861-210C-1184-875E8F830C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Styrränta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305AECA-84C2-9969-500B-B9A039280E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Procent, månadsvärden
Källor: Nasdaq OMX, Riksbanken,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4E6BAD2-2568-B7CF-2F6E-8C4DEE588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6550" y="1419225"/>
            <a:ext cx="8638225" cy="4679950"/>
          </a:xfrm>
        </p:spPr>
      </p:pic>
    </p:spTree>
    <p:extLst>
      <p:ext uri="{BB962C8B-B14F-4D97-AF65-F5344CB8AC3E}">
        <p14:creationId xmlns:p14="http://schemas.microsoft.com/office/powerpoint/2010/main" val="2915027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B9BB56-FBAF-8FA1-7034-2079C4D3EBF7}"/>
              </a:ext>
            </a:extLst>
          </p:cNvPr>
          <p:cNvSpPr txBox="1">
            <a:spLocks/>
          </p:cNvSpPr>
          <p:nvPr/>
        </p:nvSpPr>
        <p:spPr>
          <a:xfrm>
            <a:off x="435126" y="1412776"/>
            <a:ext cx="5183872" cy="3384376"/>
          </a:xfrm>
          <a:prstGeom prst="rect">
            <a:avLst/>
          </a:prstGeom>
        </p:spPr>
        <p:txBody>
          <a:bodyPr anchor="t"/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Hushållens konsumtion</a:t>
            </a:r>
          </a:p>
          <a:p>
            <a:pPr marL="0" indent="0">
              <a:buNone/>
            </a:pPr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Utvecklingen i euroområdet</a:t>
            </a:r>
          </a:p>
          <a:p>
            <a:pPr marL="285750" indent="-285750"/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Utvecklingen i USA</a:t>
            </a: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ubrik 9">
            <a:extLst>
              <a:ext uri="{FF2B5EF4-FFF2-40B4-BE49-F238E27FC236}">
                <a16:creationId xmlns:a16="http://schemas.microsoft.com/office/drawing/2014/main" id="{5F9886BA-0517-3AAE-0D9B-05AF64B37C7F}"/>
              </a:ext>
            </a:extLst>
          </p:cNvPr>
          <p:cNvSpPr txBox="1">
            <a:spLocks/>
          </p:cNvSpPr>
          <p:nvPr/>
        </p:nvSpPr>
        <p:spPr>
          <a:xfrm>
            <a:off x="336062" y="274640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23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Risker till prognosen</a:t>
            </a:r>
          </a:p>
        </p:txBody>
      </p:sp>
      <p:pic>
        <p:nvPicPr>
          <p:cNvPr id="7" name="Platshållare för innehåll 6" descr="En bild som visar utomhus, väg, träd, dimma&#10;&#10;Automatiskt genererad beskrivning">
            <a:extLst>
              <a:ext uri="{FF2B5EF4-FFF2-40B4-BE49-F238E27FC236}">
                <a16:creationId xmlns:a16="http://schemas.microsoft.com/office/drawing/2014/main" id="{C62692B7-4209-0103-EFD3-969399BE3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82" y="-3279291"/>
            <a:ext cx="6848518" cy="10272777"/>
          </a:xfrm>
        </p:spPr>
      </p:pic>
    </p:spTree>
    <p:extLst>
      <p:ext uri="{BB962C8B-B14F-4D97-AF65-F5344CB8AC3E}">
        <p14:creationId xmlns:p14="http://schemas.microsoft.com/office/powerpoint/2010/main" val="1916897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locka, Väggklocka&#10;&#10;Automatiskt genererad beskrivning">
            <a:extLst>
              <a:ext uri="{FF2B5EF4-FFF2-40B4-BE49-F238E27FC236}">
                <a16:creationId xmlns:a16="http://schemas.microsoft.com/office/drawing/2014/main" id="{C5D48ECF-E023-06A4-E80E-B5FA4483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DD632FAD-617D-99DD-26C5-B47C6395B9D4}"/>
              </a:ext>
            </a:extLst>
          </p:cNvPr>
          <p:cNvSpPr txBox="1">
            <a:spLocks/>
          </p:cNvSpPr>
          <p:nvPr/>
        </p:nvSpPr>
        <p:spPr>
          <a:xfrm>
            <a:off x="335360" y="1319217"/>
            <a:ext cx="8640960" cy="4774083"/>
          </a:xfrm>
          <a:prstGeom prst="rect">
            <a:avLst/>
          </a:prstGeom>
        </p:spPr>
        <p:txBody>
          <a:bodyPr/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8703FE09-8076-DA9C-07AF-83F8A5C2F33A}"/>
              </a:ext>
            </a:extLst>
          </p:cNvPr>
          <p:cNvSpPr txBox="1">
            <a:spLocks/>
          </p:cNvSpPr>
          <p:nvPr/>
        </p:nvSpPr>
        <p:spPr>
          <a:xfrm>
            <a:off x="219178" y="5725503"/>
            <a:ext cx="846911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baseline="30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GB" sz="1200" baseline="30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sz="1200" dirty="0">
                <a:solidFill>
                  <a:srgbClr val="000000"/>
                </a:solidFill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Konjunkturlöner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slut. </a:t>
            </a:r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4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potentiell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BNP. </a:t>
            </a:r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5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potentiell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BNP.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76087C29-FE87-045C-148D-ABD5DBECE2AF}"/>
              </a:ext>
            </a:extLst>
          </p:cNvPr>
          <p:cNvSpPr txBox="1">
            <a:spLocks/>
          </p:cNvSpPr>
          <p:nvPr/>
        </p:nvSpPr>
        <p:spPr>
          <a:xfrm>
            <a:off x="336061" y="274639"/>
            <a:ext cx="8658000" cy="504000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Prognosen i sammandrag</a:t>
            </a:r>
            <a:endParaRPr lang="sv-SE" i="1" dirty="0">
              <a:solidFill>
                <a:srgbClr val="FF0000"/>
              </a:solidFill>
            </a:endParaRP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19CD45C2-CD14-1CBE-CD97-45C15F576BD3}"/>
              </a:ext>
            </a:extLst>
          </p:cNvPr>
          <p:cNvSpPr txBox="1">
            <a:spLocks/>
          </p:cNvSpPr>
          <p:nvPr/>
        </p:nvSpPr>
        <p:spPr>
          <a:xfrm>
            <a:off x="336060" y="1049917"/>
            <a:ext cx="8658000" cy="504000"/>
          </a:xfrm>
          <a:prstGeom prst="rect">
            <a:avLst/>
          </a:prstGeom>
        </p:spPr>
        <p:txBody>
          <a:bodyPr/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 dirty="0"/>
              <a:t>Årlig procentuell förändring respektive procent </a:t>
            </a:r>
            <a:r>
              <a:rPr lang="sv-SE" sz="1400" i="1" dirty="0"/>
              <a:t>(KL september)</a:t>
            </a:r>
            <a:endParaRPr lang="sv-SE" sz="1400" dirty="0">
              <a:solidFill>
                <a:srgbClr val="FF0000"/>
              </a:solidFill>
            </a:endParaRPr>
          </a:p>
        </p:txBody>
      </p:sp>
      <p:graphicFrame>
        <p:nvGraphicFramePr>
          <p:cNvPr id="2" name="Platshållare för innehåll 17">
            <a:extLst>
              <a:ext uri="{FF2B5EF4-FFF2-40B4-BE49-F238E27FC236}">
                <a16:creationId xmlns:a16="http://schemas.microsoft.com/office/drawing/2014/main" id="{D4EDB6F3-CFAE-F490-A028-DC08F8EC978D}"/>
              </a:ext>
            </a:extLst>
          </p:cNvPr>
          <p:cNvGraphicFramePr>
            <a:graphicFrameLocks/>
          </p:cNvGraphicFramePr>
          <p:nvPr/>
        </p:nvGraphicFramePr>
        <p:xfrm>
          <a:off x="336061" y="1484784"/>
          <a:ext cx="6804055" cy="412366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439459">
                  <a:extLst>
                    <a:ext uri="{9D8B030D-6E8A-4147-A177-3AD203B41FA5}">
                      <a16:colId xmlns:a16="http://schemas.microsoft.com/office/drawing/2014/main" val="223343775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972175636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3510259328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1784951239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705609271"/>
                    </a:ext>
                  </a:extLst>
                </a:gridCol>
              </a:tblGrid>
              <a:tr h="441049">
                <a:tc>
                  <a:txBody>
                    <a:bodyPr/>
                    <a:lstStyle/>
                    <a:p>
                      <a:endParaRPr lang="sv-SE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Genomsnitt</a:t>
                      </a:r>
                    </a:p>
                    <a:p>
                      <a:pPr algn="ctr"/>
                      <a:r>
                        <a:rPr lang="sv-SE" sz="1400" b="0" i="0" dirty="0">
                          <a:solidFill>
                            <a:schemeClr val="tx1"/>
                          </a:solidFill>
                        </a:rPr>
                        <a:t>(2000-2023)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sv-SE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sv-SE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>
                          <a:solidFill>
                            <a:schemeClr val="tx1"/>
                          </a:solidFill>
                        </a:rPr>
                        <a:t>2026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53593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 dirty="0"/>
                        <a:t>Världens BNP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(3,1)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(3,0)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3,0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(3,0)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518477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 dirty="0"/>
                        <a:t>BNP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(0,7)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(1,8)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3,1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(3,0)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49879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/>
                        <a:t>Arbetslöshet</a:t>
                      </a:r>
                      <a:r>
                        <a:rPr lang="sv-SE" sz="1400" b="0" baseline="30000" dirty="0"/>
                        <a:t>1</a:t>
                      </a:r>
                      <a:endParaRPr lang="sv-SE" sz="1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8,4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(8,3)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8,5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(8,2)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8,2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(7,8)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380629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 dirty="0"/>
                        <a:t>KPIF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1,9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(1,8)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(1,4)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(1,8)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1464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 dirty="0"/>
                        <a:t>Timlön</a:t>
                      </a:r>
                      <a:r>
                        <a:rPr lang="sv-SE" sz="1400" b="0" baseline="30000" dirty="0"/>
                        <a:t>2</a:t>
                      </a:r>
                      <a:endParaRPr lang="sv-SE" sz="1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4,0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(4,0)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3,5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(3,6)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3,4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(3,5)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2710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/>
                        <a:t>Styrränta</a:t>
                      </a:r>
                      <a:r>
                        <a:rPr lang="sv-SE" sz="1400" b="0" baseline="30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(3,0)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(1,8)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(2,0)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392790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/>
                        <a:t>Strukturellt sparande</a:t>
                      </a:r>
                      <a:r>
                        <a:rPr lang="sv-SE" sz="1400" b="0" baseline="30000" dirty="0"/>
                        <a:t>4</a:t>
                      </a:r>
                      <a:endParaRPr lang="sv-SE" sz="1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(0,4)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-0,4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(0,3)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591848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/>
                        <a:t>BNP-gap</a:t>
                      </a:r>
                      <a:r>
                        <a:rPr lang="sv-SE" sz="1400" b="0" baseline="30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-2,2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(-2,0)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-2,2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(-1,6)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-1,0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(-0,3)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803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48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562B227-AB4D-A894-EC51-6B823EF2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Återhållsamma hushåll fördröjer återhämtningen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AD43391-1CD9-4DE5-FAD1-DBF40B803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9217"/>
            <a:ext cx="8928992" cy="4774083"/>
          </a:xfrm>
        </p:spPr>
        <p:txBody>
          <a:bodyPr/>
          <a:lstStyle/>
          <a:p>
            <a:r>
              <a:rPr lang="sv-SE" dirty="0"/>
              <a:t>Lågkonjunkturen fördjupas och återhämtningen inleds under 2025</a:t>
            </a:r>
          </a:p>
          <a:p>
            <a:endParaRPr lang="sv-SE" dirty="0"/>
          </a:p>
          <a:p>
            <a:r>
              <a:rPr lang="sv-SE" dirty="0"/>
              <a:t>Lågkonjunktur till och med 2026</a:t>
            </a:r>
          </a:p>
          <a:p>
            <a:endParaRPr lang="sv-SE" dirty="0"/>
          </a:p>
          <a:p>
            <a:r>
              <a:rPr lang="sv-SE" dirty="0"/>
              <a:t>Svag konjunktur i euroområdet dämpar tillväxten i exporten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Arbetslösheten har stigit och ligger kvar på 8,5 procent nästan hela 2025</a:t>
            </a:r>
          </a:p>
          <a:p>
            <a:endParaRPr lang="sv-SE" dirty="0"/>
          </a:p>
          <a:p>
            <a:r>
              <a:rPr lang="sv-SE" dirty="0"/>
              <a:t>Riksbanken sänker räntan successivt till 1,5 procent </a:t>
            </a:r>
          </a:p>
        </p:txBody>
      </p:sp>
    </p:spTree>
    <p:extLst>
      <p:ext uri="{BB962C8B-B14F-4D97-AF65-F5344CB8AC3E}">
        <p14:creationId xmlns:p14="http://schemas.microsoft.com/office/powerpoint/2010/main" val="356127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FEADC-A089-F100-E0B3-3973E6C41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AE80B7-CF32-3EC9-60AB-8A4DC174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Barometerindikatorn oförändrad sedan november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06FECE-146F-B64F-5A2E-77980D9FE7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Indikatorer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B9D9BF-2B29-D90B-F33E-4288028FB3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Nettotal, säsongsrensade månadsvärden
Källa: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9B8F1D73-5678-A015-D040-58E231690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35B8950E-8970-77EB-07D5-C6C5728F30E6}"/>
              </a:ext>
            </a:extLst>
          </p:cNvPr>
          <p:cNvCxnSpPr/>
          <p:nvPr/>
        </p:nvCxnSpPr>
        <p:spPr>
          <a:xfrm>
            <a:off x="767408" y="2954660"/>
            <a:ext cx="7344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68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E9063B-C0CA-63A6-2360-91D18C257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Återhållsamma och försiktiga hushåll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BDA168C-BC06-6A5C-BB7B-E700F34B0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37C111-5D88-1F2D-C258-B0C9FC7A9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Hushållens syn på sin egen ekonomi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91F582D-8349-EF79-0111-2334E4C2F16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Nettotal, säsongsrensade månadsvärden
Källa: Konjunkturinstitutet.</a:t>
            </a: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C891E4D9-44B7-86CD-D75F-10A5847A342A}"/>
              </a:ext>
            </a:extLst>
          </p:cNvPr>
          <p:cNvCxnSpPr/>
          <p:nvPr/>
        </p:nvCxnSpPr>
        <p:spPr>
          <a:xfrm>
            <a:off x="872183" y="3135635"/>
            <a:ext cx="7344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26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61EC2A-410D-6154-02EE-B59537CF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Svag konsumtionsutveckling även i euroområdet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55F4FB-21AD-7971-638F-B169819C6F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Hushållens konsumtion i valda länder 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E89B06C-61DD-7CA4-D8DC-6C078981925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Index 2019=100, säsongsrensade kvartalsvärden
Källor: OECD, Eurostat och SCB.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C10766F0-BA02-56DA-1749-B6E2CF1C3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550" y="1520004"/>
            <a:ext cx="8658225" cy="447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6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91A71D98-3235-225B-BB86-752D60612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550" y="1520004"/>
            <a:ext cx="8658225" cy="447839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74EFB75-D2A8-6579-8A08-FCD9A4CC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0" y="274639"/>
            <a:ext cx="9432347" cy="504000"/>
          </a:xfrm>
        </p:spPr>
        <p:txBody>
          <a:bodyPr/>
          <a:lstStyle/>
          <a:p>
            <a:r>
              <a:rPr lang="sv-SE" dirty="0"/>
              <a:t>USA ser positivt på framtiden, medan synen är dyster i euroområdet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084259-21CF-7220-0665-6D5AA49B5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Sammanvägt inköpschefsindex i valda länder och regioner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64E0380-1252-1CEC-9A30-9684486CC3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Index, månadsvärden
Källa: S&amp;P Global, J.P. Morgan och Macrobond.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8FF8FE3A-AB28-4242-1461-A95C21BB9045}"/>
              </a:ext>
            </a:extLst>
          </p:cNvPr>
          <p:cNvCxnSpPr/>
          <p:nvPr/>
        </p:nvCxnSpPr>
        <p:spPr>
          <a:xfrm>
            <a:off x="767408" y="3040385"/>
            <a:ext cx="7344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0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C36C09-B749-02A8-D829-83F4CD42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7272106" cy="504000"/>
          </a:xfrm>
        </p:spPr>
        <p:txBody>
          <a:bodyPr/>
          <a:lstStyle/>
          <a:p>
            <a:r>
              <a:rPr lang="sv-SE" dirty="0"/>
              <a:t>Svagt i euroområdet – Tyskland tynger utvecklingen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D8CDB46-0E3C-86DB-0653-BEE0FA632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499" y="1523999"/>
            <a:ext cx="5774608" cy="40620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12B332-FD46-B9D7-FEDB-5811E379D9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BNP i valda länder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9B8DA0-42ED-CF4B-231B-1B10DCBCAD2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Index 2019 kvartal 4=100, fasta priser, säsongsrensade kvartalsvärden
Källor: Nationella källor och Konjunkturinstitutet.</a:t>
            </a:r>
          </a:p>
        </p:txBody>
      </p:sp>
      <p:sp>
        <p:nvSpPr>
          <p:cNvPr id="15" name="Platshållare för innehåll 14">
            <a:extLst>
              <a:ext uri="{FF2B5EF4-FFF2-40B4-BE49-F238E27FC236}">
                <a16:creationId xmlns:a16="http://schemas.microsoft.com/office/drawing/2014/main" id="{9B1BFD93-7D4B-6349-F509-C13CA672ACC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74503" y="1417190"/>
            <a:ext cx="4752528" cy="4680000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Antaganden om tillträdande amerikanska regeringens politik</a:t>
            </a:r>
          </a:p>
          <a:p>
            <a:pPr marL="0" indent="0">
              <a:buNone/>
            </a:pPr>
            <a:endParaRPr lang="sv-SE" dirty="0"/>
          </a:p>
          <a:p>
            <a:pPr lvl="1"/>
            <a:r>
              <a:rPr lang="sv-SE" dirty="0"/>
              <a:t>Höjda tullar mot Kina</a:t>
            </a:r>
          </a:p>
          <a:p>
            <a:pPr lvl="1"/>
            <a:r>
              <a:rPr lang="sv-SE" dirty="0"/>
              <a:t>Skattesänkningar förlängs</a:t>
            </a:r>
          </a:p>
          <a:p>
            <a:pPr lvl="1"/>
            <a:r>
              <a:rPr lang="sv-SE" dirty="0"/>
              <a:t>Skärpt invandringspolitik</a:t>
            </a:r>
          </a:p>
          <a:p>
            <a:endParaRPr lang="sv-SE" dirty="0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ABFE2A0-C2FF-B8D2-66A5-7DFB47824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17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EF4E02-C32F-61A1-2000-39714A70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0" y="274639"/>
            <a:ext cx="9504356" cy="504000"/>
          </a:xfrm>
        </p:spPr>
        <p:txBody>
          <a:bodyPr/>
          <a:lstStyle/>
          <a:p>
            <a:r>
              <a:rPr lang="sv-SE" dirty="0"/>
              <a:t>Svensk tillväxt tar fart under 2025 men lågkonjunkturen kvarstår 2026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CD0E25-9DE8-4E2D-D62C-0A1F296405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Barometerindikatorn och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50C0FE-1079-3A53-37B1-2FEE8E4B5E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Index medelvärde=100, månadsvärden respektive procentuell förändring, säsongsrensade kvartalsvärden. BNP-tillväxten var –8,2 procent det andra kvartalet 2020 och 4,9 procent det tredje kvartalet 2020.</a:t>
            </a:r>
          </a:p>
          <a:p>
            <a:r>
              <a:rPr lang="sv-SE" dirty="0"/>
              <a:t>Källor: Nationella källor,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648EA4BC-DA57-5654-45DF-D08F900CA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</p:spTree>
    <p:extLst>
      <p:ext uri="{BB962C8B-B14F-4D97-AF65-F5344CB8AC3E}">
        <p14:creationId xmlns:p14="http://schemas.microsoft.com/office/powerpoint/2010/main" val="2039300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93228F-3B93-556C-03D8-EE69A300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0" y="274639"/>
            <a:ext cx="9072307" cy="504000"/>
          </a:xfrm>
        </p:spPr>
        <p:txBody>
          <a:bodyPr/>
          <a:lstStyle/>
          <a:p>
            <a:r>
              <a:rPr lang="sv-SE" dirty="0"/>
              <a:t>Svag ekonomisk aktivitet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529061-C6A0-11AA-1BB1-597E8E1EA9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950E99-C7FB-D417-F081-A89B6798EF1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Procentuell förändring respektive procentenheter
Källor: SCB och Konjunkturinstitutet.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F182478-3E86-BFA8-4836-CBEE57B30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8287" y="1419225"/>
            <a:ext cx="8634751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38347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1.potx" id="{FB0C3637-AD5E-4D46-8CD1-733BF64C9980}" vid="{83BBE467-53D3-4FC4-ADA9-113EF7E02C3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ExternaPresentationer1</Template>
  <TotalTime>0</TotalTime>
  <Words>611</Words>
  <Application>Microsoft Office PowerPoint</Application>
  <PresentationFormat>Bredbild</PresentationFormat>
  <Paragraphs>139</Paragraphs>
  <Slides>18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Arial Unicode MS</vt:lpstr>
      <vt:lpstr>Calibri</vt:lpstr>
      <vt:lpstr>Verdana</vt:lpstr>
      <vt:lpstr>ExternaPresentationer2</vt:lpstr>
      <vt:lpstr>PowerPoint-presentation</vt:lpstr>
      <vt:lpstr>Återhållsamma hushåll fördröjer återhämtningen</vt:lpstr>
      <vt:lpstr>Barometerindikatorn oförändrad sedan november</vt:lpstr>
      <vt:lpstr>Återhållsamma och försiktiga hushåll</vt:lpstr>
      <vt:lpstr>Svag konsumtionsutveckling även i euroområdet</vt:lpstr>
      <vt:lpstr>USA ser positivt på framtiden, medan synen är dyster i euroområdet</vt:lpstr>
      <vt:lpstr>Svagt i euroområdet – Tyskland tynger utvecklingen</vt:lpstr>
      <vt:lpstr>Svensk tillväxt tar fart under 2025 men lågkonjunkturen kvarstår 2026</vt:lpstr>
      <vt:lpstr>Svag ekonomisk aktivitet</vt:lpstr>
      <vt:lpstr>Försvarssatsningar leder till stark tillväxt i offentlig konsumtion</vt:lpstr>
      <vt:lpstr>Sysselsättningen har påverkats negativt av den svaga ekonomiska aktiviteten</vt:lpstr>
      <vt:lpstr>Hög arbetslöshet – kvar på 8,5 procent nästa år</vt:lpstr>
      <vt:lpstr>Löneökningstakten växlar ner</vt:lpstr>
      <vt:lpstr>KPIF-inflationen lägre än 2 procent både 2025 och 2026</vt:lpstr>
      <vt:lpstr>Offentliga finanserna påverkas av lågkonjunkturen</vt:lpstr>
      <vt:lpstr>Riksbanken sänker räntan successivt till 1,5 procent 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2024-12-19T13:32:23Z</dcterms:created>
  <dcterms:modified xsi:type="dcterms:W3CDTF">2024-12-19T13:32:54Z</dcterms:modified>
</cp:coreProperties>
</file>