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303" r:id="rId38"/>
    <p:sldId id="304" r:id="rId39"/>
    <p:sldId id="305" r:id="rId40"/>
    <p:sldId id="306" r:id="rId41"/>
    <p:sldId id="307" r:id="rId42"/>
    <p:sldId id="308" r:id="rId43"/>
    <p:sldId id="309" r:id="rId44"/>
    <p:sldId id="310" r:id="rId45"/>
    <p:sldId id="311" r:id="rId46"/>
    <p:sldId id="312" r:id="rId47"/>
    <p:sldId id="313" r:id="rId48"/>
    <p:sldId id="314" r:id="rId49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3" autoAdjust="0"/>
    <p:restoredTop sz="94660"/>
  </p:normalViewPr>
  <p:slideViewPr>
    <p:cSldViewPr showGuides="1">
      <p:cViewPr varScale="1">
        <p:scale>
          <a:sx n="151" d="100"/>
          <a:sy n="151" d="100"/>
        </p:scale>
        <p:origin x="2946" y="354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2025-12-17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012000"/>
            <a:ext cx="5382000" cy="720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904000" y="6012000"/>
            <a:ext cx="5382000" cy="7200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6C8EF11-F98C-9303-A222-EEC53BD60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ABBD-061A-408A-96B4-9E88FB77E5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6386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2025-12-17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  <p:sldLayoutId id="2147483664" r:id="rId5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En bild som visar text, handskrift, Teckensnitt, Grafik&#10;&#10;AI-genererat innehåll kan vara felaktigt.">
            <a:extLst>
              <a:ext uri="{FF2B5EF4-FFF2-40B4-BE49-F238E27FC236}">
                <a16:creationId xmlns:a16="http://schemas.microsoft.com/office/drawing/2014/main" id="{B234E092-0F00-4983-4D7D-F7BC3BB0FC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3AD48081-CD90-5B44-4C2C-CA69CBC1217C}"/>
              </a:ext>
            </a:extLst>
          </p:cNvPr>
          <p:cNvSpPr txBox="1"/>
          <p:nvPr/>
        </p:nvSpPr>
        <p:spPr>
          <a:xfrm>
            <a:off x="503001" y="715220"/>
            <a:ext cx="8461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Diagrambilaga</a:t>
            </a:r>
            <a:br>
              <a:rPr lang="sv-SE" sz="2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sv-SE" sz="2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Konjunkturläget</a:t>
            </a:r>
            <a:endParaRPr lang="sv-SE" sz="2400" dirty="0">
              <a:solidFill>
                <a:schemeClr val="bg1"/>
              </a:solidFill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8323F79F-20AD-0BA6-9373-BD6B0EC65AE7}"/>
              </a:ext>
            </a:extLst>
          </p:cNvPr>
          <p:cNvSpPr txBox="1"/>
          <p:nvPr/>
        </p:nvSpPr>
        <p:spPr>
          <a:xfrm>
            <a:off x="503001" y="1536717"/>
            <a:ext cx="8461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Juni 2025</a:t>
            </a:r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2" name="Platshållare för innehåll 5" descr="En bild som visar text, Teckensnitt, symbol, logotyp&#10;&#10;Automatiskt genererad beskrivning">
            <a:extLst>
              <a:ext uri="{FF2B5EF4-FFF2-40B4-BE49-F238E27FC236}">
                <a16:creationId xmlns:a16="http://schemas.microsoft.com/office/drawing/2014/main" id="{1EB02BCE-1BD4-078D-4353-BEBBD2A9C6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4150" y="4885560"/>
            <a:ext cx="1479185" cy="1562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937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56AAEE-49A2-53FA-8FA8-3E521256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konfidensindikator och hushållens konsumtion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011AA62-AA7E-C851-61B9-49804AA8E5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medelvärde=100, säsongsrensade månadsvärden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1F58BD0-6158-9859-95AD-7F50B62CC5B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25F6AA9A-54D0-9C82-88D3-D6743B9A5B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1701600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0B502D-A20D-8A1F-59C0-478C051B2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konfidensindikator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434A890-7E7A-7EA3-9816-535869B657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BE80935-966B-424F-019C-A909CC81EF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Uppdelning efter hushållens inkomst,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CDA2EC7-F3C1-10D5-D577-0BA6D217CBD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519009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00DECF-8F5B-159F-19AB-689B4C7CE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finansiella sparande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0D89605-60C3-7224-4B7C-531E9512D0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86687A5-1DA4-949B-E149-F4CE58C365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Transaktioner exkl. periodiseringar, miljarder kronor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D514C32-F52B-2CBB-A301-D0AD0F76134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 Sparbarometern.</a:t>
            </a:r>
          </a:p>
        </p:txBody>
      </p:sp>
    </p:spTree>
    <p:extLst>
      <p:ext uri="{BB962C8B-B14F-4D97-AF65-F5344CB8AC3E}">
        <p14:creationId xmlns:p14="http://schemas.microsoft.com/office/powerpoint/2010/main" val="610617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E880B9-B6BF-2917-7562-20D06D2A9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konsumtion, real disponibel inkomst och eget sparande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3A88882-E542-98F6-6F34-1A026499D9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252460D-60B6-EB0B-AC73-BB0CCDE38F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 av disponibel inkomst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4B5AAA6-A4E6-FFA0-C85D-AE818C528CB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062372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5E102A-6F6D-4395-B675-ADCA11862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offentlig konsumtionstillväxt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70B4D30-4549-D358-DA68-5251F8F727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8647753-354B-12AF-2183-A55E5E6FF5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0B9666F-5636-89AF-73BC-97092233559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808084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73372C-F346-8CEE-9C1D-D641D8101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Industrins kapacitetsutnyttjande och investeringsandel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C21D06B-9009-850B-3539-41DA2FDA8A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5709" y="1419225"/>
            <a:ext cx="8639907" cy="467995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F435F27-C619-125B-49D1-DB748F6066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säsongsrensade kvartalsvärden respektive procent av förädlingsvärde, löpande priser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B40C597-0A25-6AE8-A505-AA78782DF5A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51248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AD41FE-E953-3230-0111-05EFB64FD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Fasta bruttoinvesteringar, bostäder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DD02B2D-FB22-EEC1-AD44-B3ACD98757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6CE1D40-F5F2-292E-C8A2-B1AFCBD9339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588E08F0-6D98-32CC-1A7E-E5CDD377EC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3242583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2668D2-5A6D-1459-F43D-682F271B9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Offentliga investeringar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0BD7BF8-4DDB-2322-9D9B-086F42587A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utveckling, fasta priser, bidrag i procent till årstillväxt, faktiska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D3710D3-F4A3-D1A3-32B2-080C63AC869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781B53DB-8052-D702-65A9-EA67235805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17059507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E0F79C-514F-A3F9-1BDB-BAFE9C129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Fasta bruttoinvesteringar i Sverige och USA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6A95046-F87E-372A-C453-B936C5BBAA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Andel av BNP,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5C3AB16-94E7-2A58-9EFF-5D49BE0BD94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Bureau of Economic Analysis och SCB.</a:t>
            </a:r>
            <a:endParaRPr lang="sv-SE"/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473222D7-8E27-1F39-B5F0-88A18FC8DD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3139332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214A8B-78E2-79FB-FDAB-71D5B00CC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Konfidensindikatorer för tillverknings- och annan transportmedelsindustri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9E00B7C-4D25-94CD-1BC6-E04BFF3EEB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Index, medelvärde=100,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A97D2DA-3129-C3FF-732E-4645069556E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D317A364-A8B9-E698-C951-42DCBD7DB4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2522074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1A4955-9AB3-AEDC-18F9-35C10521D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Global varuhandel och amerikansk varuimport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436459E-8ACE-9C66-23FE-A1C15D7D10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CEFE1DD-3DEB-ED97-A3C4-A99D09987E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2024=100,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846E4CC-BE46-27AE-4983-B9AED91450F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CPB, U.S. Census Bureau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5377923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237EB8-E262-DDB8-D7E5-4A20415A5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Produktion i handeln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16DCC4E-B005-DECC-323B-86D6006CEB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Miljarder kronor respektive procentuell förändring, säsongsrensade kvartalsvärden respektive kalenderkorrigerade årsvärden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66F27F8-E59D-7E39-3097-1472DC1CCD8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031184BC-735A-B23C-17F0-013A6C0F9F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29832937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38C90B-7452-D0E1-ABAC-506AF1B8A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Sysselsatta enligt AKU och NR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29F7624-5647-6D5F-8B17-B316B3788E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D5FCCDC-21A7-075E-DE76-66350F0172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0BA46F1-BB24-83D8-ABDE-7BC24DF8CB4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7281331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571E8D-D0D2-3F06-45FF-FF9A111AE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Nyanmälda lediga platser näringslivet som andel av sysselsatta (15─74 år)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7562DF4-CACF-3567-BB14-6C4EF73C2A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06F9B1C-F0BE-0762-7DAD-56EF5EAB9D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03ECFC7-6872-938C-CEC1-A469017DD86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Arbetsförmedlingen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4096258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9F2361-C1D5-A5AE-E6DC-BD5A328F2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sysselsättningstillväxten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3F9842F-F279-43E2-62E9-3E93D5A73D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Procentuell förändring respektive procentenheter, faktiska årsvärden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D5650AA-FE42-F4D5-A4FF-D2790EC01FD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983A4420-1735-B41E-8323-B4493A718F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800" y="1523999"/>
            <a:ext cx="8640000" cy="4592645"/>
          </a:xfrm>
        </p:spPr>
      </p:pic>
    </p:spTree>
    <p:extLst>
      <p:ext uri="{BB962C8B-B14F-4D97-AF65-F5344CB8AC3E}">
        <p14:creationId xmlns:p14="http://schemas.microsoft.com/office/powerpoint/2010/main" val="9273746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22BD66-4A71-F554-2B59-E1A14CB1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Arbetsmarknadssituation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6DB6001-2A09-7A9F-50D4-70597EA71C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FD3D9B5-3180-8285-C2AC-E1E139C658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 respektive arbetskraft 15–74 år,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75D5D0E-18E5-5A75-2C3E-029BCE14ECF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825214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7CDB09-80CC-D944-DBAA-1994CBBF4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BNP-gap, produktivitetsgap för näringslivet och sysselsättningsgap enligt NR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40D68E7-9C73-3A5C-EBDD-8F3C25B7A2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FBAB141-6686-6547-AAF6-9054BDEE13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FEE6FCA-894E-0FE2-9A5D-C88712B9CAF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7357175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DC9BF8-F44F-C61F-B6AA-090E4A5D2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 och utökad arbetslöshet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14F63E5-60A7-CA1A-F49E-D8092AFD72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4E18769-089F-FE9A-987B-A50F6F1A1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0E908D6-9484-F75A-0B57-33D66521605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9639351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99E246-0B36-3873-2608-4D59750FE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Timlön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75A0DA1-AF0C-5CA7-1375-6FFC034094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3ADE750-560F-37AC-2381-1D372719A3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D497B2F-9754-DFAE-1779-31F5DB48A63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9245811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A907D7-9397-C52F-CBBA-0D3A8109B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Reallön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872D83A-DAC9-10B7-7860-7293BBE914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90022AD-CD02-B83F-55BD-30CE3604FE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2006=100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CFE0090-EEC4-3BB7-3678-17775EF7562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SCB, Medlingsinstitutet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5179101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575CC2-F180-7FE2-DC86-9B6BB9E7A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Justerad enhetsarbetskostnad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F9689C8-A022-5A00-D30D-AE539911BE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51AA0-7938-227D-DFE6-89DD6935E4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F46EC50-A212-9747-B89E-4B4BDE6F2B8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560973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F2C75C-6870-9BB7-7A8F-3BFF6A29B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Sammanvägt inköpschefsindex i valda länder och regioner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0F57204-98C5-A517-C5C5-D24B02F12E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82EF6B8-A660-1368-45DD-4E7236A8D0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F9C262E-9DAE-B35E-985F-B41F973B5C7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S&amp;P Global, J.P. Morgan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34949835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0E8BA6-9458-282C-958C-37E0EBEBD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Vinstandelar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2D549D9-A52A-A98C-6B51-9CEC032D35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550" y="1419225"/>
            <a:ext cx="8638225" cy="467995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CDDDA81-82C0-2A87-0437-E12EAA907C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A3F2BF0-30C9-8D98-F667-3FA07D58AC1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3085253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CF00F4-7D23-83A7-098D-6757BCCE1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Livsmedelspris i KPI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F4280EC-F972-EF61-CE54-70282CAA7B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634830"/>
            <a:ext cx="8658225" cy="424874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9D0868B-E463-131F-6257-438F268C91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1980=100,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43AA17D-BE34-9735-7E93-C186AC4A49F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590639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8EB9F8-AA75-4465-2F50-8BE87CA42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KPIF-inflation med konstant skatt och subventioner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167611D-9AD7-EBAD-0EDC-6B031DB0B1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1372465-52E4-1AA3-6070-35998D66EFF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B7640E1A-BEAA-FA0E-7312-52DBF6147E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2267119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DA95A7-F56E-6F61-5664-1A95CD639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Spotpris på el i Sverige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8CCBA62-250F-EA91-3220-CABAE01DEB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634830"/>
            <a:ext cx="8658225" cy="424874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EC49A59-B454-FD0C-D058-6DF59458C0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Öre per kilowattimme (kWh),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466A65E-D655-B565-2679-E8C5CF33521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Nordpool,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3032473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330EF8-E27C-2BF9-7A45-0CBFD0CC1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Växelkurser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4E6E3EF-637E-AFDD-A14F-4D4F0A9701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9004C7F-77DE-6703-2176-58CF71ED84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Kronor per valutaenhet,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DF9D5FE-02C7-5A4C-CD7A-FE1C3C2339E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6399448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594484-31ED-5E14-3FBB-E8B083F00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5691CDF-64FA-24A7-822A-810F6EB80D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06CA8BD-24B0-7EC1-0448-A9803817F8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CED242E-7ECE-15BC-ED2D-7DD0A236ADC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6715559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DB059-82E1-5378-BE4A-DA6C5793D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Importjusterat bidrag till BNP-tillväxten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5C6A45E-10EF-389E-CA3D-797DF28F2D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550" y="1419225"/>
            <a:ext cx="8638225" cy="467995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3CC31FB-F518-A0E2-8A38-0393C9D391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ADEE45F-58D2-4F94-0E5D-DA136A08BB6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040978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DDDF22-7875-8FD9-856D-ED0DBEBB5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 och arbetsmarknadsgap i Sverige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EE6D35D-C1EA-5F90-F2C6-3C71EEB0EE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829367F-4663-3482-6050-904742CD38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 respektive potentiellt arbetade timmar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1935459-9012-96C5-EC7E-624CA6698F7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2437746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869128-3F5C-C3E1-2CC3-4C6E68373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Inflation, KPIF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273C89B-856E-5E2E-F7BF-3DEB6F40B2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634830"/>
            <a:ext cx="8658225" cy="424874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B98C3E7-8575-420B-465F-4A3CBBDBC3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4D4412D-F772-E903-6FCC-DDAE4C5A100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2844066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C89967-CAC6-3CAC-382C-3A62C7D5D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F95D571-1934-EEB1-6D6D-4F1E386850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13D23E7-4604-1578-235A-EC5F2D4EB8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4B9B330-623C-3D64-84AD-0E33B737A1A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Nasdaq OMX,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55373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F87256-AA83-A683-DA39-BE35CE426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 i valda länder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4DAE60E-755F-0215-E437-DBF89A6D8A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B4C084D-1207-40D9-559B-BBF8D52097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2019 kvartal 4=100, fasta priser,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D01B2E2-54AF-EE33-3FFE-07407CF3F0A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Nationella källor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6340774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F53F21-DFE3-2C2D-9151-3BECCB207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Kronans effektiva växelkurs (KIX)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EFD3A63-7672-8817-ADC8-88FFEE97B7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BF04E9B-1D8B-182E-6BC3-3AE7FBD856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1992-11-18=100,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D69AE96-96C7-3E2A-5758-86A78E982C5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9556719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11CAD7-4910-BA5F-EE0C-E909766E7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i delsektorer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E2C43F9-5961-2E95-0D74-3B37B9490D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9CE073B-785D-F0F2-B178-68D761983E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30AA7E5-D0B1-1691-7CE2-E424C3EF57A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917273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DECE35-D047-2EE9-7795-B13FE5AC9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och resultat i kommunsektorn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739EA2B-3FB5-850A-2277-CE27319A56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B148538-D91B-500D-939A-8A1E0DE928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4A8DBFC-4B2D-CB2F-4634-9ECAFF54691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42766605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B502EA-E5DA-5582-CAF5-E4387C3DC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Strukturellt sparande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EE684DF-72F0-F5FD-719A-38A97C2F41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869BE94-B167-A697-7252-CCC8DFF975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FB145BC-8D73-ED99-CF7C-A33BCCD9E0F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3761696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18F582-4CB6-35ED-D4D2-7D00A0D16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Maastrichtskuld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47D6418-4AB6-DB79-FD0F-BD9CA85804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E1DE63C-2977-508E-2422-3B07C72A0B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 respektive 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38C9238-CC94-6110-4C41-017117559C1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29648922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01BB5A-2A3C-76A9-B444-2067D24F3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Militära försvarsutgifter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565EE95-7763-1D7B-D496-6227AF5206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9722" y="1419225"/>
            <a:ext cx="7871881" cy="467995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4AC9AC9-0D8D-1788-8001-46C360FCEF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BFA3411-C9CF-F3AC-CD52-C9DE7C8049A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Regeringen, Ekonomistyrningsverket,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86652610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59A3BD-0635-2093-821F-2FAAB9BAE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6D90423-F5F8-30C5-B88E-D52FE6DF3F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0AEAE31-B917-F566-F4CB-99D926FF16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A1A5353-C6BC-41E4-D9E7-940B49F0F2D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18485156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AF20E4-D2F3-21F9-5949-A9002C0AF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konsumtion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F4C70B9-DAF4-D23F-A0AC-0C166668B4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4FE33C5-0FDA-C545-2699-A400C2F1DB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60EFF82-022D-305C-498B-B9DBA9E3FB9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4929065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EE08A1-AE74-B969-3ED4-8F984E418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0B4B5E-D500-763B-363F-AD594747B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Arbetslöshet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7E2F511-A1AD-1E36-FC12-E232B5EE41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Procent av arbetskraften,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5AC4C49-AE69-3F4C-9058-3B4199D75A7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3879BB55-F04C-E5E4-5908-A6BDEF590F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3826121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B20B0C-42D8-A47E-F48B-0D077CD8C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 i valda länder och regioner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FBBEBAE-9FFB-0D10-294C-7ACF95D639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2A9D910-F602-324B-7F8B-4ADE559B4A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8FAA39A-72FA-BEA7-DBF8-78327B9D377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Eurostat, Bureau of Labor Statistics, SCB, Macrobond,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172977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978279-3765-83C5-4FFD-C8EB10F4A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B771F6F-8E4C-5DAC-E788-F3199D470F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6A272A6-7B17-5BA5-3DE3-D182AFB6458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månads- respektive dagsvärden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AACF2D5-1C75-4066-ABAC-0D267E40959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Bank of England, Bank of Japan, ECB, Federal Reserve, Norges Bank, Macrobond och Konjunkturinstitutet.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1679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E58797-DC75-22E5-CD89-EC3B2ABE0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 i Sverige, Danmark, Finland och Norge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3A81E90-F06E-37AC-5A6D-763CBDE839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2019=100,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891185F-0CBE-E63D-11C5-61C4EB12801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Statistics Norway.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502FAA40-5028-76EB-34E1-F8E42A0C8A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1901305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C631C0-4F3D-E745-6532-C19240B38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KIX-vägd BNP och svensk exportmarknad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40A8AFF-2BB3-84DD-DBA8-30E3DB4559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15E1C0E-DA48-6ABD-5B35-7F5C087A8A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75B772B-BD3B-F38D-23BD-BC76A42FF4C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Nationella källor,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182328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D463D9-C8DD-4A0D-D489-44B8A51C7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Importjusterat bidrag till BNP-tillväxten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9D096D6-8A3D-3B3D-A55E-1C57FFDE37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D45BDD7-C1C9-1DE9-4791-1B7EFC52B34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A1A41CC3-459B-F404-4176-559E9E47F5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799" y="1524000"/>
            <a:ext cx="8640000" cy="4680912"/>
          </a:xfrm>
        </p:spPr>
      </p:pic>
    </p:spTree>
    <p:extLst>
      <p:ext uri="{BB962C8B-B14F-4D97-AF65-F5344CB8AC3E}">
        <p14:creationId xmlns:p14="http://schemas.microsoft.com/office/powerpoint/2010/main" val="2071855141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PRO.potx" id="{FAF29C2A-388F-4EAA-AD48-4B955718AC4F}" vid="{6ACF9E61-BE9D-4A32-B760-2F21ADA43FA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ExternaPresentationerPRO</Template>
  <TotalTime>58</TotalTime>
  <Words>795</Words>
  <Application>Microsoft Office PowerPoint</Application>
  <PresentationFormat>Bredbild</PresentationFormat>
  <Paragraphs>143</Paragraphs>
  <Slides>48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48</vt:i4>
      </vt:variant>
    </vt:vector>
  </HeadingPairs>
  <TitlesOfParts>
    <vt:vector size="52" baseType="lpstr">
      <vt:lpstr>Arial</vt:lpstr>
      <vt:lpstr>Calibri</vt:lpstr>
      <vt:lpstr>Verdana</vt:lpstr>
      <vt:lpstr>ExternaPresentationer2</vt:lpstr>
      <vt:lpstr>PowerPoint-presentation</vt:lpstr>
      <vt:lpstr>Global varuhandel och amerikansk varuimport</vt:lpstr>
      <vt:lpstr>Sammanvägt inköpschefsindex i valda länder och regioner</vt:lpstr>
      <vt:lpstr>BNP i valda länder</vt:lpstr>
      <vt:lpstr>Konsumentpriser i valda länder och regioner</vt:lpstr>
      <vt:lpstr>Styrräntor</vt:lpstr>
      <vt:lpstr>BNP i Sverige, Danmark, Finland och Norge</vt:lpstr>
      <vt:lpstr>KIX-vägd BNP och svensk exportmarknad</vt:lpstr>
      <vt:lpstr>Importjusterat bidrag till BNP-tillväxten</vt:lpstr>
      <vt:lpstr>Hushållens konfidensindikator och hushållens konsumtion</vt:lpstr>
      <vt:lpstr>Hushållens konfidensindikator</vt:lpstr>
      <vt:lpstr>Hushållens finansiella sparande</vt:lpstr>
      <vt:lpstr>Hushållens konsumtion, real disponibel inkomst och eget sparande</vt:lpstr>
      <vt:lpstr>Bidrag till offentlig konsumtionstillväxt</vt:lpstr>
      <vt:lpstr>Industrins kapacitetsutnyttjande och investeringsandel</vt:lpstr>
      <vt:lpstr>Fasta bruttoinvesteringar, bostäder</vt:lpstr>
      <vt:lpstr>Offentliga investeringar</vt:lpstr>
      <vt:lpstr>Fasta bruttoinvesteringar i Sverige och USA</vt:lpstr>
      <vt:lpstr>Konfidensindikatorer för tillverknings- och annan transportmedelsindustri</vt:lpstr>
      <vt:lpstr>Produktion i handeln</vt:lpstr>
      <vt:lpstr>Sysselsatta enligt AKU och NR</vt:lpstr>
      <vt:lpstr>Nyanmälda lediga platser näringslivet som andel av sysselsatta (15─74 år)</vt:lpstr>
      <vt:lpstr>Bidrag till sysselsättningstillväxten</vt:lpstr>
      <vt:lpstr>Arbetsmarknadssituation</vt:lpstr>
      <vt:lpstr>BNP-gap, produktivitetsgap för näringslivet och sysselsättningsgap enligt NR</vt:lpstr>
      <vt:lpstr>Arbetslöshet och utökad arbetslöshet</vt:lpstr>
      <vt:lpstr>Timlön</vt:lpstr>
      <vt:lpstr>Reallön</vt:lpstr>
      <vt:lpstr>Justerad enhetsarbetskostnad i näringslivet</vt:lpstr>
      <vt:lpstr>Vinstandelar</vt:lpstr>
      <vt:lpstr>Livsmedelspris i KPI</vt:lpstr>
      <vt:lpstr>KPIF-inflation med konstant skatt och subventioner</vt:lpstr>
      <vt:lpstr>Spotpris på el i Sverige</vt:lpstr>
      <vt:lpstr>Växelkurser</vt:lpstr>
      <vt:lpstr>Konsumentpriser</vt:lpstr>
      <vt:lpstr>Importjusterat bidrag till BNP-tillväxten</vt:lpstr>
      <vt:lpstr>BNP-gap och arbetsmarknadsgap i Sverige</vt:lpstr>
      <vt:lpstr>Inflation, KPIF</vt:lpstr>
      <vt:lpstr>Styrränta</vt:lpstr>
      <vt:lpstr>Kronans effektiva växelkurs (KIX)</vt:lpstr>
      <vt:lpstr>Finansiellt sparande i delsektorer</vt:lpstr>
      <vt:lpstr>Finansiellt sparande och resultat i kommunsektorn</vt:lpstr>
      <vt:lpstr>Strukturellt sparande</vt:lpstr>
      <vt:lpstr>Maastrichtskuld</vt:lpstr>
      <vt:lpstr>Militära försvarsutgifter</vt:lpstr>
      <vt:lpstr>BNP</vt:lpstr>
      <vt:lpstr>Hushållens konsumtion</vt:lpstr>
      <vt:lpstr>Arbetslöshet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Rosmarie Andersson</dc:creator>
  <cp:lastModifiedBy>Rosmarie Andersson</cp:lastModifiedBy>
  <cp:revision>7</cp:revision>
  <dcterms:created xsi:type="dcterms:W3CDTF">2025-12-15T15:21:13Z</dcterms:created>
  <dcterms:modified xsi:type="dcterms:W3CDTF">2025-12-17T14:43:48Z</dcterms:modified>
</cp:coreProperties>
</file>