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271" r:id="rId2"/>
    <p:sldId id="272" r:id="rId3"/>
    <p:sldId id="273" r:id="rId4"/>
    <p:sldId id="274" r:id="rId5"/>
    <p:sldId id="275" r:id="rId6"/>
    <p:sldId id="276" r:id="rId7"/>
    <p:sldId id="277" r:id="rId8"/>
    <p:sldId id="278" r:id="rId9"/>
  </p:sldIdLst>
  <p:sldSz cx="12192000" cy="6858000"/>
  <p:notesSz cx="6858000" cy="9144000"/>
  <p:defaultTextStyle>
    <a:defPPr>
      <a:defRPr lang="sv-SE"/>
    </a:defPPr>
    <a:lvl1pPr marL="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4" userDrawn="1">
          <p15:clr>
            <a:srgbClr val="A4A3A4"/>
          </p15:clr>
        </p15:guide>
        <p15:guide id="2" orient="horz" pos="781" userDrawn="1">
          <p15:clr>
            <a:srgbClr val="A4A3A4"/>
          </p15:clr>
        </p15:guide>
        <p15:guide id="3" orient="horz" pos="835" userDrawn="1">
          <p15:clr>
            <a:srgbClr val="A4A3A4"/>
          </p15:clr>
        </p15:guide>
        <p15:guide id="4" orient="horz" pos="3843" userDrawn="1">
          <p15:clr>
            <a:srgbClr val="A4A3A4"/>
          </p15:clr>
        </p15:guide>
        <p15:guide id="5" pos="212" userDrawn="1">
          <p15:clr>
            <a:srgbClr val="A4A3A4"/>
          </p15:clr>
        </p15:guide>
        <p15:guide id="6" pos="7509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D4D4D"/>
    <a:srgbClr val="F2F2F2"/>
    <a:srgbClr val="D9D9D9"/>
    <a:srgbClr val="3333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3" autoAdjust="0"/>
    <p:restoredTop sz="94660"/>
  </p:normalViewPr>
  <p:slideViewPr>
    <p:cSldViewPr showGuides="1">
      <p:cViewPr varScale="1">
        <p:scale>
          <a:sx n="159" d="100"/>
          <a:sy n="159" d="100"/>
        </p:scale>
        <p:origin x="2628" y="138"/>
      </p:cViewPr>
      <p:guideLst>
        <p:guide orient="horz" pos="164"/>
        <p:guide orient="horz" pos="781"/>
        <p:guide orient="horz" pos="835"/>
        <p:guide orient="horz" pos="3843"/>
        <p:guide pos="212"/>
        <p:guide pos="750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E8CCD29-7DC1-40C9-B62D-90B786E53688}" type="datetimeFigureOut">
              <a:rPr lang="sv-SE" smtClean="0"/>
              <a:t>2024-10-22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B3146B-41F7-4F63-A6FA-DBE5AE299C1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52693196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14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29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445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592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5740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2888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036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184" algn="l" defTabSz="914296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jpeg"/><Relationship Id="rId7" Type="http://schemas.openxmlformats.org/officeDocument/2006/relationships/image" Target="../media/image7.pn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6.jpeg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Underrubrik 2"/>
          <p:cNvSpPr>
            <a:spLocks noGrp="1"/>
          </p:cNvSpPr>
          <p:nvPr>
            <p:ph type="subTitle" idx="1" hasCustomPrompt="1"/>
          </p:nvPr>
        </p:nvSpPr>
        <p:spPr>
          <a:xfrm>
            <a:off x="336062" y="6116644"/>
            <a:ext cx="8534400" cy="316931"/>
          </a:xfrm>
        </p:spPr>
        <p:txBody>
          <a:bodyPr/>
          <a:lstStyle>
            <a:lvl1pPr marL="0" indent="0" algn="l">
              <a:buNone/>
              <a:defRPr b="1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namn på ansvarig(a) föredragshållare</a:t>
            </a:r>
          </a:p>
        </p:txBody>
      </p:sp>
      <p:sp>
        <p:nvSpPr>
          <p:cNvPr id="29" name="Rubrik 1"/>
          <p:cNvSpPr>
            <a:spLocks noGrp="1"/>
          </p:cNvSpPr>
          <p:nvPr>
            <p:ph type="title" hasCustomPrompt="1"/>
          </p:nvPr>
        </p:nvSpPr>
        <p:spPr>
          <a:xfrm>
            <a:off x="336064" y="274640"/>
            <a:ext cx="8444302" cy="418059"/>
          </a:xfrm>
        </p:spPr>
        <p:txBody>
          <a:bodyPr/>
          <a:lstStyle>
            <a:lvl1pPr>
              <a:defRPr/>
            </a:lvl1pPr>
          </a:lstStyle>
          <a:p>
            <a:r>
              <a:rPr lang="sv-SE" dirty="0"/>
              <a:t>Klicka här för att lägga till rubrik</a:t>
            </a:r>
          </a:p>
        </p:txBody>
      </p:sp>
      <p:sp>
        <p:nvSpPr>
          <p:cNvPr id="30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765180"/>
            <a:ext cx="8444302" cy="360363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  <p:grpSp>
        <p:nvGrpSpPr>
          <p:cNvPr id="17" name="Grupp 16">
            <a:extLst>
              <a:ext uri="{FF2B5EF4-FFF2-40B4-BE49-F238E27FC236}">
                <a16:creationId xmlns:a16="http://schemas.microsoft.com/office/drawing/2014/main" id="{DAD420AE-45A9-4DAD-8CE6-21675703806F}"/>
              </a:ext>
            </a:extLst>
          </p:cNvPr>
          <p:cNvGrpSpPr/>
          <p:nvPr userDrawn="1"/>
        </p:nvGrpSpPr>
        <p:grpSpPr>
          <a:xfrm>
            <a:off x="10869123" y="417637"/>
            <a:ext cx="1036322" cy="6246124"/>
            <a:chOff x="10869123" y="417637"/>
            <a:chExt cx="1036322" cy="6246124"/>
          </a:xfrm>
        </p:grpSpPr>
        <p:pic>
          <p:nvPicPr>
            <p:cNvPr id="18" name="Bildobjekt 17">
              <a:extLst>
                <a:ext uri="{FF2B5EF4-FFF2-40B4-BE49-F238E27FC236}">
                  <a16:creationId xmlns:a16="http://schemas.microsoft.com/office/drawing/2014/main" id="{9239EC55-13C7-406C-8430-10D8A36149A5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1281734"/>
              <a:ext cx="491141" cy="687597"/>
            </a:xfrm>
            <a:prstGeom prst="rect">
              <a:avLst/>
            </a:prstGeom>
          </p:spPr>
        </p:pic>
        <p:pic>
          <p:nvPicPr>
            <p:cNvPr id="19" name="Bildobjekt 18">
              <a:extLst>
                <a:ext uri="{FF2B5EF4-FFF2-40B4-BE49-F238E27FC236}">
                  <a16:creationId xmlns:a16="http://schemas.microsoft.com/office/drawing/2014/main" id="{49B89E01-CE11-479D-9097-B0A2DE7A06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2145830"/>
              <a:ext cx="483017" cy="681055"/>
            </a:xfrm>
            <a:prstGeom prst="rect">
              <a:avLst/>
            </a:prstGeom>
          </p:spPr>
        </p:pic>
        <p:pic>
          <p:nvPicPr>
            <p:cNvPr id="20" name="Bildobjekt 19">
              <a:extLst>
                <a:ext uri="{FF2B5EF4-FFF2-40B4-BE49-F238E27FC236}">
                  <a16:creationId xmlns:a16="http://schemas.microsoft.com/office/drawing/2014/main" id="{00EA9306-B466-464E-A2A9-B5F85295A3F6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6145" y="4725144"/>
              <a:ext cx="480917" cy="678094"/>
            </a:xfrm>
            <a:prstGeom prst="rect">
              <a:avLst/>
            </a:prstGeom>
          </p:spPr>
        </p:pic>
        <p:pic>
          <p:nvPicPr>
            <p:cNvPr id="21" name="Bildobjekt 20">
              <a:extLst>
                <a:ext uri="{FF2B5EF4-FFF2-40B4-BE49-F238E27FC236}">
                  <a16:creationId xmlns:a16="http://schemas.microsoft.com/office/drawing/2014/main" id="{021CA271-5F34-475E-9023-5B4008B79C0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3009926"/>
              <a:ext cx="483017" cy="683470"/>
            </a:xfrm>
            <a:prstGeom prst="rect">
              <a:avLst/>
            </a:prstGeom>
          </p:spPr>
        </p:pic>
        <p:pic>
          <p:nvPicPr>
            <p:cNvPr id="22" name="Bildobjekt 21">
              <a:extLst>
                <a:ext uri="{FF2B5EF4-FFF2-40B4-BE49-F238E27FC236}">
                  <a16:creationId xmlns:a16="http://schemas.microsoft.com/office/drawing/2014/main" id="{CE02F084-547C-4EE8-8D65-7DA83F81028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45285" y="417637"/>
              <a:ext cx="491141" cy="694764"/>
            </a:xfrm>
            <a:prstGeom prst="rect">
              <a:avLst/>
            </a:prstGeom>
          </p:spPr>
        </p:pic>
        <p:pic>
          <p:nvPicPr>
            <p:cNvPr id="23" name="Bildobjekt 22">
              <a:extLst>
                <a:ext uri="{FF2B5EF4-FFF2-40B4-BE49-F238E27FC236}">
                  <a16:creationId xmlns:a16="http://schemas.microsoft.com/office/drawing/2014/main" id="{B07E1A32-37EE-47F4-8942-5D09BE76661F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869123" y="5569527"/>
              <a:ext cx="1036322" cy="1094234"/>
            </a:xfrm>
            <a:prstGeom prst="rect">
              <a:avLst/>
            </a:prstGeom>
          </p:spPr>
        </p:pic>
        <p:pic>
          <p:nvPicPr>
            <p:cNvPr id="24" name="Bildobjekt 23">
              <a:extLst>
                <a:ext uri="{FF2B5EF4-FFF2-40B4-BE49-F238E27FC236}">
                  <a16:creationId xmlns:a16="http://schemas.microsoft.com/office/drawing/2014/main" id="{DCF27615-62AB-4F8E-B8BB-BBAC821054F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139768" y="3861888"/>
              <a:ext cx="491167" cy="694764"/>
            </a:xfrm>
            <a:prstGeom prst="rect">
              <a:avLst/>
            </a:prstGeom>
          </p:spPr>
        </p:pic>
      </p:grpSp>
      <p:sp>
        <p:nvSpPr>
          <p:cNvPr id="25" name="Platshållare för text 7">
            <a:extLst>
              <a:ext uri="{FF2B5EF4-FFF2-40B4-BE49-F238E27FC236}">
                <a16:creationId xmlns:a16="http://schemas.microsoft.com/office/drawing/2014/main" id="{551A79A3-B732-4526-803B-A54A7EFD61F4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23988" y="2132856"/>
            <a:ext cx="10457777" cy="1440160"/>
          </a:xfrm>
        </p:spPr>
        <p:txBody>
          <a:bodyPr>
            <a:normAutofit/>
          </a:bodyPr>
          <a:lstStyle>
            <a:lvl1pPr marL="0" indent="0">
              <a:buNone/>
              <a:defRPr sz="2400"/>
            </a:lvl1pPr>
          </a:lstStyle>
          <a:p>
            <a:pPr lvl="0"/>
            <a:r>
              <a:rPr lang="sv-SE" dirty="0"/>
              <a:t>Klicka här för lägga till underrubrik</a:t>
            </a:r>
          </a:p>
        </p:txBody>
      </p:sp>
    </p:spTree>
    <p:extLst>
      <p:ext uri="{BB962C8B-B14F-4D97-AF65-F5344CB8AC3E}">
        <p14:creationId xmlns:p14="http://schemas.microsoft.com/office/powerpoint/2010/main" val="32528055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39"/>
            <a:ext cx="8658000" cy="504000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6061" y="1418802"/>
            <a:ext cx="8658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3" y="836777"/>
            <a:ext cx="8658000" cy="504000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6063" y="6116644"/>
            <a:ext cx="8658000" cy="624731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2021529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gram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 hasCustomPrompt="1"/>
          </p:nvPr>
        </p:nvSpPr>
        <p:spPr>
          <a:xfrm>
            <a:off x="336062" y="274640"/>
            <a:ext cx="5382000" cy="504000"/>
          </a:xfrm>
        </p:spPr>
        <p:txBody>
          <a:bodyPr>
            <a:noAutofit/>
          </a:bodyPr>
          <a:lstStyle>
            <a:lvl1pPr>
              <a:defRPr b="1">
                <a:latin typeface="+mj-lt"/>
              </a:defRPr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35360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8" name="Platshållare för text 7"/>
          <p:cNvSpPr>
            <a:spLocks noGrp="1"/>
          </p:cNvSpPr>
          <p:nvPr>
            <p:ph type="body" sz="quarter" idx="13" hasCustomPrompt="1"/>
          </p:nvPr>
        </p:nvSpPr>
        <p:spPr>
          <a:xfrm>
            <a:off x="336064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9" name="Underrubrik 2"/>
          <p:cNvSpPr>
            <a:spLocks noGrp="1"/>
          </p:cNvSpPr>
          <p:nvPr>
            <p:ph type="subTitle" idx="14" hasCustomPrompt="1"/>
          </p:nvPr>
        </p:nvSpPr>
        <p:spPr>
          <a:xfrm>
            <a:off x="335360" y="6012000"/>
            <a:ext cx="5382000" cy="720000"/>
          </a:xfrm>
        </p:spPr>
        <p:txBody>
          <a:bodyPr>
            <a:noAutofit/>
          </a:bodyPr>
          <a:lstStyle>
            <a:lvl1pPr marL="0" indent="0" algn="l">
              <a:buNone/>
              <a:defRPr sz="1200" b="0" baseline="0">
                <a:solidFill>
                  <a:srgbClr val="4D4D4D"/>
                </a:solidFill>
              </a:defRPr>
            </a:lvl1pPr>
            <a:lvl2pPr marL="4572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2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3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dirty="0"/>
              <a:t>Skriv anmärkning eller källa, etc.</a:t>
            </a:r>
          </a:p>
        </p:txBody>
      </p:sp>
      <p:sp>
        <p:nvSpPr>
          <p:cNvPr id="10" name="Platshållare för innehåll 2"/>
          <p:cNvSpPr>
            <a:spLocks noGrp="1"/>
          </p:cNvSpPr>
          <p:nvPr>
            <p:ph idx="15"/>
          </p:nvPr>
        </p:nvSpPr>
        <p:spPr>
          <a:xfrm>
            <a:off x="5879976" y="1413296"/>
            <a:ext cx="5382000" cy="4680000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  <p:sp>
        <p:nvSpPr>
          <p:cNvPr id="12" name="Platshållare för text 7"/>
          <p:cNvSpPr>
            <a:spLocks noGrp="1"/>
          </p:cNvSpPr>
          <p:nvPr>
            <p:ph type="body" sz="quarter" idx="16" hasCustomPrompt="1"/>
          </p:nvPr>
        </p:nvSpPr>
        <p:spPr>
          <a:xfrm>
            <a:off x="5879976" y="836712"/>
            <a:ext cx="5382000" cy="504056"/>
          </a:xfrm>
        </p:spPr>
        <p:txBody>
          <a:bodyPr anchor="b">
            <a:noAutofit/>
          </a:bodyPr>
          <a:lstStyle>
            <a:lvl1pPr marL="0" indent="0">
              <a:buNone/>
              <a:defRPr sz="1400"/>
            </a:lvl1pPr>
          </a:lstStyle>
          <a:p>
            <a:pPr lvl="0"/>
            <a:r>
              <a:rPr lang="sv-SE" dirty="0"/>
              <a:t>Underrubrik</a:t>
            </a:r>
          </a:p>
        </p:txBody>
      </p:sp>
      <p:sp>
        <p:nvSpPr>
          <p:cNvPr id="14" name="Platshållare för text 7"/>
          <p:cNvSpPr>
            <a:spLocks noGrp="1"/>
          </p:cNvSpPr>
          <p:nvPr>
            <p:ph type="body" sz="quarter" idx="17" hasCustomPrompt="1"/>
          </p:nvPr>
        </p:nvSpPr>
        <p:spPr>
          <a:xfrm>
            <a:off x="5886651" y="279504"/>
            <a:ext cx="5382000" cy="504000"/>
          </a:xfrm>
        </p:spPr>
        <p:txBody>
          <a:bodyPr>
            <a:noAutofit/>
          </a:bodyPr>
          <a:lstStyle>
            <a:lvl1pPr marL="0" indent="0">
              <a:buNone/>
              <a:defRPr b="1">
                <a:solidFill>
                  <a:srgbClr val="4D4D4D"/>
                </a:solidFill>
                <a:latin typeface="+mj-lt"/>
              </a:defRPr>
            </a:lvl1pPr>
          </a:lstStyle>
          <a:p>
            <a:pPr lvl="0"/>
            <a:r>
              <a:rPr lang="sv-SE" dirty="0"/>
              <a:t>Rubrik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18" hasCustomPrompt="1"/>
          </p:nvPr>
        </p:nvSpPr>
        <p:spPr>
          <a:xfrm>
            <a:off x="5904000" y="6012000"/>
            <a:ext cx="5382000" cy="720000"/>
          </a:xfrm>
        </p:spPr>
        <p:txBody>
          <a:bodyPr>
            <a:noAutofit/>
          </a:bodyPr>
          <a:lstStyle>
            <a:lvl1pPr marL="0" indent="0">
              <a:buNone/>
              <a:defRPr sz="1200">
                <a:solidFill>
                  <a:srgbClr val="4D4D4D"/>
                </a:solidFill>
              </a:defRPr>
            </a:lvl1pPr>
          </a:lstStyle>
          <a:p>
            <a:r>
              <a:rPr lang="sv-SE" dirty="0"/>
              <a:t>Skriv anmärkning eller källa, etc.</a:t>
            </a:r>
          </a:p>
        </p:txBody>
      </p:sp>
    </p:spTree>
    <p:extLst>
      <p:ext uri="{BB962C8B-B14F-4D97-AF65-F5344CB8AC3E}">
        <p14:creationId xmlns:p14="http://schemas.microsoft.com/office/powerpoint/2010/main" val="16332484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unktlista utan under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ubrik 1"/>
          <p:cNvSpPr>
            <a:spLocks noGrp="1"/>
          </p:cNvSpPr>
          <p:nvPr>
            <p:ph type="title" hasCustomPrompt="1"/>
          </p:nvPr>
        </p:nvSpPr>
        <p:spPr>
          <a:xfrm>
            <a:off x="336061" y="274640"/>
            <a:ext cx="8658000" cy="922115"/>
          </a:xfrm>
        </p:spPr>
        <p:txBody>
          <a:bodyPr>
            <a:noAutofit/>
          </a:bodyPr>
          <a:lstStyle>
            <a:lvl1pPr>
              <a:defRPr/>
            </a:lvl1pPr>
          </a:lstStyle>
          <a:p>
            <a:r>
              <a:rPr lang="sv-SE" dirty="0"/>
              <a:t>Rubrik</a:t>
            </a:r>
          </a:p>
        </p:txBody>
      </p:sp>
      <p:sp>
        <p:nvSpPr>
          <p:cNvPr id="7" name="Platshållare för innehåll 2"/>
          <p:cNvSpPr>
            <a:spLocks noGrp="1"/>
          </p:cNvSpPr>
          <p:nvPr>
            <p:ph idx="1"/>
          </p:nvPr>
        </p:nvSpPr>
        <p:spPr>
          <a:xfrm>
            <a:off x="335360" y="1319217"/>
            <a:ext cx="8658000" cy="4774083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1617906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89"/>
          <p:cNvPicPr>
            <a:picLocks noChangeAspect="1"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11414368" y="6093304"/>
            <a:ext cx="658296" cy="6634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336064" y="274639"/>
            <a:ext cx="8444302" cy="93306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sv-SE" dirty="0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77632" y="1319218"/>
            <a:ext cx="8002734" cy="512471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/>
              <a:t>Klicka här för att ändra format på bakgrundstexten</a:t>
            </a:r>
          </a:p>
          <a:p>
            <a:pPr lvl="1"/>
            <a:r>
              <a:rPr lang="sv-SE" dirty="0"/>
              <a:t>Nivå två</a:t>
            </a:r>
          </a:p>
          <a:p>
            <a:pPr lvl="2"/>
            <a:r>
              <a:rPr lang="sv-SE" dirty="0"/>
              <a:t>Nivå tre</a:t>
            </a:r>
          </a:p>
          <a:p>
            <a:pPr lvl="3"/>
            <a:r>
              <a:rPr lang="sv-SE" dirty="0"/>
              <a:t>Nivå fyra</a:t>
            </a:r>
          </a:p>
          <a:p>
            <a:pPr lvl="4"/>
            <a:r>
              <a:rPr lang="sv-SE" dirty="0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336063" y="6453189"/>
            <a:ext cx="1240052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800">
                <a:solidFill>
                  <a:srgbClr val="333333"/>
                </a:solidFill>
              </a:defRPr>
            </a:lvl1pPr>
          </a:lstStyle>
          <a:p>
            <a:fld id="{C3A2019E-6387-4EE7-9D57-BB56FA1D45AA}" type="datetimeFigureOut">
              <a:rPr lang="sv-SE" smtClean="0"/>
              <a:pPr/>
              <a:t>2024-10-22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1576113" y="6453189"/>
            <a:ext cx="9615518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rgbClr val="333333"/>
                </a:solidFill>
              </a:defRPr>
            </a:lvl1pPr>
          </a:lstStyle>
          <a:p>
            <a:endParaRPr lang="sv-SE" dirty="0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11191633" y="6453189"/>
            <a:ext cx="728785" cy="40481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rgbClr val="333333"/>
                </a:solidFill>
              </a:defRPr>
            </a:lvl1pPr>
          </a:lstStyle>
          <a:p>
            <a:fld id="{2ED046C0-1CA2-4C04-85DE-8D258BC54A86}" type="slidenum">
              <a:rPr lang="sv-SE" smtClean="0"/>
              <a:pPr/>
              <a:t>‹#›</a:t>
            </a:fld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6745932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1" r:id="rId2"/>
    <p:sldLayoutId id="2147483662" r:id="rId3"/>
    <p:sldLayoutId id="2147483663" r:id="rId4"/>
  </p:sldLayoutIdLst>
  <p:txStyles>
    <p:titleStyle>
      <a:lvl1pPr algn="l" defTabSz="914423" rtl="0" eaLnBrk="1" latinLnBrk="0" hangingPunct="1">
        <a:spcBef>
          <a:spcPct val="0"/>
        </a:spcBef>
        <a:buNone/>
        <a:defRPr sz="1800" b="1" kern="1200">
          <a:solidFill>
            <a:srgbClr val="4D4D4D"/>
          </a:solidFill>
          <a:latin typeface="+mj-lt"/>
          <a:ea typeface="+mj-ea"/>
          <a:cs typeface="+mj-cs"/>
        </a:defRPr>
      </a:lvl1pPr>
    </p:titleStyle>
    <p:bodyStyle>
      <a:lvl1pPr marL="180980" indent="-180980" algn="l" defTabSz="914423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rgbClr val="333333"/>
          </a:solidFill>
          <a:latin typeface="+mn-lt"/>
          <a:ea typeface="+mn-ea"/>
          <a:cs typeface="+mn-cs"/>
        </a:defRPr>
      </a:lvl1pPr>
      <a:lvl2pPr marL="361959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600" kern="1200">
          <a:solidFill>
            <a:srgbClr val="333333"/>
          </a:solidFill>
          <a:latin typeface="+mn-lt"/>
          <a:ea typeface="+mn-ea"/>
          <a:cs typeface="+mn-cs"/>
        </a:defRPr>
      </a:lvl2pPr>
      <a:lvl3pPr marL="535001" indent="-173042" algn="l" defTabSz="914423" rtl="0" eaLnBrk="1" latinLnBrk="0" hangingPunct="1">
        <a:spcBef>
          <a:spcPct val="20000"/>
        </a:spcBef>
        <a:buFont typeface="Arial" pitchFamily="34" charset="0"/>
        <a:buChar char="•"/>
        <a:defRPr sz="1400" kern="1200">
          <a:solidFill>
            <a:srgbClr val="333333"/>
          </a:solidFill>
          <a:latin typeface="+mn-lt"/>
          <a:ea typeface="+mn-ea"/>
          <a:cs typeface="+mn-cs"/>
        </a:defRPr>
      </a:lvl3pPr>
      <a:lvl4pPr marL="715981" indent="-180980" algn="l" defTabSz="914423" rtl="0" eaLnBrk="1" latinLnBrk="0" hangingPunct="1">
        <a:spcBef>
          <a:spcPct val="20000"/>
        </a:spcBef>
        <a:buFont typeface="Arial" pitchFamily="34" charset="0"/>
        <a:buChar char="–"/>
        <a:defRPr sz="1400" kern="1200">
          <a:solidFill>
            <a:srgbClr val="333333"/>
          </a:solidFill>
          <a:latin typeface="+mn-lt"/>
          <a:ea typeface="+mn-ea"/>
          <a:cs typeface="+mn-cs"/>
        </a:defRPr>
      </a:lvl4pPr>
      <a:lvl5pPr marL="896960" indent="-180980" algn="l" defTabSz="914423" rtl="0" eaLnBrk="1" latinLnBrk="0" hangingPunct="1">
        <a:spcBef>
          <a:spcPct val="20000"/>
        </a:spcBef>
        <a:buFont typeface="Arial" pitchFamily="34" charset="0"/>
        <a:buChar char="»"/>
        <a:defRPr sz="1400" kern="1200">
          <a:solidFill>
            <a:srgbClr val="333333"/>
          </a:solidFill>
          <a:latin typeface="+mn-lt"/>
          <a:ea typeface="+mn-ea"/>
          <a:cs typeface="+mn-cs"/>
        </a:defRPr>
      </a:lvl5pPr>
      <a:lvl6pPr marL="2514663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74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86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97" indent="-228607" algn="l" defTabSz="91442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12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23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34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4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57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7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80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91" algn="l" defTabSz="91442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6CF266-77E2-D828-4039-59C75DEFC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Prisutvecklingen i Sverige och omvärlden enligt HIKP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1B39A646-A5A6-E8D1-E2B6-71396618A69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2020 kvartal 4=100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0870491F-2D9E-F5F5-8325-CBD3331F4295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Källa: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3326A936-DA24-7A58-1720-50A7FEB1AC26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9736833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5A701A0-10FE-FDDB-C917-0F3F2F0FE4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Timlön i hela ekonomin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91668BC-727D-6564-0BEB-0753B301FB4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C23163AB-A9F9-0E76-1CD5-DDA12C1CA068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Medlingsinstitutet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22DD260C-2274-2C86-3FCC-5F57EC67946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543439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393B68B-0004-658C-0CB4-F953947E65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Vakansgrad i näringslivet, Sverige och omvärlden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C99CB460-C0C9-29AC-D1FA-7E2C5DE7D3F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467645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86E56248-B7FE-93A6-332E-FF27FDB34252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Index 2019=100, säsongsrensad nivå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FC7291C6-F5EB-AE60-F4A8-1B86B7B66DB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Eurostat, BLS och Konjunkturinstitutets egna beräkningar.</a:t>
            </a:r>
          </a:p>
        </p:txBody>
      </p:sp>
    </p:spTree>
    <p:extLst>
      <p:ext uri="{BB962C8B-B14F-4D97-AF65-F5344CB8AC3E}">
        <p14:creationId xmlns:p14="http://schemas.microsoft.com/office/powerpoint/2010/main" val="12257609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FF56963-2616-C3FD-377E-B9DBAD63FD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Timlön i tjänstesektorn, Sverige och omvärlden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F4EB223C-8358-73E5-C55A-75AA66F19EB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Nivå, index 2020 kvartal 4=100,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A1A56A7-1062-61A4-E9A2-F59AD8EA7BE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Eurostat, Macrobond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D55FE30A-E417-F0C2-DD8E-2C21826BCD8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665"/>
            <a:ext cx="8658225" cy="4477069"/>
          </a:xfrm>
        </p:spPr>
      </p:pic>
    </p:spTree>
    <p:extLst>
      <p:ext uri="{BB962C8B-B14F-4D97-AF65-F5344CB8AC3E}">
        <p14:creationId xmlns:p14="http://schemas.microsoft.com/office/powerpoint/2010/main" val="143102929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48BD86-8B53-0FD0-9583-D51A86325A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Ökning av minimilöner bland länder i euroområdet med lagstadgad minimilön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A779B3BE-8023-3D3B-F627-74F73E40B61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8640000" cy="434734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9AC03DAF-3459-BDB5-98F8-28005B7F9CA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Förändring, nivå, jan 2021 – jan 2023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551EDB20-3BE9-C6C8-5310-B985085E9CC7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</a:t>
            </a:r>
          </a:p>
        </p:txBody>
      </p:sp>
    </p:spTree>
    <p:extLst>
      <p:ext uri="{BB962C8B-B14F-4D97-AF65-F5344CB8AC3E}">
        <p14:creationId xmlns:p14="http://schemas.microsoft.com/office/powerpoint/2010/main" val="42677607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D4208DB-853A-E1B3-CF62-799D292016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Timlön i näringslivet, Sverige och omvärlden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BC7BB35A-CC5F-2D57-6BD2-0133894B050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 dirty="0"/>
              <a:t>Årstakt, säsongsrensade kvartalsvärden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77A9A7B4-B80F-0A77-0C24-3E774221F310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Eurostat, Macrobond och Konjunkturinstitutet.</a:t>
            </a:r>
          </a:p>
        </p:txBody>
      </p:sp>
      <p:pic>
        <p:nvPicPr>
          <p:cNvPr id="9" name="Platshållare för innehåll 8">
            <a:extLst>
              <a:ext uri="{FF2B5EF4-FFF2-40B4-BE49-F238E27FC236}">
                <a16:creationId xmlns:a16="http://schemas.microsoft.com/office/drawing/2014/main" id="{0871F013-1F75-1AA6-341A-80CAD503AF25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336550" y="1520209"/>
            <a:ext cx="8658225" cy="4477982"/>
          </a:xfrm>
        </p:spPr>
      </p:pic>
    </p:spTree>
    <p:extLst>
      <p:ext uri="{BB962C8B-B14F-4D97-AF65-F5344CB8AC3E}">
        <p14:creationId xmlns:p14="http://schemas.microsoft.com/office/powerpoint/2010/main" val="421777898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B500786-42A9-55F9-2A83-93F45231D7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Reallöner (KPI) och produktivitet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693CD234-384B-922B-FA44-B80E02DF485B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5291460" cy="4602671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A467C442-E74E-DB7E-1EF8-20119F6FE97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2000-2023, korrelationskoefficient: 0,76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9A86DC0-A387-1BB2-59A9-94A21011EB13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Konjunkturinstitutets egna beräkningar</a:t>
            </a:r>
          </a:p>
        </p:txBody>
      </p:sp>
    </p:spTree>
    <p:extLst>
      <p:ext uri="{BB962C8B-B14F-4D97-AF65-F5344CB8AC3E}">
        <p14:creationId xmlns:p14="http://schemas.microsoft.com/office/powerpoint/2010/main" val="25568432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C90D374-8142-410D-80C0-237BA24052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Reallöner (BNP) och produktivitet</a:t>
            </a:r>
          </a:p>
        </p:txBody>
      </p:sp>
      <p:pic>
        <p:nvPicPr>
          <p:cNvPr id="7" name="Platshållare för innehåll 6">
            <a:extLst>
              <a:ext uri="{FF2B5EF4-FFF2-40B4-BE49-F238E27FC236}">
                <a16:creationId xmlns:a16="http://schemas.microsoft.com/office/drawing/2014/main" id="{0627731E-ED7E-111F-2AF5-37CC4D20B280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44500" y="1524000"/>
            <a:ext cx="5219452" cy="4540037"/>
          </a:xfrm>
        </p:spPr>
      </p:pic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E5270280-50F3-28B2-516F-D1FA9606CCD9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sv-SE"/>
              <a:t>Procentuell förändring 2000-2023, korrelationskoefficient: 0,95</a:t>
            </a:r>
          </a:p>
        </p:txBody>
      </p:sp>
      <p:sp>
        <p:nvSpPr>
          <p:cNvPr id="5" name="Underrubrik 4">
            <a:extLst>
              <a:ext uri="{FF2B5EF4-FFF2-40B4-BE49-F238E27FC236}">
                <a16:creationId xmlns:a16="http://schemas.microsoft.com/office/drawing/2014/main" id="{A89F1DE1-5E38-B174-6DDE-07872F4E2936}"/>
              </a:ext>
            </a:extLst>
          </p:cNvPr>
          <p:cNvSpPr>
            <a:spLocks noGrp="1"/>
          </p:cNvSpPr>
          <p:nvPr>
            <p:ph type="subTitle" idx="14"/>
          </p:nvPr>
        </p:nvSpPr>
        <p:spPr/>
        <p:txBody>
          <a:bodyPr/>
          <a:lstStyle/>
          <a:p>
            <a:r>
              <a:rPr lang="sv-SE"/>
              <a:t>Källor: Eurostat och Konjunkturinstitutets egna beräkningar</a:t>
            </a:r>
          </a:p>
        </p:txBody>
      </p:sp>
    </p:spTree>
    <p:extLst>
      <p:ext uri="{BB962C8B-B14F-4D97-AF65-F5344CB8AC3E}">
        <p14:creationId xmlns:p14="http://schemas.microsoft.com/office/powerpoint/2010/main" val="2547903388"/>
      </p:ext>
    </p:extLst>
  </p:cSld>
  <p:clrMapOvr>
    <a:masterClrMapping/>
  </p:clrMapOvr>
</p:sld>
</file>

<file path=ppt/theme/theme1.xml><?xml version="1.0" encoding="utf-8"?>
<a:theme xmlns:a="http://schemas.openxmlformats.org/drawingml/2006/main" name="ExternaPresentationer2">
  <a:themeElements>
    <a:clrScheme name="Konjunkturinstitutet">
      <a:dk1>
        <a:sysClr val="windowText" lastClr="000000"/>
      </a:dk1>
      <a:lt1>
        <a:sysClr val="window" lastClr="FFFFFF"/>
      </a:lt1>
      <a:dk2>
        <a:srgbClr val="024930"/>
      </a:dk2>
      <a:lt2>
        <a:srgbClr val="FBF0C6"/>
      </a:lt2>
      <a:accent1>
        <a:srgbClr val="00709E"/>
      </a:accent1>
      <a:accent2>
        <a:srgbClr val="84216B"/>
      </a:accent2>
      <a:accent3>
        <a:srgbClr val="AF1E2D"/>
      </a:accent3>
      <a:accent4>
        <a:srgbClr val="024930"/>
      </a:accent4>
      <a:accent5>
        <a:srgbClr val="C6A00C"/>
      </a:accent5>
      <a:accent6>
        <a:srgbClr val="568E14"/>
      </a:accent6>
      <a:hlink>
        <a:srgbClr val="0000FF"/>
      </a:hlink>
      <a:folHlink>
        <a:srgbClr val="800080"/>
      </a:folHlink>
    </a:clrScheme>
    <a:fontScheme name="Konjunkturinstitutet">
      <a:majorFont>
        <a:latin typeface="Verdan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ExternaPresentationer.potx" id="{89A56725-9EAD-4F7D-8F54-652C11516FBD}" vid="{499A5A89-1B9A-4A77-9E37-10416F1D9137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ExternaPresentationer</Template>
  <TotalTime>92</TotalTime>
  <Words>154</Words>
  <Application>Microsoft Office PowerPoint</Application>
  <PresentationFormat>Bredbild</PresentationFormat>
  <Paragraphs>24</Paragraphs>
  <Slides>8</Slides>
  <Notes>0</Notes>
  <HiddenSlides>0</HiddenSlides>
  <MMClips>0</MMClips>
  <ScaleCrop>false</ScaleCrop>
  <HeadingPairs>
    <vt:vector size="6" baseType="variant">
      <vt:variant>
        <vt:lpstr>Använt teckensnitt</vt:lpstr>
      </vt:variant>
      <vt:variant>
        <vt:i4>3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8</vt:i4>
      </vt:variant>
    </vt:vector>
  </HeadingPairs>
  <TitlesOfParts>
    <vt:vector size="12" baseType="lpstr">
      <vt:lpstr>Arial</vt:lpstr>
      <vt:lpstr>Calibri</vt:lpstr>
      <vt:lpstr>Verdana</vt:lpstr>
      <vt:lpstr>ExternaPresentationer2</vt:lpstr>
      <vt:lpstr>Prisutvecklingen i Sverige och omvärlden enligt HIKP</vt:lpstr>
      <vt:lpstr>Timlön i hela ekonomin</vt:lpstr>
      <vt:lpstr>Vakansgrad i näringslivet, Sverige och omvärlden</vt:lpstr>
      <vt:lpstr>Timlön i tjänstesektorn, Sverige och omvärlden</vt:lpstr>
      <vt:lpstr>Ökning av minimilöner bland länder i euroområdet med lagstadgad minimilön</vt:lpstr>
      <vt:lpstr>Timlön i näringslivet, Sverige och omvärlden</vt:lpstr>
      <vt:lpstr>Reallöner (KPI) och produktivitet</vt:lpstr>
      <vt:lpstr>Reallöner (BNP) och produktivitet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Rosmarie Andersson</dc:creator>
  <cp:lastModifiedBy>Rosmarie Andersson</cp:lastModifiedBy>
  <cp:revision>9</cp:revision>
  <dcterms:created xsi:type="dcterms:W3CDTF">2024-10-18T06:23:30Z</dcterms:created>
  <dcterms:modified xsi:type="dcterms:W3CDTF">2024-10-22T06:21:51Z</dcterms:modified>
</cp:coreProperties>
</file>