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48" r:id="rId2"/>
    <p:sldId id="349" r:id="rId3"/>
    <p:sldId id="350" r:id="rId4"/>
    <p:sldId id="351" r:id="rId5"/>
    <p:sldId id="352" r:id="rId6"/>
    <p:sldId id="353" r:id="rId7"/>
    <p:sldId id="354" r:id="rId8"/>
    <p:sldId id="355" r:id="rId9"/>
  </p:sldIdLst>
  <p:sldSz cx="12192000" cy="6858000"/>
  <p:notesSz cx="6858000" cy="9144000"/>
  <p:defaultTextStyle>
    <a:defPPr>
      <a:defRPr lang="sv-SE"/>
    </a:defPPr>
    <a:lvl1pPr marL="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4" userDrawn="1">
          <p15:clr>
            <a:srgbClr val="A4A3A4"/>
          </p15:clr>
        </p15:guide>
        <p15:guide id="2" orient="horz" pos="781" userDrawn="1">
          <p15:clr>
            <a:srgbClr val="A4A3A4"/>
          </p15:clr>
        </p15:guide>
        <p15:guide id="3" orient="horz" pos="835" userDrawn="1">
          <p15:clr>
            <a:srgbClr val="A4A3A4"/>
          </p15:clr>
        </p15:guide>
        <p15:guide id="4" orient="horz" pos="3843" userDrawn="1">
          <p15:clr>
            <a:srgbClr val="A4A3A4"/>
          </p15:clr>
        </p15:guide>
        <p15:guide id="5" pos="212" userDrawn="1">
          <p15:clr>
            <a:srgbClr val="A4A3A4"/>
          </p15:clr>
        </p15:guide>
        <p15:guide id="6" pos="75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D"/>
    <a:srgbClr val="F2F2F2"/>
    <a:srgbClr val="D9D9D9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howGuides="1">
      <p:cViewPr varScale="1">
        <p:scale>
          <a:sx n="85" d="100"/>
          <a:sy n="85" d="100"/>
        </p:scale>
        <p:origin x="53" y="936"/>
      </p:cViewPr>
      <p:guideLst>
        <p:guide orient="horz" pos="164"/>
        <p:guide orient="horz" pos="781"/>
        <p:guide orient="horz" pos="835"/>
        <p:guide orient="horz" pos="3843"/>
        <p:guide pos="212"/>
        <p:guide pos="750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CCD29-7DC1-40C9-B62D-90B786E53688}" type="datetimeFigureOut">
              <a:rPr lang="sv-SE" smtClean="0"/>
              <a:t>2023-09-26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B3146B-41F7-4F63-A6FA-DBE5AE299C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6931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336062" y="6116644"/>
            <a:ext cx="8534400" cy="316931"/>
          </a:xfrm>
        </p:spPr>
        <p:txBody>
          <a:bodyPr/>
          <a:lstStyle>
            <a:lvl1pPr marL="0" indent="0" algn="l">
              <a:buNone/>
              <a:defRPr b="1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namn på ansvarig(a) föredragshållare</a:t>
            </a:r>
          </a:p>
        </p:txBody>
      </p:sp>
      <p:sp>
        <p:nvSpPr>
          <p:cNvPr id="29" name="Rubrik 1"/>
          <p:cNvSpPr>
            <a:spLocks noGrp="1"/>
          </p:cNvSpPr>
          <p:nvPr>
            <p:ph type="title" hasCustomPrompt="1"/>
          </p:nvPr>
        </p:nvSpPr>
        <p:spPr>
          <a:xfrm>
            <a:off x="336064" y="274640"/>
            <a:ext cx="8444302" cy="418059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lägga till rubrik</a:t>
            </a:r>
          </a:p>
        </p:txBody>
      </p:sp>
      <p:sp>
        <p:nvSpPr>
          <p:cNvPr id="30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765180"/>
            <a:ext cx="8444302" cy="3603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  <p:grpSp>
        <p:nvGrpSpPr>
          <p:cNvPr id="17" name="Grupp 16">
            <a:extLst>
              <a:ext uri="{FF2B5EF4-FFF2-40B4-BE49-F238E27FC236}">
                <a16:creationId xmlns:a16="http://schemas.microsoft.com/office/drawing/2014/main" id="{DAD420AE-45A9-4DAD-8CE6-21675703806F}"/>
              </a:ext>
            </a:extLst>
          </p:cNvPr>
          <p:cNvGrpSpPr/>
          <p:nvPr userDrawn="1"/>
        </p:nvGrpSpPr>
        <p:grpSpPr>
          <a:xfrm>
            <a:off x="10869123" y="417637"/>
            <a:ext cx="1036322" cy="6246124"/>
            <a:chOff x="10869123" y="417637"/>
            <a:chExt cx="1036322" cy="6246124"/>
          </a:xfrm>
        </p:grpSpPr>
        <p:pic>
          <p:nvPicPr>
            <p:cNvPr id="18" name="Bildobjekt 17">
              <a:extLst>
                <a:ext uri="{FF2B5EF4-FFF2-40B4-BE49-F238E27FC236}">
                  <a16:creationId xmlns:a16="http://schemas.microsoft.com/office/drawing/2014/main" id="{9239EC55-13C7-406C-8430-10D8A36149A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1281734"/>
              <a:ext cx="491141" cy="687597"/>
            </a:xfrm>
            <a:prstGeom prst="rect">
              <a:avLst/>
            </a:prstGeom>
          </p:spPr>
        </p:pic>
        <p:pic>
          <p:nvPicPr>
            <p:cNvPr id="19" name="Bildobjekt 18">
              <a:extLst>
                <a:ext uri="{FF2B5EF4-FFF2-40B4-BE49-F238E27FC236}">
                  <a16:creationId xmlns:a16="http://schemas.microsoft.com/office/drawing/2014/main" id="{49B89E01-CE11-479D-9097-B0A2DE7A06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2145830"/>
              <a:ext cx="483017" cy="681055"/>
            </a:xfrm>
            <a:prstGeom prst="rect">
              <a:avLst/>
            </a:prstGeom>
          </p:spPr>
        </p:pic>
        <p:pic>
          <p:nvPicPr>
            <p:cNvPr id="20" name="Bildobjekt 19">
              <a:extLst>
                <a:ext uri="{FF2B5EF4-FFF2-40B4-BE49-F238E27FC236}">
                  <a16:creationId xmlns:a16="http://schemas.microsoft.com/office/drawing/2014/main" id="{00EA9306-B466-464E-A2A9-B5F85295A3F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6145" y="4725144"/>
              <a:ext cx="480917" cy="678094"/>
            </a:xfrm>
            <a:prstGeom prst="rect">
              <a:avLst/>
            </a:prstGeom>
          </p:spPr>
        </p:pic>
        <p:pic>
          <p:nvPicPr>
            <p:cNvPr id="21" name="Bildobjekt 20">
              <a:extLst>
                <a:ext uri="{FF2B5EF4-FFF2-40B4-BE49-F238E27FC236}">
                  <a16:creationId xmlns:a16="http://schemas.microsoft.com/office/drawing/2014/main" id="{021CA271-5F34-475E-9023-5B4008B79C0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3009926"/>
              <a:ext cx="483017" cy="683470"/>
            </a:xfrm>
            <a:prstGeom prst="rect">
              <a:avLst/>
            </a:prstGeom>
          </p:spPr>
        </p:pic>
        <p:pic>
          <p:nvPicPr>
            <p:cNvPr id="22" name="Bildobjekt 21">
              <a:extLst>
                <a:ext uri="{FF2B5EF4-FFF2-40B4-BE49-F238E27FC236}">
                  <a16:creationId xmlns:a16="http://schemas.microsoft.com/office/drawing/2014/main" id="{CE02F084-547C-4EE8-8D65-7DA83F8102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417637"/>
              <a:ext cx="491141" cy="694764"/>
            </a:xfrm>
            <a:prstGeom prst="rect">
              <a:avLst/>
            </a:prstGeom>
          </p:spPr>
        </p:pic>
        <p:pic>
          <p:nvPicPr>
            <p:cNvPr id="23" name="Bildobjekt 22">
              <a:extLst>
                <a:ext uri="{FF2B5EF4-FFF2-40B4-BE49-F238E27FC236}">
                  <a16:creationId xmlns:a16="http://schemas.microsoft.com/office/drawing/2014/main" id="{B07E1A32-37EE-47F4-8942-5D09BE7666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69123" y="5569527"/>
              <a:ext cx="1036322" cy="1094234"/>
            </a:xfrm>
            <a:prstGeom prst="rect">
              <a:avLst/>
            </a:prstGeom>
          </p:spPr>
        </p:pic>
        <p:pic>
          <p:nvPicPr>
            <p:cNvPr id="24" name="Bildobjekt 23">
              <a:extLst>
                <a:ext uri="{FF2B5EF4-FFF2-40B4-BE49-F238E27FC236}">
                  <a16:creationId xmlns:a16="http://schemas.microsoft.com/office/drawing/2014/main" id="{DCF27615-62AB-4F8E-B8BB-BBAC821054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3861888"/>
              <a:ext cx="491167" cy="694764"/>
            </a:xfrm>
            <a:prstGeom prst="rect">
              <a:avLst/>
            </a:prstGeom>
          </p:spPr>
        </p:pic>
      </p:grpSp>
      <p:sp>
        <p:nvSpPr>
          <p:cNvPr id="25" name="Platshållare för text 7">
            <a:extLst>
              <a:ext uri="{FF2B5EF4-FFF2-40B4-BE49-F238E27FC236}">
                <a16:creationId xmlns:a16="http://schemas.microsoft.com/office/drawing/2014/main" id="{551A79A3-B732-4526-803B-A54A7EFD61F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3988" y="2132856"/>
            <a:ext cx="10457777" cy="144016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</p:spTree>
    <p:extLst>
      <p:ext uri="{BB962C8B-B14F-4D97-AF65-F5344CB8AC3E}">
        <p14:creationId xmlns:p14="http://schemas.microsoft.com/office/powerpoint/2010/main" val="3252805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39"/>
            <a:ext cx="8658000" cy="50400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6061" y="1418802"/>
            <a:ext cx="8658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3" y="836777"/>
            <a:ext cx="8658000" cy="504000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6063" y="6116644"/>
            <a:ext cx="8658000" cy="624731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2021529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2" y="274640"/>
            <a:ext cx="5382000" cy="504000"/>
          </a:xfrm>
        </p:spPr>
        <p:txBody>
          <a:bodyPr>
            <a:noAutofit/>
          </a:bodyPr>
          <a:lstStyle>
            <a:lvl1pPr>
              <a:defRPr b="1">
                <a:latin typeface="+mj-lt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5360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5360" y="6148173"/>
            <a:ext cx="5382000" cy="594000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  <p:sp>
        <p:nvSpPr>
          <p:cNvPr id="10" name="Platshållare för innehåll 2"/>
          <p:cNvSpPr>
            <a:spLocks noGrp="1"/>
          </p:cNvSpPr>
          <p:nvPr>
            <p:ph idx="15"/>
          </p:nvPr>
        </p:nvSpPr>
        <p:spPr>
          <a:xfrm>
            <a:off x="5879976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2" name="Platshållare för text 7"/>
          <p:cNvSpPr>
            <a:spLocks noGrp="1"/>
          </p:cNvSpPr>
          <p:nvPr>
            <p:ph type="body" sz="quarter" idx="16" hasCustomPrompt="1"/>
          </p:nvPr>
        </p:nvSpPr>
        <p:spPr>
          <a:xfrm>
            <a:off x="5879976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14" name="Platshållare för text 7"/>
          <p:cNvSpPr>
            <a:spLocks noGrp="1"/>
          </p:cNvSpPr>
          <p:nvPr>
            <p:ph type="body" sz="quarter" idx="17" hasCustomPrompt="1"/>
          </p:nvPr>
        </p:nvSpPr>
        <p:spPr>
          <a:xfrm>
            <a:off x="5886651" y="279504"/>
            <a:ext cx="5382000" cy="504000"/>
          </a:xfrm>
        </p:spPr>
        <p:txBody>
          <a:bodyPr>
            <a:noAutofit/>
          </a:bodyPr>
          <a:lstStyle>
            <a:lvl1pPr marL="0" indent="0">
              <a:buNone/>
              <a:defRPr b="1">
                <a:solidFill>
                  <a:srgbClr val="4D4D4D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8" hasCustomPrompt="1"/>
          </p:nvPr>
        </p:nvSpPr>
        <p:spPr>
          <a:xfrm>
            <a:off x="5879976" y="6147072"/>
            <a:ext cx="5382000" cy="594296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rgbClr val="4D4D4D"/>
                </a:solidFill>
              </a:defRPr>
            </a:lvl1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1633248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lista utan under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40"/>
            <a:ext cx="8658000" cy="922115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innehåll 2"/>
          <p:cNvSpPr>
            <a:spLocks noGrp="1"/>
          </p:cNvSpPr>
          <p:nvPr>
            <p:ph idx="1"/>
          </p:nvPr>
        </p:nvSpPr>
        <p:spPr>
          <a:xfrm>
            <a:off x="335360" y="1319217"/>
            <a:ext cx="8658000" cy="47740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17906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8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14368" y="6093304"/>
            <a:ext cx="658296" cy="663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336064" y="274639"/>
            <a:ext cx="8444302" cy="9330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77632" y="1319218"/>
            <a:ext cx="8002734" cy="5124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36063" y="6453189"/>
            <a:ext cx="1240052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333333"/>
                </a:solidFill>
              </a:defRPr>
            </a:lvl1pPr>
          </a:lstStyle>
          <a:p>
            <a:fld id="{C3A2019E-6387-4EE7-9D57-BB56FA1D45AA}" type="datetimeFigureOut">
              <a:rPr lang="sv-SE" smtClean="0"/>
              <a:pPr/>
              <a:t>2023-09-26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576113" y="6453189"/>
            <a:ext cx="9615518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333333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191633" y="6453189"/>
            <a:ext cx="728785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333333"/>
                </a:solidFill>
              </a:defRPr>
            </a:lvl1pPr>
          </a:lstStyle>
          <a:p>
            <a:fld id="{2ED046C0-1CA2-4C04-85DE-8D258BC54A8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74593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2" r:id="rId3"/>
    <p:sldLayoutId id="2147483663" r:id="rId4"/>
  </p:sldLayoutIdLst>
  <p:txStyles>
    <p:titleStyle>
      <a:lvl1pPr algn="l" defTabSz="914423" rtl="0" eaLnBrk="1" latinLnBrk="0" hangingPunct="1">
        <a:spcBef>
          <a:spcPct val="0"/>
        </a:spcBef>
        <a:buNone/>
        <a:defRPr sz="1800" b="1" kern="1200">
          <a:solidFill>
            <a:srgbClr val="4D4D4D"/>
          </a:solidFill>
          <a:latin typeface="+mj-lt"/>
          <a:ea typeface="+mj-ea"/>
          <a:cs typeface="+mj-cs"/>
        </a:defRPr>
      </a:lvl1pPr>
    </p:titleStyle>
    <p:bodyStyle>
      <a:lvl1pPr marL="180980" indent="-180980" algn="l" defTabSz="91442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rgbClr val="333333"/>
          </a:solidFill>
          <a:latin typeface="+mn-lt"/>
          <a:ea typeface="+mn-ea"/>
          <a:cs typeface="+mn-cs"/>
        </a:defRPr>
      </a:lvl1pPr>
      <a:lvl2pPr marL="361959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rgbClr val="333333"/>
          </a:solidFill>
          <a:latin typeface="+mn-lt"/>
          <a:ea typeface="+mn-ea"/>
          <a:cs typeface="+mn-cs"/>
        </a:defRPr>
      </a:lvl2pPr>
      <a:lvl3pPr marL="535001" indent="-173042" algn="l" defTabSz="914423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rgbClr val="333333"/>
          </a:solidFill>
          <a:latin typeface="+mn-lt"/>
          <a:ea typeface="+mn-ea"/>
          <a:cs typeface="+mn-cs"/>
        </a:defRPr>
      </a:lvl3pPr>
      <a:lvl4pPr marL="715981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rgbClr val="333333"/>
          </a:solidFill>
          <a:latin typeface="+mn-lt"/>
          <a:ea typeface="+mn-ea"/>
          <a:cs typeface="+mn-cs"/>
        </a:defRPr>
      </a:lvl4pPr>
      <a:lvl5pPr marL="896960" indent="-180980" algn="l" defTabSz="914423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rgbClr val="333333"/>
          </a:solidFill>
          <a:latin typeface="+mn-lt"/>
          <a:ea typeface="+mn-ea"/>
          <a:cs typeface="+mn-cs"/>
        </a:defRPr>
      </a:lvl5pPr>
      <a:lvl6pPr marL="2514663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4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7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0A86AFD-8152-1F20-F665-CFD856663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Importjusterat bidrag till BNP-tillväxten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D47485CD-206E-662E-D10B-76AB612DCDD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499" y="1524000"/>
            <a:ext cx="8640000" cy="4680912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6FAE59A-6BDF-8C85-E9AC-E2288C48CC0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 respektive procentenheter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FBF0D1C7-C5B7-4BBA-CDF3-BE6C40C12CC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502942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1B6050A-1CC8-ED23-B7A6-7F5508FF5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BNP-gap och arbetsmarknadsgap i Sverige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CD10A052-D3BE-0D62-D414-A1C08FCAEF5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BC159BA-F90F-CE27-4A34-168D811F7E8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potentiell BNP respektive potentiellt arbetade timmar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97DC227D-08E9-5A81-509E-C48CA117A54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875660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65BEBFC-B1E8-8816-28FF-5454E8066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Arbetslöshet och jämviktsarbetslöshet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5FB7EFA3-090D-443B-A546-1C2333658D5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53101B4-87D1-4D2D-9A68-53C4CAE0D8F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arbetskraften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4B63706D-0060-F5DE-0852-7C0E8E28955E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7090882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36E210-7EFE-2854-99EF-A0FF95F28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Inflation, KPIF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DA5A88E2-7073-098F-AF42-7ED24C912E5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23979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787AF03-E984-F9C2-BD23-7B09DF56213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9E4DD6A8-4FFC-993B-E63E-8AFC1DE4A8D2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949833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B1820A2-4FCD-C997-E45F-6068213C9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Timlön och enhetsarbetskostnad i näringslivet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034A8B60-407A-2926-105A-D7228905059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17797E6-1C16-58D8-459A-5CCE6A94929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förändring, kalenderkorrigerade 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B04FBED3-0EA3-3CB9-DA84-9F42FB85E62A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882096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151E3F-480D-2233-FFB9-27084D3F7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Reallön i näringslivet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F99EBC7B-B826-1435-CBF5-510134B1A4D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23979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417AE80-C63D-684E-A325-91836ACD75D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2021=100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4F1CD4A7-CAB0-DE8C-EAF2-651DF4C9FD9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Medlingsinstitutet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42222927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685E956-5094-B425-CF49-529B72160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Styrränta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999A03D3-6A33-66D6-5345-B291C27FB1E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C8DF965-07FF-F959-19C6-92F127F2FC5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Procent, månads- respektive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558A8E94-C249-22F7-FA08-99B3D6F51C5E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Nasdaq OMX, Riksbanken, Macrobond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4246998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3522AC6-957A-AB94-2E65-2A27D218C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Kronans effektiva växelkurs (KIX)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A53BDE12-69E7-FB92-0942-D66FA7B76EF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D837A73-F095-2CE8-7E21-B75663524D4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1992-11-18=100, månadsvärden 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962D1624-EE55-926E-8AB5-B38520049DA8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Riksbanken, Macrobond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958375904"/>
      </p:ext>
    </p:extLst>
  </p:cSld>
  <p:clrMapOvr>
    <a:masterClrMapping/>
  </p:clrMapOvr>
</p:sld>
</file>

<file path=ppt/theme/theme1.xml><?xml version="1.0" encoding="utf-8"?>
<a:theme xmlns:a="http://schemas.openxmlformats.org/drawingml/2006/main" name="ExternaPresentationer2">
  <a:themeElements>
    <a:clrScheme name="Konjunkturinstitutet">
      <a:dk1>
        <a:sysClr val="windowText" lastClr="000000"/>
      </a:dk1>
      <a:lt1>
        <a:sysClr val="window" lastClr="FFFFFF"/>
      </a:lt1>
      <a:dk2>
        <a:srgbClr val="024930"/>
      </a:dk2>
      <a:lt2>
        <a:srgbClr val="FBF0C6"/>
      </a:lt2>
      <a:accent1>
        <a:srgbClr val="00709E"/>
      </a:accent1>
      <a:accent2>
        <a:srgbClr val="84216B"/>
      </a:accent2>
      <a:accent3>
        <a:srgbClr val="AF1E2D"/>
      </a:accent3>
      <a:accent4>
        <a:srgbClr val="024930"/>
      </a:accent4>
      <a:accent5>
        <a:srgbClr val="C6A00C"/>
      </a:accent5>
      <a:accent6>
        <a:srgbClr val="568E14"/>
      </a:accent6>
      <a:hlink>
        <a:srgbClr val="0000FF"/>
      </a:hlink>
      <a:folHlink>
        <a:srgbClr val="800080"/>
      </a:folHlink>
    </a:clrScheme>
    <a:fontScheme name="Konjunkturinstitute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xternaPresentationer.potx" id="{074B849D-6660-459E-98EC-DBED52077334}" vid="{0560366C-25A4-48FA-95DC-BBF8B7B85324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ExternaPresentationer</Template>
  <TotalTime>67</TotalTime>
  <Words>115</Words>
  <Application>Microsoft Office PowerPoint</Application>
  <PresentationFormat>Bredbild</PresentationFormat>
  <Paragraphs>24</Paragraphs>
  <Slides>8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2" baseType="lpstr">
      <vt:lpstr>Arial</vt:lpstr>
      <vt:lpstr>Calibri</vt:lpstr>
      <vt:lpstr>Verdana</vt:lpstr>
      <vt:lpstr>ExternaPresentationer2</vt:lpstr>
      <vt:lpstr>Importjusterat bidrag till BNP-tillväxten</vt:lpstr>
      <vt:lpstr>BNP-gap och arbetsmarknadsgap i Sverige</vt:lpstr>
      <vt:lpstr>Arbetslöshet och jämviktsarbetslöshet</vt:lpstr>
      <vt:lpstr>Inflation, KPIF</vt:lpstr>
      <vt:lpstr>Timlön och enhetsarbetskostnad i näringslivet</vt:lpstr>
      <vt:lpstr>Reallön i näringslivet</vt:lpstr>
      <vt:lpstr>Styrränta</vt:lpstr>
      <vt:lpstr>Kronans effektiva växelkurs (KIX)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Konsumentpriser i valda länder och regioner</dc:title>
  <dc:creator>Rosmarie Andersson</dc:creator>
  <cp:lastModifiedBy>Rosmarie Andersson</cp:lastModifiedBy>
  <cp:revision>6</cp:revision>
  <dcterms:created xsi:type="dcterms:W3CDTF">2023-09-23T05:57:58Z</dcterms:created>
  <dcterms:modified xsi:type="dcterms:W3CDTF">2023-09-26T12:24:38Z</dcterms:modified>
</cp:coreProperties>
</file>