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300" y="102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2023-12-16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2023-12-16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C7C2B0-577D-96AD-ABDE-352A43ED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Barometerindikatorn och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16917B1-E68A-0B23-364C-CAC3298716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7FFEF4-72A4-7A8E-01C4-187F9FEA7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EBE58D2-9987-C525-340A-ECEF9854099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18769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D4E330-91FE-6323-5EC4-D5B10C6FE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KIX-vägd BNP och svensk exportmarknad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5B52EDA-0E3D-2795-E221-CA1581E2F6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589C5C-3321-ADA8-D3E7-BC596EFEC2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1CCAFB9-C48A-C12D-02D7-0FB7AB1BD75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Nationella källor,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58126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A7185E-C0C6-3DB2-E7FF-F3902912A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AF842A8-D5DD-E4B4-CC17-8C44690574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C544AD8-9AAD-0825-9886-D6E4010C5F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AD7F6BF-CE98-058F-DD74-46328A44049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Bureau of Labor Statistics, SCB, Macrobond,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51558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1E6F86-0070-88AC-CD34-D09FA9AF2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869C855-9EDC-2B64-35E7-150EF63597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7202D4-42CA-54D2-551A-77349CBA56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ADF7330-067E-8252-9DCB-27D4B7CCD10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86726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BD31BD-10C6-9960-147F-816DD4123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kapacitetsutnyttjande och investeringsandel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288D173-CFB6-2179-CDFD-8D9F3750A8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D39A33-90E0-4DAA-B683-E05DD759DB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säsongsrensade kvartalsvärden respektive procent av förädlingsvärde, löpande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74F44F5-8AD9-4E42-3D80-6767FC9064B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8719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08367E-6CC4-A302-9DB2-2CA53CBDF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8B1C511-1CF0-2855-5BE7-52271738D2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337E44-DEBA-872B-2F39-823504D50C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1D7BFFC-CC73-B36F-E035-8541F3F076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7089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86B81C-6D8C-9F1F-1E21-5EEDBE510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A7EFAAC-8E47-B4D0-860B-2F1F18E463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48DF1A-99A5-F8F5-9887-92EA6E3017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8C9DA2-74E0-63B6-C1E2-EF5AAFB2F8A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64203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FC008A-C7D0-5E62-82A0-1845E7433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omdöme om exportorderstocken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0A865BC-5E3A-5F6B-4D16-60FEAEA012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35AEC9F-4D47-1828-C4DD-D07D8B10E9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B7F75BD-3A7A-3F2D-1B0A-818FA130FAE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79000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7AC0D6-9BA0-3C09-8B3F-036A187CB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Exportmarknad och export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CB25527-F048-536E-813C-412126F6F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C4DF49-7D9B-23B0-5DB9-841EDDBB43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1B2757F-E0C1-F54E-36AE-5D7CA76D277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57661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94BA1D-B059-6207-2EC4-4E0C51BC2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ED456DC-5C04-53E5-02A0-3CB1C92764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401C062-FB4F-94FE-C706-48D80B66C0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1E3DE4C-AE75-E5C5-6594-A4C26DCB502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11021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B52170-22DA-6621-3754-8C700C81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1549A4-A935-1218-3A34-802A1E85F4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1C28420-E99B-44F5-7740-EC6543D7E4F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53BC9482-F7C9-1C8E-9FC9-1F9332795D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86231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BF11AB-CABE-44DF-F228-25C3A7AD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7D92C65-A07A-F137-6F09-941A6E591F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50DABCB-C580-2234-5EA7-F9E516FEBF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6121A3E-45E5-FFE9-DDDB-0DD613C1EDA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87884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6957A5-06E0-FC73-642B-76C42E64A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 i fasta och löpande 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C9EB5A4-7F3C-F033-26B1-F2C823A22F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35E825-05A1-82CB-714E-E1E62D44AC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B7B9BEB-EEFF-B3B0-C74F-4C6971ACBAA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77034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621E8F-B7E9-F20F-AAC1-8E7BA7847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konsumtion, real disponibel inkomst och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4073099-21A8-0FDF-2201-0680EE7553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EB34E82-4AFE-CEB7-FBEA-E1DBA72FD7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 av disponibel inkomst plus kollektivt sparande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826DB76-3EB4-10F5-D286-36655C52C54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46244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E2AD94-C570-4D71-E242-BFBE06175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50A8D96-A8D1-228D-AA7B-9455308B2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E84037-BCD5-1D54-03E7-9D72A48CC8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årlig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996BB26-59C4-D42D-B169-C0C0D9BD9A0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18541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EFDCB9-2E34-D61B-E19F-2FC75B5ED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tjänstebranscherna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E127029-41A0-D49E-16DF-6D81CA4753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D69372-19D4-F731-FBCA-8598818F1A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959F54B-B3EB-821D-FC00-799E6649E78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67803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2F25F3-315F-D291-5607-888504F40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Konfidensindikator för husbyggande och anläggningsverksamhet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DBC6ECD-1FCA-1957-34EE-4BF0BE9F74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720DC9-6FBD-B12C-5591-8F657A1504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0F42A04-33C2-1870-DBEF-13D3BA6B30C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57400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15F008-CC1B-83E2-C167-FDCB29F37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rensat för arbetssökande studerande, 15–74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4C0C28D-1502-B692-2408-5478BDB26B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3A12053-231B-7E9D-5AA3-C32D669C599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968085A-578A-1BBF-6D10-8ABA403DDF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9" y="1524000"/>
            <a:ext cx="8640000" cy="4680912"/>
          </a:xfrm>
        </p:spPr>
      </p:pic>
    </p:spTree>
    <p:extLst>
      <p:ext uri="{BB962C8B-B14F-4D97-AF65-F5344CB8AC3E}">
        <p14:creationId xmlns:p14="http://schemas.microsoft.com/office/powerpoint/2010/main" val="29054776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A090B7-9D27-6290-D8FF-9B210C1E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 och brist på arbetskraft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6416F72-6F52-D0AA-19DD-8283C80BD0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E6CFB8-A584-F9B4-EC3A-6BA03560DA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 respektive procentandel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3D7D01C-F06C-577E-A710-78D97547923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274067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765750-3E32-C3B8-4791-1E06520F6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27FCA05-9C0A-0CC9-DA04-B0C618BF6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133EA3-A75A-8FA2-8E6C-8514B5F3D6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86D5E0-FE27-E4EE-9F64-8068FDE2D18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76914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9EDBDC-D49D-EA97-E3BF-BD1D6E0CB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resursutnyttjandeindikator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F15E640-7824-65FD-72E7-D0177D9544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C64F06-83C7-CA91-CE7B-E7FD410C8D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normaliserade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4F90C5-16C3-B1F9-2DEB-40B212D5A02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202456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0599CB-7D25-FB40-2EE0-5C4B300C2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70427CE-ADF4-EE07-9AA0-D68A4A8613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DDEA9A-1135-0477-82FD-60BAC770F9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559AB3B-36A0-BEB3-5CCB-FD7DF1CAA6C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0643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047440-86A0-514F-1BDF-756606372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syn på egen ekonomi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36F3C62-B976-5AAB-C28E-E3D94E8248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07AFBD-37C6-79BB-12E8-371D6B3346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6F8D36F-8D9F-5E0E-ADC9-D091C89572B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451690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D671AA-650A-3BDB-4805-19E17CA1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arbetsmarknadsgap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28DC81D-BB69-7B74-542A-F72A742B3E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DEF7A5-2B70-A2C9-F211-55DDF2E224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2DF9E1F-E407-626E-A3C1-02CD78AEC3B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930792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DE0E90-D899-FCDC-6D95-012B211F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EE34674-D10C-5E14-51E8-BA9CFB7AC1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BAF85C-3C12-BD2D-13E3-C73A176AFC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71066D2-9F03-77B9-C193-7082917A1AD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509666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4B0F76-BCF6-BD2C-66FA-2EF4F15E2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90A13E-F752-8B4B-A678-AC5B23B539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1995=100,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9E0DB77-81CE-459B-3B44-D3A44A23FC8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9C72A139-4E9E-21CF-7F1B-C23065411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4346862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CE759-3EA0-06B4-513B-4B3E5CA60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A74552E-7854-D6D5-A94D-EFBE269A1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5BEFDE8-9BA5-3CDD-D4A0-AFEEE0622C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0C0B73C-27C4-B97D-D228-BEB265DDC37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91063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99B8CF-7C7F-D01D-394E-99B57AC77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480A094-2428-5CC6-62C0-CBE8E391D6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47A084-5DB3-D514-35E1-9540272575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A23BC8B-D143-ECAB-BB24-0F85CB8464F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692429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DC7048-FDFF-E1F4-0451-78D89DCD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exkl. energi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1FC6233-8D8B-EDE3-D078-31DA33B5D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8B6A28-458D-04F3-B0A0-97C97EF5D3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Utveckling uppräknad till årlig procentuell förändring,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81D8C7D-C4CF-6BD4-24DA-C17EA64F533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638995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61F027-6CED-4001-EDDF-BE1E7CBE9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1AE837D-351A-A267-2ACB-FFE36D2115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ADACF17-9AE3-0AD6-F586-C6566EE1822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72B7AE66-9194-4141-B4C0-5EB1FDA4DF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8" y="1419225"/>
            <a:ext cx="8237268" cy="4679950"/>
          </a:xfrm>
        </p:spPr>
      </p:pic>
    </p:spTree>
    <p:extLst>
      <p:ext uri="{BB962C8B-B14F-4D97-AF65-F5344CB8AC3E}">
        <p14:creationId xmlns:p14="http://schemas.microsoft.com/office/powerpoint/2010/main" val="38534423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1DC586-876B-92A1-816E-D63D5063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Varu- och tjänsteprisinflation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9A4DF5D-71D0-B1A3-2264-56CB0A2C50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0A912D-D57E-4C79-B648-FE80218B72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34583E4-203C-9F79-B8EB-A0205EBDC4D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567921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2987DE-5B6A-72A2-51BE-B01299255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DEFAECB-8127-C0B5-FB69-0577900A42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8546702-8BC3-9D1D-C1BC-6B283110B1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3859E18-CA79-F098-3FE0-16447C9CEAF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496985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DE18BF-93A6-3AD5-4DE3-D807A8D21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arbetsmarknadsgap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516B35A-4A69-DE27-CECD-34DD03B236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63339B-F468-FB6D-3948-58B18761A1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E3002F6-D55F-8F5D-0EC2-4F09B820EE1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0958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B5D329-AD6A-9DFB-1E19-598631D6D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Anställningsplaner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55D8171-58B8-DB98-163A-C92A925D0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64A7FD4-6D06-CBD1-68DC-F00D52A58F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8025948-95A4-3A2B-E900-25C517A4F7D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357676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80E608-72A4-F2AF-53D6-01F10DCA9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C3F8241-0CB6-395B-A007-9E85F39590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C68F9B-364B-403E-A718-A2C7EA4C8C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58ADBC2-92E3-3C14-BBDC-A7151DB4388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0039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4E2C8-0140-AD40-265A-B9DC4428D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DE0A152-6404-6101-656E-85C421C95E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9B24EF-C82E-3CD8-6A23-CEDA91F3D6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månads- respektive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B6AE874-91FD-7B83-1EC9-922FF49FAE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Nasdaq OMX,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7083786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013FE0-B2FC-28AA-25F7-55A5599BE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7BECFCD-67C5-B05F-D894-4091622C7E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D260BA-1FA1-AD51-3458-8B6C162741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E8FB7D-2A79-96D1-627C-9F98AECF8EE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459211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FDAAA8-BBFC-5C23-2258-E9A347EF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finansiella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B2B5AFC-CD8B-EEAC-AE02-38290D337E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1A35382-C65F-9C17-6CAC-A07A4D8EF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5A0A1E9-6295-5200-0F44-873A592202E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325160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82104D-5B11-6546-EFE6-353A4EF4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652C61C-2837-5AC5-F046-9F5FDB87A5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DA925C8-E309-DEF8-7286-C81FA072A1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03A939A-F65E-8684-2B21-88AAFD4AADD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74643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B49519-FAD7-AE2F-D2DD-33B7CDF6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2762C1C-42F2-7D23-0A30-2D3C487E05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CE2FAF-3EB0-EA65-2133-941B475083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8A06332-7A1E-3950-7977-431922A48EE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930334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107B86-A6A6-0C16-34E5-D1B87B47B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Kronans effektiva växelkurs (KIX)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22CE899-B28B-165D-204E-5EEC669C83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455AEFB-F33D-AE86-9363-65E07EA5DE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1992-11-18=100,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2CB9871-FE15-44EC-5F1A-5ADAFFB368D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880236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478EFF-DBA0-8B1C-708D-3CDCB801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B5F6EE1-4BD3-A992-39A8-C07BA7E359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06E29AF-F140-DC30-A5B5-43DB8D72D3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256C85B-936E-0519-DD76-D99217CA160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320922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478EFF-DBA0-8B1C-708D-3CDCB801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Finansiellt sparande i offentlig sektor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06E29AF-F140-DC30-A5B5-43DB8D72D3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256C85B-936E-0519-DD76-D99217CA160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C71E1EC-56D1-1C18-BCB4-B2DA4B5DD9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665"/>
            <a:ext cx="8658225" cy="4477069"/>
          </a:xfrm>
        </p:spPr>
      </p:pic>
    </p:spTree>
    <p:extLst>
      <p:ext uri="{BB962C8B-B14F-4D97-AF65-F5344CB8AC3E}">
        <p14:creationId xmlns:p14="http://schemas.microsoft.com/office/powerpoint/2010/main" val="2849610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4A8EFA-69E2-45FC-D6CA-C9FD9B1A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3795284-C482-DBC7-11C3-D36E3D449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C03499-D601-1DF7-42CE-A4B1AB1EC3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B73A2E1-AF33-431B-806F-69D922EBC9E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5039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CD3B28-E115-FDF7-E429-24C790FDF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Globalt inköpschefsindex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3A8DE9C-536A-5656-2854-10322F6DC1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1BC168-0CA8-9E38-D503-B513A124E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D750B1-3924-27CA-EB9C-68189D037A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S&amp;P Global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701813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F48EA0-DA36-E04F-B401-0EF4F5A8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 i valda länder och regioner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FEDD02B-90FF-7E43-C034-E4857DDE1A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6A6491B-8F52-1B05-6B7D-DD5BF3630A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86DB6DD-EEC2-48DE-E515-BEBEACE5602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Eurostat, Bureau of Economic Analysis, SCB och Macrobond.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6351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A013F8-401B-3FB4-BB2B-D43690E2A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Styrräntor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9256105-D83E-D32E-2BB9-680C20AB37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F6A7F89-B511-E17F-2E73-2D8424959E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Procent, i slutet av månaden,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A4F95C-06DE-DF75-3ECC-918484E3C83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ECB, Federal Reserve,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34432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6C19A1-5C02-C3EE-72A8-36B4DB4A1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9CEEFC-118A-304A-3930-19A4E70F9F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3C69258-93CA-E3EE-57BB-A711712090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4D43F61-0FBB-DC4D-FBA1-C8FB8FA44A9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Eurostat och Bureau of Labor Statistics.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39646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10</TotalTime>
  <Words>801</Words>
  <Application>Microsoft Office PowerPoint</Application>
  <PresentationFormat>Bredbild</PresentationFormat>
  <Paragraphs>146</Paragraphs>
  <Slides>48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48</vt:i4>
      </vt:variant>
    </vt:vector>
  </HeadingPairs>
  <TitlesOfParts>
    <vt:vector size="52" baseType="lpstr">
      <vt:lpstr>Arial</vt:lpstr>
      <vt:lpstr>Calibri</vt:lpstr>
      <vt:lpstr>Verdana</vt:lpstr>
      <vt:lpstr>ExternaPresentationer2</vt:lpstr>
      <vt:lpstr>Barometerindikatorn och BNP</vt:lpstr>
      <vt:lpstr>Konsumentpriser</vt:lpstr>
      <vt:lpstr>Hushållens syn på egen ekonomi</vt:lpstr>
      <vt:lpstr>Anställningsplaner</vt:lpstr>
      <vt:lpstr>Arbetsmarknadssituation</vt:lpstr>
      <vt:lpstr>Globalt inköpschefsindex</vt:lpstr>
      <vt:lpstr>BNP i valda länder och regioner</vt:lpstr>
      <vt:lpstr>Styrräntor</vt:lpstr>
      <vt:lpstr>Arbetslöshet</vt:lpstr>
      <vt:lpstr>KIX-vägd BNP och svensk exportmarknad</vt:lpstr>
      <vt:lpstr>Konsumentpriser i valda länder och regioner</vt:lpstr>
      <vt:lpstr>BNP</vt:lpstr>
      <vt:lpstr>Industrins kapacitetsutnyttjande och investeringsandel</vt:lpstr>
      <vt:lpstr>Fasta bruttoinvesteringar, bostäder</vt:lpstr>
      <vt:lpstr>Offentliga investeringar</vt:lpstr>
      <vt:lpstr>Industrins omdöme om exportorderstocken</vt:lpstr>
      <vt:lpstr>Exportmarknad och export</vt:lpstr>
      <vt:lpstr>Bidrag till offentlig konsumtionstillväxt</vt:lpstr>
      <vt:lpstr>Hushållens konfidensindikator och hushållens konsumtion</vt:lpstr>
      <vt:lpstr>Hushållens konsumtion i fasta och löpande priser</vt:lpstr>
      <vt:lpstr>Hushållens konsumtion, real disponibel inkomst och sparande</vt:lpstr>
      <vt:lpstr>Produktion i näringslivet</vt:lpstr>
      <vt:lpstr>Produktion i tjänstebranscherna</vt:lpstr>
      <vt:lpstr>Konfidensindikator för husbyggande och anläggningsverksamhet</vt:lpstr>
      <vt:lpstr>Arbetslöshet rensat för arbetssökande studerande, 15–74 år</vt:lpstr>
      <vt:lpstr>Anställningsplaner och brist på arbetskraft i näringslivet</vt:lpstr>
      <vt:lpstr>Anställningsplaner</vt:lpstr>
      <vt:lpstr>BNP-gap och resursutnyttjandeindikator</vt:lpstr>
      <vt:lpstr>Arbetsmarknadssituation</vt:lpstr>
      <vt:lpstr>BNP-gap, arbetsmarknadsgap</vt:lpstr>
      <vt:lpstr>Timlön</vt:lpstr>
      <vt:lpstr>Reallön</vt:lpstr>
      <vt:lpstr>Justerad enhetsarbetskostnad i näringslivet</vt:lpstr>
      <vt:lpstr>Konsumentpriser</vt:lpstr>
      <vt:lpstr>KPIF exkl. energi</vt:lpstr>
      <vt:lpstr>Bidrag till KPIF-inflationen</vt:lpstr>
      <vt:lpstr>Varu- och tjänsteprisinflation</vt:lpstr>
      <vt:lpstr>Importjusterat bidrag till BNP-tillväxten</vt:lpstr>
      <vt:lpstr>BNP-gap och arbetsmarknadsgap i Sverige</vt:lpstr>
      <vt:lpstr>Arbetslöshet och jämviktsarbetslöshet</vt:lpstr>
      <vt:lpstr>Styrränta</vt:lpstr>
      <vt:lpstr>Kronans effektiva växelkurs (KIX)</vt:lpstr>
      <vt:lpstr>Offentliga sektorns finansiella sparande</vt:lpstr>
      <vt:lpstr>Finansiellt sparande i delsektorer</vt:lpstr>
      <vt:lpstr>Finansiellt sparande och resultat i kommunsektorn</vt:lpstr>
      <vt:lpstr>Kronans effektiva växelkurs (KIX) </vt:lpstr>
      <vt:lpstr>Hushållens konsumtion</vt:lpstr>
      <vt:lpstr>Finansiellt sparande i offentlig sektor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Barometerindikatorn och BNP</dc:title>
  <dc:creator>Rosmarie Andersson</dc:creator>
  <cp:lastModifiedBy>Rosmarie Andersson</cp:lastModifiedBy>
  <cp:revision>3</cp:revision>
  <dcterms:created xsi:type="dcterms:W3CDTF">2023-12-15T15:43:11Z</dcterms:created>
  <dcterms:modified xsi:type="dcterms:W3CDTF">2023-12-16T11:06:30Z</dcterms:modified>
</cp:coreProperties>
</file>